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327" r:id="rId2"/>
    <p:sldId id="347" r:id="rId3"/>
    <p:sldId id="337" r:id="rId4"/>
    <p:sldId id="302" r:id="rId5"/>
    <p:sldId id="340" r:id="rId6"/>
    <p:sldId id="270" r:id="rId7"/>
    <p:sldId id="272" r:id="rId8"/>
    <p:sldId id="348" r:id="rId9"/>
    <p:sldId id="349" r:id="rId10"/>
    <p:sldId id="271" r:id="rId11"/>
    <p:sldId id="341" r:id="rId12"/>
    <p:sldId id="342" r:id="rId13"/>
    <p:sldId id="344" r:id="rId14"/>
    <p:sldId id="345" r:id="rId15"/>
    <p:sldId id="275" r:id="rId16"/>
    <p:sldId id="276" r:id="rId17"/>
    <p:sldId id="277" r:id="rId18"/>
    <p:sldId id="279" r:id="rId19"/>
    <p:sldId id="280" r:id="rId20"/>
    <p:sldId id="331" r:id="rId21"/>
    <p:sldId id="328" r:id="rId22"/>
    <p:sldId id="298" r:id="rId23"/>
    <p:sldId id="299" r:id="rId24"/>
    <p:sldId id="332" r:id="rId25"/>
    <p:sldId id="333" r:id="rId26"/>
    <p:sldId id="334" r:id="rId27"/>
    <p:sldId id="335" r:id="rId28"/>
    <p:sldId id="336" r:id="rId29"/>
    <p:sldId id="350" r:id="rId30"/>
    <p:sldId id="330" r:id="rId31"/>
    <p:sldId id="346" r:id="rId32"/>
    <p:sldId id="303" r:id="rId33"/>
    <p:sldId id="300" r:id="rId34"/>
    <p:sldId id="305" r:id="rId35"/>
    <p:sldId id="306" r:id="rId36"/>
    <p:sldId id="307" r:id="rId37"/>
    <p:sldId id="310" r:id="rId38"/>
    <p:sldId id="316" r:id="rId39"/>
    <p:sldId id="320" r:id="rId40"/>
    <p:sldId id="323" r:id="rId41"/>
    <p:sldId id="351" r:id="rId42"/>
    <p:sldId id="352" r:id="rId43"/>
    <p:sldId id="325" r:id="rId44"/>
    <p:sldId id="353" r:id="rId45"/>
    <p:sldId id="326" r:id="rId46"/>
    <p:sldId id="286" r:id="rId47"/>
    <p:sldId id="329" r:id="rId48"/>
    <p:sldId id="354" r:id="rId49"/>
    <p:sldId id="355" r:id="rId50"/>
    <p:sldId id="356" r:id="rId51"/>
    <p:sldId id="33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803A-6F07-42CE-A5AF-D458FDDEA10E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EB3A-BF47-4AB6-B811-9B8678859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CEB3A-BF47-4AB6-B811-9B8678859F9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5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9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5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3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F52D94-C4AC-4076-887A-26D9943C7101}" type="datetimeFigureOut">
              <a:rPr lang="en-US" smtClean="0">
                <a:solidFill>
                  <a:srgbClr val="073E87"/>
                </a:solidFill>
              </a:rPr>
              <a:pPr/>
              <a:t>10/28/2014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C9090F-D452-4582-BE0A-1755A003C62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7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ysical_chemist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hemical_reac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exist.com/quotes/napoleon_bonaparte/" TargetMode="External"/><Relationship Id="rId7" Type="http://schemas.openxmlformats.org/officeDocument/2006/relationships/hyperlink" Target="http://thinkexist.com/occupation/famous_emperors/" TargetMode="External"/><Relationship Id="rId2" Type="http://schemas.openxmlformats.org/officeDocument/2006/relationships/hyperlink" Target="http://www.brainyquote.com/quotes/quotes/a/alberteins1090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inkexist.com/occupation/famous_politicians/" TargetMode="External"/><Relationship Id="rId5" Type="http://schemas.openxmlformats.org/officeDocument/2006/relationships/hyperlink" Target="http://thinkexist.com/occupation/famous_generals/" TargetMode="External"/><Relationship Id="rId4" Type="http://schemas.openxmlformats.org/officeDocument/2006/relationships/hyperlink" Target="http://thinkexist.com/nationality/french_author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show" TargetMode="External"/><Relationship Id="rId7" Type="http://schemas.openxmlformats.org/officeDocument/2006/relationships/hyperlink" Target="http://en.wikipedia.org/wiki/Cinema_of_the_United_States" TargetMode="External"/><Relationship Id="rId2" Type="http://schemas.openxmlformats.org/officeDocument/2006/relationships/hyperlink" Target="http://en.wikipedia.org/wiki/British_televi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rmany" TargetMode="External"/><Relationship Id="rId5" Type="http://schemas.openxmlformats.org/officeDocument/2006/relationships/hyperlink" Target="http://en.wikipedia.org/wiki/Hans_Zimmer" TargetMode="External"/><Relationship Id="rId4" Type="http://schemas.openxmlformats.org/officeDocument/2006/relationships/hyperlink" Target="http://en.wikipedia.org/wiki/BBC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c.state.ny.us/ReadySetGo/sample_career_edu.html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obstar.org/tools/salary/sal-prof.htm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3048000"/>
            <a:ext cx="6096000" cy="3390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Prof Dr. BS Chowdhry</a:t>
            </a:r>
          </a:p>
          <a:p>
            <a:pPr algn="ctr">
              <a:buNone/>
            </a:pPr>
            <a:r>
              <a:rPr lang="en-US" dirty="0" smtClean="0"/>
              <a:t>Dean FEECE</a:t>
            </a:r>
          </a:p>
          <a:p>
            <a:pPr algn="ctr">
              <a:buNone/>
            </a:pPr>
            <a:r>
              <a:rPr lang="en-US" dirty="0" smtClean="0"/>
              <a:t>MUET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PEC JOB FAIR</a:t>
            </a:r>
          </a:p>
          <a:p>
            <a:pPr algn="ctr">
              <a:buNone/>
            </a:pP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Oct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Going for Gold: Avail Scholarship Opportunities Around the world</a:t>
            </a:r>
            <a:endParaRPr lang="en-US" dirty="0"/>
          </a:p>
        </p:txBody>
      </p:sp>
      <p:pic>
        <p:nvPicPr>
          <p:cNvPr id="4" name="Picture 4" descr="career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133600"/>
            <a:ext cx="2673350" cy="3048000"/>
          </a:xfrm>
          <a:prstGeom prst="rect">
            <a:avLst/>
          </a:prstGeom>
          <a:noFill/>
        </p:spPr>
      </p:pic>
      <p:pic>
        <p:nvPicPr>
          <p:cNvPr id="6" name="Picture 8" descr="care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600200" cy="15621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490" y="1500380"/>
            <a:ext cx="1752600" cy="201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377281"/>
            <a:ext cx="4328319" cy="43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1999, </a:t>
            </a:r>
            <a:r>
              <a:rPr lang="en-GB" dirty="0" err="1"/>
              <a:t>Zewail</a:t>
            </a:r>
            <a:r>
              <a:rPr lang="en-GB" dirty="0"/>
              <a:t> became the </a:t>
            </a:r>
            <a:r>
              <a:rPr lang="en-GB" dirty="0" smtClean="0"/>
              <a:t>1st </a:t>
            </a:r>
            <a:r>
              <a:rPr lang="en-GB" dirty="0"/>
              <a:t>Egyptian national to receive the Nobel </a:t>
            </a:r>
            <a:r>
              <a:rPr lang="en-GB" dirty="0" smtClean="0"/>
              <a:t>Prize in Chemistry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6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650" y="2685811"/>
            <a:ext cx="4572638" cy="342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Femtochemistry</a:t>
            </a:r>
            <a:r>
              <a:rPr lang="en-GB" dirty="0" smtClean="0"/>
              <a:t> is the area </a:t>
            </a:r>
            <a:r>
              <a:rPr lang="en-GB" sz="2700" dirty="0" smtClean="0"/>
              <a:t>of </a:t>
            </a:r>
            <a:r>
              <a:rPr lang="en-GB" sz="2700" dirty="0" smtClean="0">
                <a:hlinkClick r:id="rId3" tooltip="Physical chemistry"/>
              </a:rPr>
              <a:t>physical chemistry</a:t>
            </a:r>
            <a:r>
              <a:rPr lang="en-GB" sz="2700" dirty="0" smtClean="0"/>
              <a:t> that studies </a:t>
            </a:r>
            <a:r>
              <a:rPr lang="en-GB" sz="2700" dirty="0" smtClean="0">
                <a:hlinkClick r:id="rId4" tooltip="Chemical reaction"/>
              </a:rPr>
              <a:t>chemical reactions</a:t>
            </a:r>
            <a:r>
              <a:rPr lang="en-GB" sz="2700" dirty="0" smtClean="0"/>
              <a:t> on extremely short timescales, approximately 10</a:t>
            </a:r>
            <a:r>
              <a:rPr lang="en-GB" sz="2700" baseline="30000" dirty="0" smtClean="0"/>
              <a:t>−15</a:t>
            </a:r>
            <a:r>
              <a:rPr lang="en-GB" sz="2700" dirty="0" smtClean="0"/>
              <a:t> seconds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2220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-702225"/>
            <a:ext cx="8229600" cy="1252728"/>
          </a:xfrm>
        </p:spPr>
        <p:txBody>
          <a:bodyPr>
            <a:noAutofit/>
          </a:bodyPr>
          <a:lstStyle/>
          <a:p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96200" cy="614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Dema</a:t>
            </a:r>
            <a:r>
              <a:rPr lang="en-US" dirty="0"/>
              <a:t> and </a:t>
            </a:r>
            <a:r>
              <a:rPr lang="en-US" dirty="0" err="1"/>
              <a:t>Dr.Ahmed</a:t>
            </a:r>
            <a:r>
              <a:rPr lang="en-US" dirty="0"/>
              <a:t> </a:t>
            </a:r>
            <a:r>
              <a:rPr lang="en-US" dirty="0" err="1"/>
              <a:t>Zewail</a:t>
            </a:r>
            <a:r>
              <a:rPr lang="en-US" dirty="0"/>
              <a:t> Meet King Gustav and Queen Silvia of Sweden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80306"/>
            <a:ext cx="67056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Bill Clinton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886200" cy="468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Anyone who has never made a mistake has never tried anything new.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Albert Einstein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effectLst/>
              </a:rPr>
              <a:t>“The word impossible is not in my dictionary.” </a:t>
            </a:r>
            <a:r>
              <a:rPr lang="en-US" sz="2000" dirty="0" smtClean="0">
                <a:hlinkClick r:id="rId3"/>
              </a:rPr>
              <a:t>Napoleon Bonaparte quotes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4"/>
              </a:rPr>
              <a:t>French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General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/>
              </a:rPr>
              <a:t>Politician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7"/>
              </a:rPr>
              <a:t>Emperor</a:t>
            </a:r>
            <a:r>
              <a:rPr lang="en-US" sz="2000" dirty="0" smtClean="0"/>
              <a:t> (1804-14). 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Failures are to teach not to block our growth.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They  provide us learning opportunities.</a:t>
            </a:r>
          </a:p>
          <a:p>
            <a:r>
              <a:rPr lang="en-US" sz="2400" dirty="0" smtClean="0"/>
              <a:t>As some says we cannot change wind, but can always adjust our sails.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For me and thousands others, failures are blessings.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is Hidden in Failure!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its first year of business, the Coca-Cola Company sold only </a:t>
            </a:r>
            <a:r>
              <a:rPr lang="en-US" dirty="0">
                <a:solidFill>
                  <a:srgbClr val="FF0000"/>
                </a:solidFill>
              </a:rPr>
              <a:t>400</a:t>
            </a:r>
            <a:r>
              <a:rPr lang="en-US" dirty="0"/>
              <a:t> cokes. </a:t>
            </a:r>
          </a:p>
          <a:p>
            <a:r>
              <a:rPr lang="en-US" sz="2400" dirty="0" smtClean="0"/>
              <a:t>Basketball superstar </a:t>
            </a:r>
            <a:r>
              <a:rPr lang="en-US" sz="2400" dirty="0" smtClean="0">
                <a:solidFill>
                  <a:srgbClr val="FF0000"/>
                </a:solidFill>
              </a:rPr>
              <a:t>Michael Jordan </a:t>
            </a:r>
            <a:r>
              <a:rPr lang="en-US" sz="2400" dirty="0" smtClean="0"/>
              <a:t>was rejected by his high school basketball team, because coach believed that he was no good.</a:t>
            </a:r>
          </a:p>
          <a:p>
            <a:r>
              <a:rPr lang="en-US" dirty="0" smtClean="0"/>
              <a:t>Famous Poet, story writer </a:t>
            </a:r>
            <a:r>
              <a:rPr lang="en-US" dirty="0" smtClean="0">
                <a:solidFill>
                  <a:srgbClr val="FF0000"/>
                </a:solidFill>
              </a:rPr>
              <a:t>Joseph</a:t>
            </a:r>
            <a:r>
              <a:rPr lang="en-US" sz="2400" dirty="0" smtClean="0">
                <a:solidFill>
                  <a:srgbClr val="FF0000"/>
                </a:solidFill>
              </a:rPr>
              <a:t> Kipling </a:t>
            </a:r>
            <a:r>
              <a:rPr lang="en-US" sz="2400" dirty="0" smtClean="0"/>
              <a:t>once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 received a rejection letter from  an  examiner saying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400" dirty="0" smtClean="0"/>
              <a:t>he did not know the use of English Language.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Winston Churchill </a:t>
            </a:r>
            <a:r>
              <a:rPr lang="en-US" sz="2400" dirty="0" smtClean="0"/>
              <a:t>was not accepted at the Oxford and Cambridge universities.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Albert Einstein’s </a:t>
            </a:r>
            <a:r>
              <a:rPr lang="en-US" sz="2400" dirty="0" smtClean="0"/>
              <a:t>doctoral  dissertation was rejected by the university of Bern saying they it was irrelevant and fanciful.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Alexander Graham Bell </a:t>
            </a:r>
            <a:r>
              <a:rPr lang="en-US" dirty="0"/>
              <a:t>invented the telephone, he made a demonstration to the </a:t>
            </a:r>
            <a:r>
              <a:rPr lang="en-US" dirty="0">
                <a:solidFill>
                  <a:srgbClr val="FF0000"/>
                </a:solidFill>
              </a:rPr>
              <a:t>president </a:t>
            </a:r>
            <a:r>
              <a:rPr lang="en-US" dirty="0"/>
              <a:t>who told him that it was good, but no one would use it.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Who did not FAIL!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71801"/>
            <a:ext cx="1447800" cy="108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00200"/>
            <a:ext cx="7967133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Henry Ford </a:t>
            </a:r>
            <a:r>
              <a:rPr lang="en-US" sz="2400" dirty="0" smtClean="0"/>
              <a:t>failed and went broke five times before he succeeded with his FORD MOTOR COMPANY.</a:t>
            </a:r>
          </a:p>
          <a:p>
            <a:r>
              <a:rPr lang="en-US" sz="2400" dirty="0" smtClean="0"/>
              <a:t>Thomas Edison was rated in his school as being “too slow”.  As a result Edison mother taught him ay home.</a:t>
            </a:r>
          </a:p>
          <a:p>
            <a:r>
              <a:rPr lang="en-US" sz="2400" dirty="0" smtClean="0"/>
              <a:t>When Thomas Edison invented the light bulb, he </a:t>
            </a:r>
            <a:r>
              <a:rPr lang="en-US" sz="2400" dirty="0" smtClean="0">
                <a:solidFill>
                  <a:srgbClr val="FF0000"/>
                </a:solidFill>
              </a:rPr>
              <a:t>failed 6000 times </a:t>
            </a:r>
            <a:r>
              <a:rPr lang="en-US" sz="2400" dirty="0" smtClean="0"/>
              <a:t>before he finally succeeded.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Franklin D. Roosevelt </a:t>
            </a:r>
            <a:r>
              <a:rPr lang="en-US" sz="2400" dirty="0" smtClean="0"/>
              <a:t>was paralyzed by polio at the age of 39, and yet he became the president of the USA, four times.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Walt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isney </a:t>
            </a:r>
            <a:r>
              <a:rPr lang="en-US" sz="2400" dirty="0" smtClean="0"/>
              <a:t>was fired by a newspaper editor of lack of ideas.  </a:t>
            </a:r>
          </a:p>
          <a:p>
            <a:r>
              <a:rPr lang="en-US" sz="2400" dirty="0" smtClean="0"/>
              <a:t> </a:t>
            </a:r>
            <a:r>
              <a:rPr lang="en-US" dirty="0"/>
              <a:t>He also </a:t>
            </a:r>
            <a:r>
              <a:rPr lang="en-US" dirty="0">
                <a:solidFill>
                  <a:srgbClr val="FF0000"/>
                </a:solidFill>
              </a:rPr>
              <a:t>went bankrupt </a:t>
            </a:r>
            <a:r>
              <a:rPr lang="en-US" dirty="0"/>
              <a:t>several times before he built </a:t>
            </a:r>
            <a:r>
              <a:rPr lang="en-US" dirty="0" smtClean="0"/>
              <a:t>  Disneyland</a:t>
            </a:r>
            <a:r>
              <a:rPr lang="en-US" dirty="0"/>
              <a:t>.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not FAIL!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419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Soichiro</a:t>
            </a:r>
            <a:r>
              <a:rPr lang="en-US" dirty="0" smtClean="0">
                <a:solidFill>
                  <a:srgbClr val="FF0000"/>
                </a:solidFill>
              </a:rPr>
              <a:t> Honda </a:t>
            </a:r>
            <a:r>
              <a:rPr lang="en-US" dirty="0" smtClean="0"/>
              <a:t>was rejected for a job as an engineer at Toyota motors  and started his company building scooters at his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JK Rowling </a:t>
            </a:r>
            <a:r>
              <a:rPr lang="en-US" dirty="0" smtClean="0"/>
              <a:t>was fired from her job as a secretary in Amnesty International for day dreaming, she went on to publish the famous </a:t>
            </a:r>
            <a:r>
              <a:rPr lang="en-US" dirty="0" smtClean="0">
                <a:solidFill>
                  <a:srgbClr val="FF0000"/>
                </a:solidFill>
              </a:rPr>
              <a:t>Harry Potter </a:t>
            </a:r>
            <a:r>
              <a:rPr lang="en-US" dirty="0" smtClean="0"/>
              <a:t>Series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Bill Gate’s </a:t>
            </a:r>
            <a:r>
              <a:rPr lang="en-US" sz="2400" dirty="0" smtClean="0"/>
              <a:t>teacher at </a:t>
            </a:r>
            <a:r>
              <a:rPr lang="en-US" dirty="0" smtClean="0"/>
              <a:t>H</a:t>
            </a:r>
            <a:r>
              <a:rPr lang="en-US" sz="2400" dirty="0" smtClean="0"/>
              <a:t>arvard Uni. told him that he has no talent at all.</a:t>
            </a:r>
          </a:p>
          <a:p>
            <a:r>
              <a:rPr lang="en-US" dirty="0" smtClean="0"/>
              <a:t>Several years later </a:t>
            </a:r>
            <a:r>
              <a:rPr lang="en-US" dirty="0" smtClean="0">
                <a:solidFill>
                  <a:srgbClr val="FF0000"/>
                </a:solidFill>
              </a:rPr>
              <a:t>USA Presidents </a:t>
            </a:r>
            <a:r>
              <a:rPr lang="en-US" dirty="0" smtClean="0"/>
              <a:t>said we are Bill </a:t>
            </a:r>
            <a:r>
              <a:rPr lang="en-US" dirty="0"/>
              <a:t>G</a:t>
            </a:r>
            <a:r>
              <a:rPr lang="en-US" dirty="0" smtClean="0"/>
              <a:t>ates nation.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Did not Fail!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5351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  </a:t>
            </a:r>
            <a:r>
              <a:rPr lang="en-GB" dirty="0">
                <a:hlinkClick r:id="rId2" tooltip="British television"/>
              </a:rPr>
              <a:t>British television</a:t>
            </a:r>
            <a:r>
              <a:rPr lang="en-GB" dirty="0"/>
              <a:t> </a:t>
            </a:r>
            <a:r>
              <a:rPr lang="en-GB" dirty="0">
                <a:hlinkClick r:id="rId3" tooltip="Game show"/>
              </a:rPr>
              <a:t>game show</a:t>
            </a:r>
            <a:r>
              <a:rPr lang="en-GB" dirty="0"/>
              <a:t> that originally aired on </a:t>
            </a:r>
            <a:r>
              <a:rPr lang="en-GB" dirty="0">
                <a:hlinkClick r:id="rId4" tooltip="BBC1"/>
              </a:rPr>
              <a:t>BBC1</a:t>
            </a:r>
            <a:r>
              <a:rPr lang="en-GB" dirty="0"/>
              <a:t> between 12 October 1987 and 9 July </a:t>
            </a:r>
            <a:r>
              <a:rPr lang="en-GB" dirty="0" smtClean="0"/>
              <a:t>1996.</a:t>
            </a:r>
          </a:p>
          <a:p>
            <a:r>
              <a:rPr lang="en-GB" dirty="0"/>
              <a:t> It was presented by Irish broadcaster Henry </a:t>
            </a:r>
            <a:r>
              <a:rPr lang="en-GB" dirty="0" smtClean="0"/>
              <a:t>Kelly</a:t>
            </a:r>
          </a:p>
          <a:p>
            <a:r>
              <a:rPr lang="en-GB" dirty="0" smtClean="0"/>
              <a:t>A famous lunch time Quiz program competition between 28 European countries nationals.</a:t>
            </a:r>
          </a:p>
          <a:p>
            <a:r>
              <a:rPr lang="en-GB" i="1" dirty="0"/>
              <a:t>Going for Gold</a:t>
            </a:r>
            <a:r>
              <a:rPr lang="en-GB" dirty="0"/>
              <a:t> had a memorable theme </a:t>
            </a:r>
            <a:r>
              <a:rPr lang="en-GB" dirty="0" smtClean="0"/>
              <a:t>tune </a:t>
            </a:r>
            <a:r>
              <a:rPr lang="en-GB" dirty="0"/>
              <a:t>which was composed by </a:t>
            </a:r>
            <a:r>
              <a:rPr lang="en-GB" dirty="0">
                <a:hlinkClick r:id="rId5" tooltip="Hans Zimmer"/>
              </a:rPr>
              <a:t>Hans Zimmer</a:t>
            </a:r>
            <a:r>
              <a:rPr lang="en-GB" dirty="0"/>
              <a:t>, a </a:t>
            </a:r>
            <a:r>
              <a:rPr lang="en-GB" dirty="0">
                <a:hlinkClick r:id="rId6" tooltip="Germany"/>
              </a:rPr>
              <a:t>German</a:t>
            </a:r>
            <a:r>
              <a:rPr lang="en-GB" dirty="0"/>
              <a:t> composer who has since carved a successful career in </a:t>
            </a:r>
            <a:r>
              <a:rPr lang="en-GB" dirty="0" smtClean="0">
                <a:hlinkClick r:id="rId7" tooltip="Cinema of the United States"/>
              </a:rPr>
              <a:t>Hollywood</a:t>
            </a:r>
            <a:r>
              <a:rPr lang="en-GB" dirty="0" smtClean="0"/>
              <a:t> .</a:t>
            </a:r>
          </a:p>
          <a:p>
            <a:r>
              <a:rPr lang="en-GB" dirty="0">
                <a:hlinkClick r:id="rId5" tooltip="Hans Zimmer"/>
              </a:rPr>
              <a:t>Hans Zimmer </a:t>
            </a:r>
            <a:r>
              <a:rPr lang="en-GB" dirty="0" smtClean="0"/>
              <a:t>:</a:t>
            </a:r>
            <a:r>
              <a:rPr lang="en-GB" dirty="0"/>
              <a:t> </a:t>
            </a:r>
            <a:r>
              <a:rPr lang="en-GB" i="1" dirty="0"/>
              <a:t>Going For Gold</a:t>
            </a:r>
            <a:r>
              <a:rPr lang="en-GB" dirty="0"/>
              <a:t> truly meant that I wasn't starving, and I could pay my rent and I could pay the electricity bill.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Going for Gold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88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2067" y="2438400"/>
            <a:ext cx="7408333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Dhirubhai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Ambani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clerk in Yamen when</a:t>
            </a:r>
            <a:r>
              <a:rPr lang="en-US" sz="2400" dirty="0" smtClean="0">
                <a:solidFill>
                  <a:schemeClr val="tx2"/>
                </a:solidFill>
              </a:rPr>
              <a:t> he was 16. He is the founder of Reliance industries.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He went to see Engineering Consultant office to collect his company certificate and……. saw  poster at CEO office …..</a:t>
            </a:r>
            <a:r>
              <a:rPr lang="en-GB" sz="2400" b="1" i="1" dirty="0" smtClean="0"/>
              <a:t>"Believe </a:t>
            </a:r>
            <a:r>
              <a:rPr lang="en-GB" sz="2400" b="1" i="1" dirty="0"/>
              <a:t>you can, and you are half way there" (Theodore Roosevelt</a:t>
            </a:r>
            <a:r>
              <a:rPr lang="en-GB" sz="2400" b="1" i="1" dirty="0" smtClean="0"/>
              <a:t>)……</a:t>
            </a:r>
            <a:r>
              <a:rPr lang="en-GB" sz="2400" b="1" i="1" dirty="0" smtClean="0">
                <a:solidFill>
                  <a:schemeClr val="tx2"/>
                </a:solidFill>
              </a:rPr>
              <a:t>Changed his life</a:t>
            </a:r>
            <a:r>
              <a:rPr lang="en-GB" sz="2400" b="1" i="1" dirty="0" smtClean="0">
                <a:solidFill>
                  <a:srgbClr val="FF0000"/>
                </a:solidFill>
              </a:rPr>
              <a:t>…. More than 20 Billion Dollar company</a:t>
            </a:r>
            <a:endParaRPr lang="en-US" sz="2400" dirty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schemeClr val="tx2"/>
                </a:solidFill>
              </a:rPr>
              <a:t>Reliance </a:t>
            </a:r>
            <a:r>
              <a:rPr lang="en-US" sz="2400" dirty="0" smtClean="0">
                <a:solidFill>
                  <a:schemeClr val="tx2"/>
                </a:solidFill>
              </a:rPr>
              <a:t>Power </a:t>
            </a:r>
            <a:r>
              <a:rPr lang="en-US" sz="1700" dirty="0" smtClean="0">
                <a:solidFill>
                  <a:schemeClr val="tx2"/>
                </a:solidFill>
              </a:rPr>
              <a:t>( More than 20,000 MW</a:t>
            </a:r>
            <a:r>
              <a:rPr lang="en-US" sz="2400" dirty="0" smtClean="0">
                <a:solidFill>
                  <a:schemeClr val="tx2"/>
                </a:solidFill>
              </a:rPr>
              <a:t>), </a:t>
            </a:r>
            <a:r>
              <a:rPr lang="en-US" sz="2400" dirty="0">
                <a:solidFill>
                  <a:schemeClr val="tx2"/>
                </a:solidFill>
              </a:rPr>
              <a:t>Reliance Communications, Reliance Infrastructure, Reliance Capital, Reliance Entertainment, Reliance Health, Reliance Natural Resources, Reliance Venture, Reliance </a:t>
            </a:r>
            <a:r>
              <a:rPr lang="en-US" sz="2400" dirty="0" err="1">
                <a:solidFill>
                  <a:schemeClr val="tx2"/>
                </a:solidFill>
              </a:rPr>
              <a:t>MediaWorks</a:t>
            </a:r>
            <a:r>
              <a:rPr lang="en-US" sz="2400" dirty="0">
                <a:solidFill>
                  <a:schemeClr val="tx2"/>
                </a:solidFill>
              </a:rPr>
              <a:t> Ltd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76" y="524806"/>
            <a:ext cx="7772400" cy="61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PROFILE OF WINNER’s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20574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576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1816 His family was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thrown out from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home. He had to work to support them. (b 12 Feb 1809)</a:t>
            </a:r>
          </a:p>
          <a:p>
            <a:pPr marL="27432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1818 His mother died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(Age 09 Years)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1831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in business. (Age 22 Years)</a:t>
            </a:r>
          </a:p>
          <a:p>
            <a:pPr marL="27432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1832 Ran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legislature but lost 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Also lost his job wanted to go to a law school but couldn’t get in.</a:t>
            </a:r>
          </a:p>
          <a:p>
            <a:pPr marL="27432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1834 Ran for state legislature the second time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476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03437"/>
            <a:ext cx="7408333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1835 Was engaged,  few days later  his </a:t>
            </a:r>
            <a:r>
              <a:rPr lang="en-US" sz="2400" dirty="0" smtClean="0">
                <a:solidFill>
                  <a:srgbClr val="FF0000"/>
                </a:solidFill>
              </a:rPr>
              <a:t>sweetheart died.</a:t>
            </a:r>
            <a:r>
              <a:rPr lang="en-US" sz="2400" dirty="0" smtClean="0"/>
              <a:t> His heart was broken and he had a nervous breakdown.</a:t>
            </a:r>
          </a:p>
          <a:p>
            <a:r>
              <a:rPr lang="en-US" sz="2400" dirty="0" smtClean="0"/>
              <a:t>1843 </a:t>
            </a:r>
            <a:r>
              <a:rPr lang="en-US" sz="2400" dirty="0"/>
              <a:t>Ran for congress </a:t>
            </a:r>
            <a:r>
              <a:rPr lang="en-US" sz="2400" dirty="0">
                <a:solidFill>
                  <a:srgbClr val="FF0000"/>
                </a:solidFill>
              </a:rPr>
              <a:t>but lost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1846 Ran for congress again and </a:t>
            </a:r>
            <a:r>
              <a:rPr lang="en-US" sz="2400" dirty="0" smtClean="0">
                <a:solidFill>
                  <a:srgbClr val="FF0000"/>
                </a:solidFill>
              </a:rPr>
              <a:t>won</a:t>
            </a:r>
            <a:r>
              <a:rPr lang="en-US" sz="2400" dirty="0" smtClean="0"/>
              <a:t>. Moved to </a:t>
            </a:r>
            <a:r>
              <a:rPr lang="en-US" sz="2400" dirty="0"/>
              <a:t>W</a:t>
            </a:r>
            <a:r>
              <a:rPr lang="en-US" sz="2400" dirty="0" smtClean="0"/>
              <a:t>ashington and did a good job.</a:t>
            </a:r>
          </a:p>
          <a:p>
            <a:r>
              <a:rPr lang="en-US" sz="2400" dirty="0" smtClean="0"/>
              <a:t>1848 Ran re-election to congress and </a:t>
            </a:r>
            <a:r>
              <a:rPr lang="en-US" sz="2400" dirty="0" smtClean="0">
                <a:solidFill>
                  <a:srgbClr val="FF0000"/>
                </a:solidFill>
              </a:rPr>
              <a:t>lost it again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1854 </a:t>
            </a:r>
            <a:r>
              <a:rPr lang="en-US" dirty="0"/>
              <a:t>Ran for senate of the United State and </a:t>
            </a:r>
            <a:r>
              <a:rPr lang="en-US" dirty="0">
                <a:solidFill>
                  <a:srgbClr val="FF0000"/>
                </a:solidFill>
              </a:rPr>
              <a:t>lost.</a:t>
            </a:r>
          </a:p>
          <a:p>
            <a:r>
              <a:rPr lang="en-US" dirty="0"/>
              <a:t>1856 </a:t>
            </a:r>
            <a:r>
              <a:rPr lang="en-US" dirty="0">
                <a:solidFill>
                  <a:srgbClr val="FF0000"/>
                </a:solidFill>
              </a:rPr>
              <a:t>Lost </a:t>
            </a:r>
            <a:r>
              <a:rPr lang="en-US" dirty="0"/>
              <a:t>vice Presidential election of his party.</a:t>
            </a:r>
          </a:p>
          <a:p>
            <a:r>
              <a:rPr lang="en-US" dirty="0"/>
              <a:t>1858 Ran for U.S senate again and </a:t>
            </a:r>
            <a:r>
              <a:rPr lang="en-US" dirty="0">
                <a:solidFill>
                  <a:srgbClr val="FF0000"/>
                </a:solidFill>
              </a:rPr>
              <a:t>lost again</a:t>
            </a:r>
            <a:r>
              <a:rPr lang="en-US" dirty="0"/>
              <a:t>.</a:t>
            </a:r>
          </a:p>
          <a:p>
            <a:r>
              <a:rPr lang="en-US" dirty="0"/>
              <a:t>1860 </a:t>
            </a:r>
            <a:r>
              <a:rPr lang="en-US" b="1" dirty="0">
                <a:solidFill>
                  <a:srgbClr val="FF0000"/>
                </a:solidFill>
              </a:rPr>
              <a:t>Elected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president of the </a:t>
            </a:r>
            <a:r>
              <a:rPr lang="en-US" b="1" dirty="0" smtClean="0">
                <a:solidFill>
                  <a:srgbClr val="00B050"/>
                </a:solidFill>
              </a:rPr>
              <a:t>USA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…..A PROFILE OF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90800"/>
            <a:ext cx="6664911" cy="172383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B0F0"/>
                </a:solidFill>
              </a:rPr>
              <a:t>Yes, he was </a:t>
            </a:r>
            <a:br>
              <a:rPr lang="en-US" sz="4800" dirty="0" smtClean="0">
                <a:solidFill>
                  <a:srgbClr val="00B0F0"/>
                </a:solidFill>
              </a:rPr>
            </a:br>
            <a:r>
              <a:rPr lang="en-US" sz="4800" dirty="0" smtClean="0">
                <a:solidFill>
                  <a:srgbClr val="00B0F0"/>
                </a:solidFill>
              </a:rPr>
              <a:t>ABRAHIM LINCLON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77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Steve Jobs </a:t>
            </a:r>
            <a:r>
              <a:rPr lang="en-US" dirty="0" smtClean="0"/>
              <a:t>struggled at school and dropped out of college after just one semester</a:t>
            </a:r>
          </a:p>
          <a:p>
            <a:r>
              <a:rPr lang="en-US" dirty="0" smtClean="0"/>
              <a:t> In 1972, before Steve Jobs and Steve Wozniak  co-founded Apple, they worked in a San Jose mall </a:t>
            </a:r>
            <a:r>
              <a:rPr lang="en-US" dirty="0" smtClean="0">
                <a:solidFill>
                  <a:srgbClr val="FF0000"/>
                </a:solidFill>
              </a:rPr>
              <a:t>dressing up  characters from Alice in Wonderland</a:t>
            </a:r>
          </a:p>
          <a:p>
            <a:r>
              <a:rPr lang="en-US" dirty="0" smtClean="0"/>
              <a:t>In 1976, Steve Jobs and Steve Wozniak co-founded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Apple  Computers</a:t>
            </a:r>
          </a:p>
          <a:p>
            <a:r>
              <a:rPr lang="en-US" dirty="0" smtClean="0"/>
              <a:t>Subsequently in the same year Apple 1 was created and they started making them in </a:t>
            </a:r>
            <a:r>
              <a:rPr lang="en-US" dirty="0" smtClean="0">
                <a:solidFill>
                  <a:srgbClr val="FF0000"/>
                </a:solidFill>
              </a:rPr>
              <a:t>Jobs garage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Jobs who lost his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77733"/>
          </a:xfrm>
        </p:spPr>
        <p:txBody>
          <a:bodyPr>
            <a:normAutofit/>
          </a:bodyPr>
          <a:lstStyle/>
          <a:p>
            <a:r>
              <a:rPr lang="en-US" dirty="0" smtClean="0"/>
              <a:t>In 1984, Steve Jobs unveiled the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Macintosh</a:t>
            </a:r>
            <a:r>
              <a:rPr lang="en-US" dirty="0" smtClean="0"/>
              <a:t>  which was the first mass marketed personal computer having a GUI and a mouse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1985, Steve Jobs was </a:t>
            </a:r>
            <a:r>
              <a:rPr lang="en-US" dirty="0" smtClean="0">
                <a:solidFill>
                  <a:srgbClr val="FF0000"/>
                </a:solidFill>
              </a:rPr>
              <a:t>fired</a:t>
            </a:r>
            <a:r>
              <a:rPr lang="en-US" dirty="0" smtClean="0"/>
              <a:t> from the company he helped found by a person he asked to come work in Apple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Determined to be successful he founded NeXT Inc later that year and released the NeXT Computer in 1988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Jobs who lost his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7408333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NeXT computer boasted a digital signal processor chip, a built-in Ethernet port. </a:t>
            </a:r>
            <a:r>
              <a:rPr lang="en-US" dirty="0" smtClean="0">
                <a:solidFill>
                  <a:srgbClr val="FF0000"/>
                </a:solidFill>
              </a:rPr>
              <a:t>Tim Berners-Lee </a:t>
            </a:r>
            <a:r>
              <a:rPr lang="en-US" dirty="0" smtClean="0"/>
              <a:t>invented the World Wide Web on a NeXT computer at CERN.</a:t>
            </a:r>
          </a:p>
          <a:p>
            <a:r>
              <a:rPr lang="en-US" dirty="0" smtClean="0"/>
              <a:t>During this time he bought formed </a:t>
            </a:r>
            <a:r>
              <a:rPr lang="en-US" dirty="0" smtClean="0">
                <a:solidFill>
                  <a:srgbClr val="00B050"/>
                </a:solidFill>
              </a:rPr>
              <a:t>Pixar</a:t>
            </a:r>
            <a:r>
              <a:rPr lang="en-US" dirty="0" smtClean="0"/>
              <a:t>, the animation company responsible for the Toy Story series, The </a:t>
            </a:r>
            <a:r>
              <a:rPr lang="en-US" dirty="0" err="1" smtClean="0"/>
              <a:t>Incredibles</a:t>
            </a:r>
            <a:r>
              <a:rPr lang="en-US" dirty="0" smtClean="0"/>
              <a:t>, Finding </a:t>
            </a:r>
            <a:r>
              <a:rPr lang="en-US" dirty="0" err="1" smtClean="0"/>
              <a:t>Nemo</a:t>
            </a:r>
            <a:r>
              <a:rPr lang="en-US" dirty="0" smtClean="0"/>
              <a:t> and Ratatouille</a:t>
            </a:r>
          </a:p>
          <a:p>
            <a:r>
              <a:rPr lang="en-US" dirty="0" smtClean="0"/>
              <a:t>In 1997, Jobs </a:t>
            </a:r>
            <a:r>
              <a:rPr lang="en-US" dirty="0" smtClean="0">
                <a:solidFill>
                  <a:srgbClr val="FF0000"/>
                </a:solidFill>
              </a:rPr>
              <a:t>returned</a:t>
            </a:r>
            <a:r>
              <a:rPr lang="en-US" dirty="0" smtClean="0"/>
              <a:t> back to Apple during troubling times</a:t>
            </a:r>
          </a:p>
          <a:p>
            <a:r>
              <a:rPr lang="en-US" dirty="0" smtClean="0"/>
              <a:t>He came back with the </a:t>
            </a:r>
            <a:r>
              <a:rPr lang="en-US" dirty="0" smtClean="0">
                <a:solidFill>
                  <a:srgbClr val="00B050"/>
                </a:solidFill>
              </a:rPr>
              <a:t>think different </a:t>
            </a:r>
            <a:r>
              <a:rPr lang="en-US" dirty="0" smtClean="0"/>
              <a:t>mantra </a:t>
            </a:r>
          </a:p>
          <a:p>
            <a:pPr>
              <a:buNone/>
            </a:pPr>
            <a:r>
              <a:rPr lang="en-US" dirty="0" smtClean="0"/>
              <a:t>	and saw the development of the </a:t>
            </a:r>
            <a:r>
              <a:rPr lang="en-US" dirty="0" err="1" smtClean="0"/>
              <a:t>ipod</a:t>
            </a:r>
            <a:r>
              <a:rPr lang="en-US" dirty="0" smtClean="0"/>
              <a:t>, Mac and he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Iphone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 </a:t>
            </a:r>
            <a:r>
              <a:rPr lang="en-US" dirty="0" smtClean="0"/>
              <a:t>Jobs - Back in JOB</a:t>
            </a:r>
            <a:endParaRPr lang="en-US" dirty="0"/>
          </a:p>
        </p:txBody>
      </p:sp>
      <p:pic>
        <p:nvPicPr>
          <p:cNvPr id="45058" name="Picture 2" descr="C:\Users\Abbas Shah\Desktop\220px-Apple_logo_Think_Different_vectorize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486400"/>
            <a:ext cx="2050274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99267"/>
            <a:ext cx="7408333" cy="3877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Do you know how much salary did Steve Jobs take?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Dollar per year</a:t>
            </a:r>
            <a:endParaRPr lang="en-US" dirty="0"/>
          </a:p>
        </p:txBody>
      </p:sp>
      <p:pic>
        <p:nvPicPr>
          <p:cNvPr id="46082" name="Picture 2" descr="C:\Users\Abbas Shah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438" y="1752600"/>
            <a:ext cx="7667124" cy="445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Although Steve </a:t>
            </a:r>
            <a:r>
              <a:rPr lang="en-GB" dirty="0" err="1"/>
              <a:t>Jobs's</a:t>
            </a:r>
            <a:r>
              <a:rPr lang="en-GB" dirty="0"/>
              <a:t> salary was just $1, he owned 5.5 million Apple shares, so when the shares rose, he became a lot richer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Bill Gates goes to bed and wakes up….</a:t>
            </a:r>
            <a:r>
              <a:rPr lang="en-GB" dirty="0" smtClean="0">
                <a:solidFill>
                  <a:srgbClr val="C00000"/>
                </a:solidFill>
              </a:rPr>
              <a:t>290Million Dollar…Richer </a:t>
            </a:r>
            <a:r>
              <a:rPr lang="en-GB" dirty="0" smtClean="0"/>
              <a:t>then he went to bed (23</a:t>
            </a:r>
            <a:r>
              <a:rPr lang="en-GB" baseline="30000" dirty="0" smtClean="0"/>
              <a:t>rd</a:t>
            </a:r>
            <a:r>
              <a:rPr lang="en-GB" dirty="0" smtClean="0"/>
              <a:t> Oct, 14)</a:t>
            </a:r>
          </a:p>
          <a:p>
            <a:r>
              <a:rPr lang="en-GB" dirty="0"/>
              <a:t>Several current CEOs follow the $1 salary policy, including </a:t>
            </a:r>
            <a:r>
              <a:rPr lang="en-GB" dirty="0">
                <a:solidFill>
                  <a:srgbClr val="C00000"/>
                </a:solidFill>
              </a:rPr>
              <a:t>Mark Zuckerberg </a:t>
            </a:r>
            <a:r>
              <a:rPr lang="en-GB" dirty="0"/>
              <a:t>of Facebook and </a:t>
            </a:r>
            <a:r>
              <a:rPr lang="en-GB" dirty="0">
                <a:solidFill>
                  <a:srgbClr val="C00000"/>
                </a:solidFill>
              </a:rPr>
              <a:t>Larry Ellison </a:t>
            </a:r>
            <a:r>
              <a:rPr lang="en-GB" dirty="0"/>
              <a:t>at Oracle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 Celebration of Success.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inspire, motivate, and empower young budding engineers to take charge of their lives and be all what they should </a:t>
            </a:r>
            <a:r>
              <a:rPr lang="en-GB" dirty="0" smtClean="0"/>
              <a:t>be.</a:t>
            </a:r>
          </a:p>
          <a:p>
            <a:endParaRPr lang="en-GB" dirty="0"/>
          </a:p>
          <a:p>
            <a:pPr lvl="1"/>
            <a:r>
              <a:rPr lang="en-GB" dirty="0"/>
              <a:t>To show the tricks of the trade for:</a:t>
            </a:r>
          </a:p>
          <a:p>
            <a:pPr lvl="2"/>
            <a:r>
              <a:rPr lang="en-GB" dirty="0" smtClean="0"/>
              <a:t>Building </a:t>
            </a:r>
            <a:r>
              <a:rPr lang="en-GB" dirty="0"/>
              <a:t>your career, </a:t>
            </a:r>
          </a:p>
          <a:p>
            <a:pPr lvl="2"/>
            <a:r>
              <a:rPr lang="en-GB" dirty="0" smtClean="0"/>
              <a:t>Availing </a:t>
            </a:r>
            <a:r>
              <a:rPr lang="en-GB" dirty="0"/>
              <a:t>scholarship opportunities</a:t>
            </a:r>
            <a:r>
              <a:rPr lang="en-GB" dirty="0" smtClean="0"/>
              <a:t>,</a:t>
            </a:r>
          </a:p>
          <a:p>
            <a:pPr lvl="2"/>
            <a:r>
              <a:rPr lang="en-GB" dirty="0" smtClean="0"/>
              <a:t>Setting your targets: Sky </a:t>
            </a:r>
            <a:r>
              <a:rPr lang="en-GB" dirty="0"/>
              <a:t>your </a:t>
            </a:r>
            <a:r>
              <a:rPr lang="en-GB" dirty="0" smtClean="0"/>
              <a:t>limit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bbas Shah\Desktop\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081337" cy="463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Failing in anything is showing Road to Success</a:t>
            </a:r>
            <a:endParaRPr lang="en-GB" dirty="0"/>
          </a:p>
        </p:txBody>
      </p:sp>
      <p:pic>
        <p:nvPicPr>
          <p:cNvPr id="1026" name="Picture 2" descr="http://myquoteshome.com/wp-content/uploads/2014/06/lear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rene.org/billeder/D53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6629400" cy="33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431576"/>
            <a:ext cx="4426424" cy="442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4 W’s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7772400" cy="1470025"/>
          </a:xfrm>
        </p:spPr>
        <p:txBody>
          <a:bodyPr/>
          <a:lstStyle/>
          <a:p>
            <a:r>
              <a:rPr lang="en-US" sz="88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8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8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sz="88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8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sz="88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sz="8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8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8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74756" name="Picture 4" descr="puzzle-bkg"/>
          <p:cNvPicPr>
            <a:picLocks noChangeAspect="1" noChangeArrowheads="1"/>
          </p:cNvPicPr>
          <p:nvPr/>
        </p:nvPicPr>
        <p:blipFill>
          <a:blip r:embed="rId4"/>
          <a:srcRect t="4762"/>
          <a:stretch>
            <a:fillRect/>
          </a:stretch>
        </p:blipFill>
        <p:spPr bwMode="auto">
          <a:xfrm>
            <a:off x="228600" y="228600"/>
            <a:ext cx="850900" cy="5410200"/>
          </a:xfrm>
          <a:prstGeom prst="rect">
            <a:avLst/>
          </a:prstGeom>
          <a:noFill/>
        </p:spPr>
      </p:pic>
      <p:pic>
        <p:nvPicPr>
          <p:cNvPr id="74759" name="Picture 7" descr="career-puzz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828800"/>
            <a:ext cx="5000625" cy="4648200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30480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Planning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572000" y="24384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Interest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867400" y="2971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800350" y="41910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Skills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00400" y="53340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Preparation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486400" y="54864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Education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369050" y="41910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Salary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3152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Steps: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What are your interest?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What do you want to be?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What are your skills?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What types of careers fit your skills and interest?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How do you prepare for the career?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152400" y="228600"/>
            <a:ext cx="9753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sz="8000" b="1" dirty="0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sz="8000" b="1" dirty="0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g: </a:t>
            </a:r>
            <a:r>
              <a:rPr lang="en-US" sz="4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Diamond Diary</a:t>
            </a:r>
            <a:endParaRPr lang="en-US" sz="4000" b="1" dirty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3078" name="Picture 6" descr="thinking-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613" y="2209800"/>
            <a:ext cx="177958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7772400" cy="3657600"/>
          </a:xfrm>
        </p:spPr>
        <p:txBody>
          <a:bodyPr>
            <a:normAutofit/>
          </a:bodyPr>
          <a:lstStyle/>
          <a:p>
            <a:r>
              <a:rPr lang="en-US" sz="3000" dirty="0"/>
              <a:t>What are your interests?</a:t>
            </a:r>
          </a:p>
          <a:p>
            <a:pPr lvl="1"/>
            <a:r>
              <a:rPr lang="en-US" sz="3000" dirty="0"/>
              <a:t>What do you like to do? </a:t>
            </a:r>
            <a:endParaRPr lang="en-US" sz="3000" dirty="0" smtClean="0"/>
          </a:p>
          <a:p>
            <a:pPr lvl="1"/>
            <a:r>
              <a:rPr lang="en-US" sz="3000" dirty="0" smtClean="0"/>
              <a:t>Think </a:t>
            </a:r>
            <a:r>
              <a:rPr lang="en-US" sz="3000" dirty="0"/>
              <a:t>about experiences you have enjoyed</a:t>
            </a:r>
            <a:r>
              <a:rPr lang="en-US" sz="3000" dirty="0" smtClean="0"/>
              <a:t>.</a:t>
            </a:r>
          </a:p>
          <a:p>
            <a:pPr lvl="1"/>
            <a:r>
              <a:rPr lang="en-US" sz="3000" dirty="0" smtClean="0"/>
              <a:t>Reassess yourself </a:t>
            </a:r>
          </a:p>
          <a:p>
            <a:pPr lvl="1"/>
            <a:r>
              <a:rPr lang="en-US" sz="3000" dirty="0" smtClean="0"/>
              <a:t>What </a:t>
            </a:r>
            <a:r>
              <a:rPr lang="en-US" sz="3000" dirty="0"/>
              <a:t>kind of </a:t>
            </a:r>
            <a:r>
              <a:rPr lang="en-US" sz="3000" dirty="0" smtClean="0"/>
              <a:t>social</a:t>
            </a:r>
            <a:r>
              <a:rPr lang="en-US" sz="3000" dirty="0"/>
              <a:t>, </a:t>
            </a:r>
            <a:r>
              <a:rPr lang="en-US" sz="3000" dirty="0" smtClean="0"/>
              <a:t>professional activities </a:t>
            </a:r>
            <a:r>
              <a:rPr lang="en-US" sz="3000" dirty="0"/>
              <a:t>do you like</a:t>
            </a:r>
            <a:r>
              <a:rPr lang="en-US" sz="3000" dirty="0" smtClean="0"/>
              <a:t>? JCI, IEEE, ACM, SPE, …….</a:t>
            </a:r>
            <a:endParaRPr lang="en-US" sz="3000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66800" y="762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</a:p>
        </p:txBody>
      </p:sp>
      <p:pic>
        <p:nvPicPr>
          <p:cNvPr id="55300" name="Picture 4" descr="puzzl-p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5334000"/>
            <a:ext cx="2057400" cy="126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go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0"/>
            <a:ext cx="1838325" cy="20574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7315200" cy="3276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What is your Career Goal?</a:t>
            </a:r>
            <a:endParaRPr lang="en-US" sz="3000" dirty="0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A career goal helps you focus on what you want to do for a living</a:t>
            </a:r>
            <a:r>
              <a:rPr lang="en-US" sz="2800" dirty="0" smtClean="0"/>
              <a:t>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A career goal can be a specific job you want to do -- such as </a:t>
            </a:r>
            <a:r>
              <a:rPr lang="en-US" sz="2800" dirty="0" smtClean="0"/>
              <a:t> 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Teaching, 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Research, 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working in Industry, Banks, Public sector, social service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1000" y="762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sz="8000" b="1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5" name="Picture 4" descr="go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2578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  <p:sndAc>
      <p:stSnd>
        <p:snd r:embed="rId2" name="dentist2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3152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000" dirty="0" smtClean="0"/>
              <a:t> </a:t>
            </a:r>
            <a:r>
              <a:rPr lang="en-GB" sz="3000" dirty="0"/>
              <a:t>To be successful in the field of engineering, one must have certain qualities. Some of those top qualities include:</a:t>
            </a:r>
          </a:p>
          <a:p>
            <a:r>
              <a:rPr lang="en-GB" sz="3000" dirty="0"/>
              <a:t>1.	Possesses a Strong Analytical Aptitude</a:t>
            </a:r>
          </a:p>
          <a:p>
            <a:r>
              <a:rPr lang="en-GB" sz="3000" dirty="0"/>
              <a:t>2.	Shows an Attention to Detail</a:t>
            </a:r>
          </a:p>
          <a:p>
            <a:r>
              <a:rPr lang="en-GB" sz="3000" dirty="0"/>
              <a:t>3.	Has Excellent Communication Skills</a:t>
            </a:r>
          </a:p>
          <a:p>
            <a:r>
              <a:rPr lang="en-GB" sz="3000" dirty="0"/>
              <a:t>4.	Takes Part in Continuing Education</a:t>
            </a:r>
          </a:p>
          <a:p>
            <a:r>
              <a:rPr lang="en-GB" sz="3000" dirty="0"/>
              <a:t>5.	Is </a:t>
            </a:r>
            <a:r>
              <a:rPr lang="en-GB" sz="3000" dirty="0" smtClean="0"/>
              <a:t>Creative </a:t>
            </a:r>
            <a:endParaRPr lang="en-GB" sz="3000" dirty="0"/>
          </a:p>
          <a:p>
            <a:r>
              <a:rPr lang="en-GB" sz="3000" dirty="0"/>
              <a:t>6.	Shows an Ability to Think Logically</a:t>
            </a:r>
          </a:p>
          <a:p>
            <a:r>
              <a:rPr lang="en-GB" sz="3000" dirty="0"/>
              <a:t>7.	 Is Mathematically Inclined</a:t>
            </a:r>
          </a:p>
          <a:p>
            <a:r>
              <a:rPr lang="en-GB" sz="3000" dirty="0"/>
              <a:t>8.	Has Good Problem Solving Skills</a:t>
            </a:r>
          </a:p>
          <a:p>
            <a:r>
              <a:rPr lang="en-GB" sz="3000" dirty="0"/>
              <a:t>9.	Is a Team Player</a:t>
            </a:r>
          </a:p>
          <a:p>
            <a:r>
              <a:rPr lang="en-GB" sz="3000" dirty="0"/>
              <a:t>10.	Has Excellent Technical Knowledge</a:t>
            </a:r>
          </a:p>
          <a:p>
            <a:endParaRPr lang="en-US" sz="3000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k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58372" name="Picture 4" descr="care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1" y="3622865"/>
            <a:ext cx="1600200" cy="2090664"/>
          </a:xfrm>
          <a:prstGeom prst="rect">
            <a:avLst/>
          </a:prstGeom>
          <a:noFill/>
        </p:spPr>
      </p:pic>
      <p:pic>
        <p:nvPicPr>
          <p:cNvPr id="5" name="Picture 4" descr="caree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950" y="0"/>
            <a:ext cx="19240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stofs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1"/>
            <a:ext cx="67818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How do you prepare for the career?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3000" dirty="0" smtClean="0"/>
              <a:t> You can take </a:t>
            </a:r>
            <a:r>
              <a:rPr lang="en-US" sz="3000" b="1" dirty="0" smtClean="0">
                <a:solidFill>
                  <a:schemeClr val="bg2">
                    <a:lumMod val="75000"/>
                  </a:schemeClr>
                </a:solidFill>
              </a:rPr>
              <a:t>standardized </a:t>
            </a:r>
            <a:r>
              <a:rPr lang="en-US" sz="3000" dirty="0" smtClean="0"/>
              <a:t>tests to  help prepare for jobs. 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3000" dirty="0" smtClean="0"/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3000" dirty="0" smtClean="0"/>
              <a:t>Certifications from different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000" dirty="0" smtClean="0"/>
              <a:t>      organizations like Siemens, CISCO,            	National Instruments etc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3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sz="8000" b="1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60422" name="Picture 6" descr="testanxie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276600"/>
            <a:ext cx="1781175" cy="2571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dayslikethi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A recent survey from Parent point of view:</a:t>
            </a:r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They Hate  </a:t>
            </a:r>
            <a:r>
              <a:rPr lang="en-GB" dirty="0"/>
              <a:t>to the ICT revolution.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world has </a:t>
            </a:r>
            <a:r>
              <a:rPr lang="en-GB" dirty="0" smtClean="0"/>
              <a:t>become dungeon.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No innovation from  ones own mind.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Students do not learn how to set their goals and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There are no job opportunities for Engineers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we in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46" y="1698625"/>
            <a:ext cx="7315200" cy="4625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What </a:t>
            </a:r>
            <a:r>
              <a:rPr lang="en-US" sz="3000" dirty="0" smtClean="0"/>
              <a:t>further education </a:t>
            </a:r>
            <a:r>
              <a:rPr lang="en-US" sz="3000" dirty="0"/>
              <a:t>is required for your chosen career? </a:t>
            </a:r>
            <a:endParaRPr lang="en-US" sz="3000" dirty="0" smtClean="0"/>
          </a:p>
          <a:p>
            <a:pPr marL="609600" indent="-609600">
              <a:buNone/>
            </a:pPr>
            <a:r>
              <a:rPr lang="en-US" sz="3000" dirty="0" smtClean="0"/>
              <a:t>	   </a:t>
            </a:r>
            <a:r>
              <a:rPr lang="en-GB" sz="3200" dirty="0" smtClean="0"/>
              <a:t>  </a:t>
            </a:r>
          </a:p>
          <a:p>
            <a:r>
              <a:rPr lang="en-GB" sz="3200" dirty="0" smtClean="0"/>
              <a:t>Erasmus Mundus Scholarships</a:t>
            </a:r>
          </a:p>
          <a:p>
            <a:r>
              <a:rPr lang="en-GB" sz="3200" dirty="0" smtClean="0"/>
              <a:t>US </a:t>
            </a:r>
            <a:r>
              <a:rPr lang="en-GB" sz="3200" dirty="0"/>
              <a:t>Fulbright</a:t>
            </a:r>
          </a:p>
          <a:p>
            <a:r>
              <a:rPr lang="en-GB" sz="3200" dirty="0"/>
              <a:t>Australian Aid</a:t>
            </a:r>
          </a:p>
          <a:p>
            <a:r>
              <a:rPr lang="en-GB" sz="3200" dirty="0"/>
              <a:t>UNU</a:t>
            </a:r>
          </a:p>
          <a:p>
            <a:r>
              <a:rPr lang="en-GB" sz="3200" dirty="0"/>
              <a:t>Commonwealth</a:t>
            </a:r>
          </a:p>
          <a:p>
            <a:r>
              <a:rPr lang="en-GB" sz="3200" dirty="0"/>
              <a:t>DAAD German </a:t>
            </a:r>
            <a:r>
              <a:rPr lang="en-GB" sz="3200" dirty="0" smtClean="0"/>
              <a:t>Scholarships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GB" sz="3200" dirty="0"/>
          </a:p>
          <a:p>
            <a:pPr marL="609600" indent="-609600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d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u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sz="80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sz="8000" b="1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0" y="4343400"/>
            <a:ext cx="2743200" cy="2290763"/>
            <a:chOff x="2448" y="2256"/>
            <a:chExt cx="2112" cy="1731"/>
          </a:xfrm>
        </p:grpSpPr>
        <p:pic>
          <p:nvPicPr>
            <p:cNvPr id="63493" name="Picture 5" descr="puzzle-peach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2256"/>
              <a:ext cx="2112" cy="1731"/>
            </a:xfrm>
            <a:prstGeom prst="rect">
              <a:avLst/>
            </a:prstGeom>
            <a:noFill/>
          </p:spPr>
        </p:pic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2640" y="2784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Education Requirements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bisatst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787" y="1905000"/>
            <a:ext cx="7826013" cy="3962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Scholarships </a:t>
            </a:r>
            <a:r>
              <a:rPr lang="en-GB" dirty="0" smtClean="0"/>
              <a:t> and Financial Aid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http://scholarship-positions.com/</a:t>
            </a:r>
          </a:p>
        </p:txBody>
      </p:sp>
    </p:spTree>
    <p:extLst>
      <p:ext uri="{BB962C8B-B14F-4D97-AF65-F5344CB8AC3E}">
        <p14:creationId xmlns:p14="http://schemas.microsoft.com/office/powerpoint/2010/main" val="5800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Autofit/>
          </a:bodyPr>
          <a:lstStyle/>
          <a:p>
            <a:r>
              <a:rPr lang="en-GB" sz="1800" dirty="0" smtClean="0"/>
              <a:t>Islamic </a:t>
            </a:r>
            <a:r>
              <a:rPr lang="en-GB" sz="1800" dirty="0"/>
              <a:t>Development Bank Prize for Women’s Contribution to Development, 2014</a:t>
            </a:r>
          </a:p>
          <a:p>
            <a:r>
              <a:rPr lang="en-GB" sz="1800" dirty="0"/>
              <a:t>Community Solutions Fellowship for Developing Countries in USA , 2015/16</a:t>
            </a:r>
          </a:p>
          <a:p>
            <a:r>
              <a:rPr lang="en-GB" sz="1800" dirty="0"/>
              <a:t>TWAS Fellowships for Research and Advanced Training, 2015</a:t>
            </a:r>
          </a:p>
          <a:p>
            <a:r>
              <a:rPr lang="en-GB" sz="1800" dirty="0"/>
              <a:t>International Climate Protection Fellowships for Developing Countries in Germany, 2015</a:t>
            </a:r>
          </a:p>
          <a:p>
            <a:r>
              <a:rPr lang="en-GB" sz="1800" dirty="0" err="1"/>
              <a:t>Chevening</a:t>
            </a:r>
            <a:r>
              <a:rPr lang="en-GB" sz="1800" dirty="0"/>
              <a:t>/Cardiff Partnership Award for Masters Students in UK, 2015</a:t>
            </a:r>
          </a:p>
          <a:p>
            <a:r>
              <a:rPr lang="en-GB" sz="1800" dirty="0" err="1"/>
              <a:t>Lex:lead</a:t>
            </a:r>
            <a:r>
              <a:rPr lang="en-GB" sz="1800" dirty="0"/>
              <a:t> Law Scholarship for Developing </a:t>
            </a:r>
            <a:r>
              <a:rPr lang="en-GB" sz="1800" dirty="0" err="1"/>
              <a:t>Countries’s</a:t>
            </a:r>
            <a:r>
              <a:rPr lang="en-GB" sz="1800" dirty="0"/>
              <a:t> Students, 2015</a:t>
            </a:r>
          </a:p>
          <a:p>
            <a:r>
              <a:rPr lang="en-GB" sz="1800" dirty="0" err="1"/>
              <a:t>Chevening</a:t>
            </a:r>
            <a:r>
              <a:rPr lang="en-GB" sz="1800" dirty="0"/>
              <a:t>/Bangor Partnership Award for Masters Students in UK, 2015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Read </a:t>
            </a:r>
            <a:r>
              <a:rPr lang="en-GB" sz="1800" dirty="0">
                <a:solidFill>
                  <a:srgbClr val="FF0000"/>
                </a:solidFill>
              </a:rPr>
              <a:t>more: Scholarships &amp; Financial Aid 2014 2015 for Undergraduate, Masters, PhD Postdoctoral Students Scholarship Positions 2014 </a:t>
            </a:r>
            <a:r>
              <a:rPr lang="en-GB" sz="1800" dirty="0" smtClean="0">
                <a:solidFill>
                  <a:srgbClr val="FF0000"/>
                </a:solidFill>
              </a:rPr>
              <a:t>2015: </a:t>
            </a:r>
            <a:endParaRPr lang="en-GB" sz="1800" dirty="0">
              <a:solidFill>
                <a:srgbClr val="FF0000"/>
              </a:solidFill>
            </a:endParaRPr>
          </a:p>
          <a:p>
            <a:pPr lvl="1"/>
            <a:r>
              <a:rPr lang="en-GB" sz="2000" b="1" dirty="0"/>
              <a:t>http://scholarship-positions.com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Scholarships </a:t>
            </a:r>
            <a:r>
              <a:rPr lang="en-GB" dirty="0"/>
              <a:t>for Developing Countries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6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sz="80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sz="8000" b="1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870" y="1905000"/>
            <a:ext cx="7408333" cy="3450696"/>
          </a:xfrm>
        </p:spPr>
        <p:txBody>
          <a:bodyPr/>
          <a:lstStyle/>
          <a:p>
            <a:r>
              <a:rPr lang="en-US" dirty="0" smtClean="0"/>
              <a:t>Shrinking of Public Sector job like Nanotechnology</a:t>
            </a:r>
          </a:p>
          <a:p>
            <a:r>
              <a:rPr lang="en-US" dirty="0" smtClean="0"/>
              <a:t>Job options vary widely and in a developing economy like ours, there is an enormous potential for </a:t>
            </a:r>
          </a:p>
          <a:p>
            <a:pPr>
              <a:buNone/>
            </a:pPr>
            <a:r>
              <a:rPr lang="en-US" dirty="0" smtClean="0"/>
              <a:t>	entrepreneurship.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VC?</a:t>
            </a:r>
          </a:p>
          <a:p>
            <a:pPr>
              <a:buNone/>
            </a:pPr>
            <a:r>
              <a:rPr lang="en-US" dirty="0" smtClean="0"/>
              <a:t>The Indus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00400"/>
            <a:ext cx="3886200" cy="3943350"/>
          </a:xfrm>
          <a:prstGeom prst="rect">
            <a:avLst/>
          </a:prstGeom>
        </p:spPr>
      </p:pic>
    </p:spTree>
  </p:cSld>
  <p:clrMapOvr>
    <a:masterClrMapping/>
  </p:clrMapOvr>
  <p:transition>
    <p:cover dir="u"/>
    <p:sndAc>
      <p:stSnd>
        <p:snd r:embed="rId2" name="elementary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5189812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Indus </a:t>
            </a:r>
            <a:r>
              <a:rPr lang="en-GB" dirty="0" err="1" smtClean="0"/>
              <a:t>Enterpreneurs</a:t>
            </a:r>
            <a:r>
              <a:rPr lang="en-GB" dirty="0" smtClean="0"/>
              <a:t> (TIE)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570" y="5365369"/>
            <a:ext cx="9114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thanks for contributing to the success of </a:t>
            </a:r>
            <a:r>
              <a:rPr lang="en-GB" dirty="0" err="1"/>
              <a:t>TiE</a:t>
            </a:r>
            <a:r>
              <a:rPr lang="en-GB" dirty="0"/>
              <a:t> Karachi’s event with </a:t>
            </a:r>
            <a:r>
              <a:rPr lang="en-GB" dirty="0" err="1"/>
              <a:t>Shahid</a:t>
            </a:r>
            <a:r>
              <a:rPr lang="en-GB" dirty="0"/>
              <a:t> </a:t>
            </a:r>
            <a:r>
              <a:rPr lang="en-GB" dirty="0" err="1"/>
              <a:t>Afridi</a:t>
            </a:r>
            <a:r>
              <a:rPr lang="en-GB" dirty="0"/>
              <a:t> Foundation (SAF) and helping raise a reasonable amount for a good cause. Without you, it would not have been possible.</a:t>
            </a:r>
          </a:p>
          <a:p>
            <a:r>
              <a:rPr lang="en-GB" dirty="0"/>
              <a:t> </a:t>
            </a:r>
            <a:r>
              <a:rPr lang="en-GB" dirty="0" smtClean="0"/>
              <a:t>We </a:t>
            </a:r>
            <a:r>
              <a:rPr lang="en-GB" dirty="0"/>
              <a:t>thank you for your faith, decent investment and active participation. </a:t>
            </a:r>
            <a:r>
              <a:rPr lang="en-GB" dirty="0">
                <a:solidFill>
                  <a:srgbClr val="C00000"/>
                </a:solidFill>
              </a:rPr>
              <a:t>Together, we made it a roaring success.</a:t>
            </a:r>
          </a:p>
        </p:txBody>
      </p:sp>
    </p:spTree>
    <p:extLst>
      <p:ext uri="{BB962C8B-B14F-4D97-AF65-F5344CB8AC3E}">
        <p14:creationId xmlns:p14="http://schemas.microsoft.com/office/powerpoint/2010/main" val="40377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sz="80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sz="8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sz="8000" b="1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sz="80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y</a:t>
            </a:r>
            <a:endParaRPr lang="en-US" sz="8000" b="1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Salary requirements will also decide which line of work you go in to</a:t>
            </a:r>
          </a:p>
          <a:p>
            <a:endParaRPr lang="en-US" sz="3000" dirty="0" smtClean="0"/>
          </a:p>
          <a:p>
            <a:r>
              <a:rPr lang="en-US" sz="3000" dirty="0" smtClean="0"/>
              <a:t>Different careers offer </a:t>
            </a:r>
          </a:p>
          <a:p>
            <a:pPr>
              <a:buNone/>
            </a:pPr>
            <a:r>
              <a:rPr lang="en-US" sz="3000" dirty="0" smtClean="0"/>
              <a:t>	different perks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Job adverts </a:t>
            </a:r>
          </a:p>
          <a:p>
            <a:pP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http://www.comm2excel.com/</a:t>
            </a:r>
            <a:endParaRPr lang="en-US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05462" y="3371850"/>
            <a:ext cx="3538538" cy="3486150"/>
            <a:chOff x="3200400" y="3200400"/>
            <a:chExt cx="3538538" cy="3486150"/>
          </a:xfrm>
        </p:grpSpPr>
        <p:pic>
          <p:nvPicPr>
            <p:cNvPr id="64518" name="Picture 6" descr="puzzle-blu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0" y="3200400"/>
              <a:ext cx="3538538" cy="3486150"/>
            </a:xfrm>
            <a:prstGeom prst="rect">
              <a:avLst/>
            </a:prstGeom>
            <a:noFill/>
          </p:spPr>
        </p:pic>
        <p:sp>
          <p:nvSpPr>
            <p:cNvPr id="64517" name="Text Box 5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3733800" y="4038600"/>
              <a:ext cx="24384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Salary Information</a:t>
              </a:r>
            </a:p>
          </p:txBody>
        </p:sp>
      </p:grpSp>
    </p:spTree>
  </p:cSld>
  <p:clrMapOvr>
    <a:masterClrMapping/>
  </p:clrMapOvr>
  <p:transition>
    <p:cover dir="rd"/>
    <p:sndAc>
      <p:stSnd>
        <p:snd r:embed="rId2" name="money-elvi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819400"/>
            <a:ext cx="2932059" cy="374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 is the tuition you pay for your success (Walter </a:t>
            </a:r>
            <a:r>
              <a:rPr lang="en-US" dirty="0" err="1" smtClean="0"/>
              <a:t>Brunell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ncrypted-tbn2.gstatic.com/images?q=tbn:ANd9GcTn1kMmfKq1BDbNSno8LDh5jg7FMLOXP1XCHA0ng2eeFjzN3iYQUw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bbas Shah\Desktop\Motivation-Picture-Quote-Suc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90800"/>
            <a:ext cx="405765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73"/>
            <a:ext cx="9179257" cy="64893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58" y="685800"/>
            <a:ext cx="9085472" cy="6346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7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133" y="2209800"/>
            <a:ext cx="7408333" cy="3962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Thanks to the ICT revolution.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world has become truly a global village.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Everything is a click way.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PEC has been working day &amp; night for your recognition: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CPD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Washington Accord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It </a:t>
            </a:r>
            <a:r>
              <a:rPr lang="en-GB" dirty="0"/>
              <a:t>is essential to set your </a:t>
            </a:r>
            <a:r>
              <a:rPr lang="en-GB" dirty="0">
                <a:solidFill>
                  <a:srgbClr val="FF0000"/>
                </a:solidFill>
              </a:rPr>
              <a:t>target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goals</a:t>
            </a:r>
            <a:r>
              <a:rPr lang="en-GB" dirty="0"/>
              <a:t> in this edge of competition where survival is for the fittest.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One has to look for the opportunities with full </a:t>
            </a:r>
            <a:r>
              <a:rPr lang="en-GB" dirty="0" smtClean="0">
                <a:solidFill>
                  <a:srgbClr val="FF0000"/>
                </a:solidFill>
              </a:rPr>
              <a:t>determination.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point of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9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29613"/>
            <a:ext cx="8229600" cy="1252728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91200" cy="6940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338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766179" y="2887682"/>
            <a:ext cx="3588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Career Road Map Guide for Engineers</a:t>
            </a:r>
          </a:p>
          <a:p>
            <a:r>
              <a:rPr lang="en-GB" dirty="0"/>
              <a:t>Engr. </a:t>
            </a:r>
            <a:r>
              <a:rPr lang="en-GB" dirty="0" err="1"/>
              <a:t>Junaid</a:t>
            </a:r>
            <a:r>
              <a:rPr lang="en-GB" dirty="0"/>
              <a:t> Shaikh (Author) </a:t>
            </a:r>
            <a:endParaRPr lang="en-GB" dirty="0" smtClean="0"/>
          </a:p>
          <a:p>
            <a:r>
              <a:rPr lang="en-GB" dirty="0" smtClean="0"/>
              <a:t>&amp; </a:t>
            </a:r>
            <a:r>
              <a:rPr lang="en-GB" dirty="0" err="1"/>
              <a:t>Dr.</a:t>
            </a:r>
            <a:r>
              <a:rPr lang="en-GB" dirty="0"/>
              <a:t> B. S. Chowdhry (Editor) </a:t>
            </a:r>
          </a:p>
          <a:p>
            <a:r>
              <a:rPr lang="en-GB" b="1" dirty="0"/>
              <a:t>ISBN 978-969-9526-00-8</a:t>
            </a:r>
          </a:p>
          <a:p>
            <a:r>
              <a:rPr lang="en-GB" dirty="0"/>
              <a:t>Available </a:t>
            </a:r>
            <a:r>
              <a:rPr lang="en-GB" dirty="0" smtClean="0"/>
              <a:t>at: </a:t>
            </a:r>
            <a:r>
              <a:rPr lang="en-GB" dirty="0"/>
              <a:t>STANDARD BOOKS: </a:t>
            </a:r>
          </a:p>
          <a:p>
            <a:r>
              <a:rPr lang="en-GB" dirty="0"/>
              <a:t>Office No. 31, Decent Garden, </a:t>
            </a:r>
            <a:endParaRPr lang="en-GB" dirty="0" smtClean="0"/>
          </a:p>
          <a:p>
            <a:r>
              <a:rPr lang="en-GB" dirty="0" smtClean="0"/>
              <a:t>Block </a:t>
            </a:r>
            <a:r>
              <a:rPr lang="en-GB" dirty="0"/>
              <a:t>– 7, </a:t>
            </a:r>
            <a:r>
              <a:rPr lang="en-GB" dirty="0" err="1"/>
              <a:t>Gulistan</a:t>
            </a:r>
            <a:r>
              <a:rPr lang="en-GB" dirty="0"/>
              <a:t>-e-</a:t>
            </a:r>
            <a:r>
              <a:rPr lang="en-GB" dirty="0" err="1"/>
              <a:t>Jouhar</a:t>
            </a:r>
            <a:r>
              <a:rPr lang="en-GB" dirty="0"/>
              <a:t>, Main University Road, Karachi.</a:t>
            </a:r>
          </a:p>
          <a:p>
            <a:r>
              <a:rPr lang="en-GB" dirty="0"/>
              <a:t>Tel# 021-34016614, 35459807, Fax: 021-34016616, Email: standardbooks@hotmail.com</a:t>
            </a:r>
          </a:p>
          <a:p>
            <a:r>
              <a:rPr lang="en-GB" dirty="0"/>
              <a:t>Price: </a:t>
            </a:r>
            <a:r>
              <a:rPr lang="en-GB" dirty="0" err="1"/>
              <a:t>Rs</a:t>
            </a:r>
            <a:r>
              <a:rPr lang="en-GB" dirty="0"/>
              <a:t>. 300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4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8600"/>
            <a:ext cx="763905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408333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Time is most precious treasure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1Y-FAILS IN EXAM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 M</a:t>
            </a:r>
            <a:r>
              <a:rPr sz="3200" dirty="0" smtClean="0"/>
              <a:t>-PM </a:t>
            </a:r>
            <a:r>
              <a:rPr lang="en-US" sz="3200" dirty="0" smtClean="0"/>
              <a:t>BABY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 D- LABOUR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 H- G.F , B.F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 M- TRAIN / Plane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 S- Accident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3200" dirty="0" smtClean="0"/>
              <a:t>1mS- OLYMPICS</a:t>
            </a:r>
          </a:p>
          <a:p>
            <a:pPr marL="1874520" lvl="6" indent="0">
              <a:buNone/>
            </a:pPr>
            <a:endParaRPr lang="en-US" sz="3200" dirty="0"/>
          </a:p>
          <a:p>
            <a:pPr lvl="6">
              <a:buFont typeface="Wingdings" panose="05000000000000000000" pitchFamily="2" charset="2"/>
              <a:buChar char="Ø"/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SUCCESS IS YOUR BIRTHRIGHT</a:t>
            </a:r>
            <a:endParaRPr lang="en-US" b="1" dirty="0"/>
          </a:p>
        </p:txBody>
      </p:sp>
      <p:pic>
        <p:nvPicPr>
          <p:cNvPr id="4" name="Picture 7" descr="gradglob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276600"/>
            <a:ext cx="1590675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ARE 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41724" y="2967335"/>
            <a:ext cx="7660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BORN  TO INNOVATE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5" descr="Illustration by Scott Roberts for usnews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038600"/>
            <a:ext cx="2133600" cy="237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9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Forget </a:t>
            </a:r>
            <a:r>
              <a:rPr lang="en-US" dirty="0">
                <a:solidFill>
                  <a:srgbClr val="FF0000"/>
                </a:solidFill>
              </a:rPr>
              <a:t>injuries, never forget kindness</a:t>
            </a:r>
          </a:p>
          <a:p>
            <a:r>
              <a:rPr lang="en-US" dirty="0"/>
              <a:t>Positive attitude</a:t>
            </a:r>
          </a:p>
          <a:p>
            <a:r>
              <a:rPr lang="en-US" dirty="0">
                <a:solidFill>
                  <a:srgbClr val="00B050"/>
                </a:solidFill>
              </a:rPr>
              <a:t>Burning desire</a:t>
            </a:r>
          </a:p>
          <a:p>
            <a:r>
              <a:rPr lang="en-US" dirty="0"/>
              <a:t>Own everything</a:t>
            </a:r>
          </a:p>
          <a:p>
            <a:r>
              <a:rPr lang="en-US" b="1" dirty="0">
                <a:solidFill>
                  <a:srgbClr val="00B050"/>
                </a:solidFill>
              </a:rPr>
              <a:t>Appreciate yourself</a:t>
            </a:r>
          </a:p>
          <a:p>
            <a:r>
              <a:rPr lang="en-US" dirty="0"/>
              <a:t>Give back to </a:t>
            </a:r>
            <a:r>
              <a:rPr lang="en-US" dirty="0" smtClean="0"/>
              <a:t>Society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 in Attitude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Algorithm for Road to Success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Have a DIAMOND Diary:</a:t>
            </a:r>
          </a:p>
          <a:p>
            <a:r>
              <a:rPr lang="en-GB" dirty="0" smtClean="0"/>
              <a:t>10 new English words Daily in the note book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TV / Computer Book/Newspaper Book</a:t>
            </a:r>
          </a:p>
          <a:p>
            <a:r>
              <a:rPr lang="en-GB" dirty="0" smtClean="0"/>
              <a:t>Leading Scientist / Inventor  name : 1 or 2 daily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Richest person in the world: Review 1 profile daily</a:t>
            </a:r>
          </a:p>
          <a:p>
            <a:r>
              <a:rPr lang="en-GB" dirty="0" smtClean="0"/>
              <a:t>Professional bodies in the world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International Awards (</a:t>
            </a:r>
            <a:r>
              <a:rPr lang="en-GB" dirty="0" err="1" smtClean="0">
                <a:solidFill>
                  <a:srgbClr val="FF0000"/>
                </a:solidFill>
              </a:rPr>
              <a:t>e.g</a:t>
            </a:r>
            <a:r>
              <a:rPr lang="en-GB" dirty="0" smtClean="0">
                <a:solidFill>
                  <a:srgbClr val="FF0000"/>
                </a:solidFill>
              </a:rPr>
              <a:t> JCI </a:t>
            </a:r>
            <a:r>
              <a:rPr lang="en-GB" dirty="0" err="1" smtClean="0">
                <a:solidFill>
                  <a:srgbClr val="FF0000"/>
                </a:solidFill>
              </a:rPr>
              <a:t>Senatorship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Job Opportunities in International Organizations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Review your </a:t>
            </a:r>
            <a:r>
              <a:rPr lang="en-GB" dirty="0" smtClean="0">
                <a:solidFill>
                  <a:srgbClr val="FF0000"/>
                </a:solidFill>
              </a:rPr>
              <a:t>own core subjects (</a:t>
            </a:r>
            <a:r>
              <a:rPr lang="en-GB" dirty="0" err="1" smtClean="0">
                <a:solidFill>
                  <a:srgbClr val="FF0000"/>
                </a:solidFill>
              </a:rPr>
              <a:t>Def</a:t>
            </a:r>
            <a:r>
              <a:rPr lang="en-GB" dirty="0" smtClean="0">
                <a:solidFill>
                  <a:srgbClr val="FF0000"/>
                </a:solidFill>
              </a:rPr>
              <a:t>, Abbreviations </a:t>
            </a:r>
            <a:r>
              <a:rPr lang="en-GB" dirty="0" err="1" smtClean="0">
                <a:solidFill>
                  <a:srgbClr val="FF0000"/>
                </a:solidFill>
              </a:rPr>
              <a:t>etc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Knowledge is Power: A Free Recipe for growth &amp; Success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2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1881</Words>
  <Application>Microsoft Office PowerPoint</Application>
  <PresentationFormat>On-screen Show (4:3)</PresentationFormat>
  <Paragraphs>247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Candara</vt:lpstr>
      <vt:lpstr>Forte</vt:lpstr>
      <vt:lpstr>Symbol</vt:lpstr>
      <vt:lpstr>Wingdings</vt:lpstr>
      <vt:lpstr>Waveform</vt:lpstr>
      <vt:lpstr>Going for Gold: Avail Scholarship Opportunities Around the world</vt:lpstr>
      <vt:lpstr>Going for Gold</vt:lpstr>
      <vt:lpstr>Flow of presentation</vt:lpstr>
      <vt:lpstr>What are we in for?</vt:lpstr>
      <vt:lpstr>My point of View</vt:lpstr>
      <vt:lpstr>SUCCESS IS YOUR BIRTHRIGHT</vt:lpstr>
      <vt:lpstr>YOU ARE  </vt:lpstr>
      <vt:lpstr>My Algorithm for Road to Success</vt:lpstr>
      <vt:lpstr>Knowledge is Power: A Free Recipe for growth &amp; Success</vt:lpstr>
      <vt:lpstr>PowerPoint Presentation</vt:lpstr>
      <vt:lpstr>Femtochemistry is the area of physical chemistry that studies chemical reactions on extremely short timescales, approximately 10−15 seconds</vt:lpstr>
      <vt:lpstr>PowerPoint Presentation</vt:lpstr>
      <vt:lpstr>Dema and Dr.Ahmed Zewail Meet King Gustav and Queen Silvia of Sweden</vt:lpstr>
      <vt:lpstr>With Bill Clinton</vt:lpstr>
      <vt:lpstr>MAKING IT HAPPEN</vt:lpstr>
      <vt:lpstr>Success is Hidden in Failure!</vt:lpstr>
      <vt:lpstr>Who did not FAIL!</vt:lpstr>
      <vt:lpstr>Who did not FAIL!</vt:lpstr>
      <vt:lpstr>Who Did not Fail!</vt:lpstr>
      <vt:lpstr>PowerPoint Presentation</vt:lpstr>
      <vt:lpstr>PowerPoint Presentation</vt:lpstr>
      <vt:lpstr>Cont…..A PROFILE OF WINNER</vt:lpstr>
      <vt:lpstr>Yes, he was  ABRAHIM LINCLON</vt:lpstr>
      <vt:lpstr>Steve Jobs who lost his JOB</vt:lpstr>
      <vt:lpstr>Steve Jobs who lost his JOB</vt:lpstr>
      <vt:lpstr>Steve Jobs - Back in JOB</vt:lpstr>
      <vt:lpstr>PowerPoint Presentation</vt:lpstr>
      <vt:lpstr>One Dollar per year</vt:lpstr>
      <vt:lpstr>A Celebration of Success. </vt:lpstr>
      <vt:lpstr>PowerPoint Presentation</vt:lpstr>
      <vt:lpstr>Failing in anything is showing Road to Success</vt:lpstr>
      <vt:lpstr>PowerPoint Presentation</vt:lpstr>
      <vt:lpstr>The 4 W’s</vt:lpstr>
      <vt:lpstr>Career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Scholarships  and Financial Aid http://scholarship-positions.com/</vt:lpstr>
      <vt:lpstr> Scholarships for Developing Countries </vt:lpstr>
      <vt:lpstr>Career Choices</vt:lpstr>
      <vt:lpstr>The Indus Enterpreneurs (TIE)</vt:lpstr>
      <vt:lpstr>Salary</vt:lpstr>
      <vt:lpstr>Failure is the tuition you pay for your success (Walter Brunell)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Abbas Shah</dc:creator>
  <cp:lastModifiedBy>DEAN FEECE</cp:lastModifiedBy>
  <cp:revision>199</cp:revision>
  <dcterms:created xsi:type="dcterms:W3CDTF">2006-08-16T00:00:00Z</dcterms:created>
  <dcterms:modified xsi:type="dcterms:W3CDTF">2014-10-28T16:37:37Z</dcterms:modified>
</cp:coreProperties>
</file>