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4" r:id="rId3"/>
    <p:sldId id="260" r:id="rId4"/>
    <p:sldId id="261" r:id="rId5"/>
    <p:sldId id="262" r:id="rId6"/>
    <p:sldId id="263" r:id="rId7"/>
    <p:sldId id="264" r:id="rId8"/>
    <p:sldId id="268" r:id="rId9"/>
    <p:sldId id="295" r:id="rId10"/>
    <p:sldId id="296" r:id="rId11"/>
    <p:sldId id="323" r:id="rId12"/>
    <p:sldId id="324" r:id="rId13"/>
    <p:sldId id="318" r:id="rId14"/>
    <p:sldId id="320" r:id="rId15"/>
    <p:sldId id="315" r:id="rId16"/>
    <p:sldId id="332" r:id="rId17"/>
    <p:sldId id="333" r:id="rId18"/>
    <p:sldId id="334" r:id="rId19"/>
    <p:sldId id="335" r:id="rId20"/>
    <p:sldId id="336" r:id="rId21"/>
    <p:sldId id="337" r:id="rId22"/>
    <p:sldId id="338" r:id="rId23"/>
    <p:sldId id="339" r:id="rId24"/>
    <p:sldId id="290" r:id="rId2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6D"/>
    <a:srgbClr val="800000"/>
    <a:srgbClr val="006600"/>
    <a:srgbClr val="FF0066"/>
    <a:srgbClr val="F34D03"/>
    <a:srgbClr val="FF4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30" autoAdjust="0"/>
  </p:normalViewPr>
  <p:slideViewPr>
    <p:cSldViewPr>
      <p:cViewPr varScale="1">
        <p:scale>
          <a:sx n="66" d="100"/>
          <a:sy n="66" d="100"/>
        </p:scale>
        <p:origin x="-712" y="-104"/>
      </p:cViewPr>
      <p:guideLst>
        <p:guide orient="horz" pos="2160"/>
        <p:guide pos="2880"/>
      </p:guideLst>
    </p:cSldViewPr>
  </p:slideViewPr>
  <p:notesTextViewPr>
    <p:cViewPr>
      <p:scale>
        <a:sx n="1" d="1"/>
        <a:sy n="1" d="1"/>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6661" tIns="48331" rIns="96661" bIns="48331" rtlCol="0"/>
          <a:lstStyle>
            <a:lvl1pPr algn="l">
              <a:defRPr sz="1300"/>
            </a:lvl1pPr>
          </a:lstStyle>
          <a:p>
            <a:endParaRPr lang="en-MY"/>
          </a:p>
        </p:txBody>
      </p:sp>
      <p:sp>
        <p:nvSpPr>
          <p:cNvPr id="3" name="Date Placeholder 2"/>
          <p:cNvSpPr>
            <a:spLocks noGrp="1"/>
          </p:cNvSpPr>
          <p:nvPr>
            <p:ph type="dt" idx="1"/>
          </p:nvPr>
        </p:nvSpPr>
        <p:spPr>
          <a:xfrm>
            <a:off x="3815373" y="0"/>
            <a:ext cx="2918831" cy="493316"/>
          </a:xfrm>
          <a:prstGeom prst="rect">
            <a:avLst/>
          </a:prstGeom>
        </p:spPr>
        <p:txBody>
          <a:bodyPr vert="horz" lIns="96661" tIns="48331" rIns="96661" bIns="48331" rtlCol="0"/>
          <a:lstStyle>
            <a:lvl1pPr algn="r">
              <a:defRPr sz="1300"/>
            </a:lvl1pPr>
          </a:lstStyle>
          <a:p>
            <a:fld id="{0DCF844D-4556-4E0B-BB92-9E7BD95D5863}" type="datetimeFigureOut">
              <a:rPr lang="en-MY" smtClean="0"/>
              <a:pPr/>
              <a:t>4/25/14</a:t>
            </a:fld>
            <a:endParaRPr lang="en-MY"/>
          </a:p>
        </p:txBody>
      </p:sp>
      <p:sp>
        <p:nvSpPr>
          <p:cNvPr id="4" name="Slide Image Placehold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6661" tIns="48331" rIns="96661" bIns="48331" rtlCol="0" anchor="ctr"/>
          <a:lstStyle/>
          <a:p>
            <a:endParaRPr lang="en-MY"/>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371285"/>
            <a:ext cx="2918831" cy="493316"/>
          </a:xfrm>
          <a:prstGeom prst="rect">
            <a:avLst/>
          </a:prstGeom>
        </p:spPr>
        <p:txBody>
          <a:bodyPr vert="horz" lIns="96661" tIns="48331" rIns="96661" bIns="48331" rtlCol="0" anchor="b"/>
          <a:lstStyle>
            <a:lvl1pPr algn="l">
              <a:defRPr sz="1300"/>
            </a:lvl1pPr>
          </a:lstStyle>
          <a:p>
            <a:endParaRPr lang="en-MY"/>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6661" tIns="48331" rIns="96661" bIns="48331" rtlCol="0" anchor="b"/>
          <a:lstStyle>
            <a:lvl1pPr algn="r">
              <a:defRPr sz="1300"/>
            </a:lvl1pPr>
          </a:lstStyle>
          <a:p>
            <a:fld id="{B947B406-AABA-41E3-88DA-E67AFD939982}" type="slidenum">
              <a:rPr lang="en-MY" smtClean="0"/>
              <a:pPr/>
              <a:t>‹#›</a:t>
            </a:fld>
            <a:endParaRPr lang="en-MY"/>
          </a:p>
        </p:txBody>
      </p:sp>
    </p:spTree>
    <p:extLst>
      <p:ext uri="{BB962C8B-B14F-4D97-AF65-F5344CB8AC3E}">
        <p14:creationId xmlns:p14="http://schemas.microsoft.com/office/powerpoint/2010/main" val="365563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Tree>
    <p:extLst>
      <p:ext uri="{BB962C8B-B14F-4D97-AF65-F5344CB8AC3E}">
        <p14:creationId xmlns:p14="http://schemas.microsoft.com/office/powerpoint/2010/main" val="3608791284"/>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3042377394"/>
      </p:ext>
    </p:extLst>
  </p:cSld>
  <p:clrMapOvr>
    <a:masterClrMapping/>
  </p:clrMapOvr>
  <p:transition xmlns:p14="http://schemas.microsoft.com/office/powerpoint/2010/mai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4211094996"/>
      </p:ext>
    </p:extLst>
  </p:cSld>
  <p:clrMapOvr>
    <a:masterClrMapping/>
  </p:clrMapOvr>
  <p:transition xmlns:p14="http://schemas.microsoft.com/office/powerpoint/2010/mai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3734070123"/>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2148616003"/>
      </p:ext>
    </p:extLst>
  </p:cSld>
  <p:clrMapOvr>
    <a:masterClrMapping/>
  </p:clrMapOvr>
  <p:transition xmlns:p14="http://schemas.microsoft.com/office/powerpoint/2010/mai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3713259888"/>
      </p:ext>
    </p:extLst>
  </p:cSld>
  <p:clrMapOvr>
    <a:masterClrMapping/>
  </p:clrMapOvr>
  <p:transition xmlns:p14="http://schemas.microsoft.com/office/powerpoint/2010/mai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MY"/>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1052438406"/>
      </p:ext>
    </p:extLst>
  </p:cSld>
  <p:clrMapOvr>
    <a:masterClrMapping/>
  </p:clrMapOvr>
  <p:transition xmlns:p14="http://schemas.microsoft.com/office/powerpoint/2010/mai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MY"/>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2256344641"/>
      </p:ext>
    </p:extLst>
  </p:cSld>
  <p:clrMapOvr>
    <a:masterClrMapping/>
  </p:clrMapOvr>
  <p:transition xmlns:p14="http://schemas.microsoft.com/office/powerpoint/2010/mai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MY"/>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959465039"/>
      </p:ext>
    </p:extLst>
  </p:cSld>
  <p:clrMapOvr>
    <a:masterClrMapping/>
  </p:clrMapOvr>
  <p:transition xmlns:p14="http://schemas.microsoft.com/office/powerpoint/2010/mai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2280479426"/>
      </p:ext>
    </p:extLst>
  </p:cSld>
  <p:clrMapOvr>
    <a:masterClrMapping/>
  </p:clrMapOvr>
  <p:transition xmlns:p14="http://schemas.microsoft.com/office/powerpoint/2010/mai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337B8BD-7B0E-4581-8AE1-15057DFD2E23}" type="datetimeFigureOut">
              <a:rPr lang="en-MY" smtClean="0"/>
              <a:pPr/>
              <a:t>4/25/14</a:t>
            </a:fld>
            <a:endParaRPr lang="en-MY"/>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C5C252-1C73-4DF0-98FD-1310FB8A0F53}" type="slidenum">
              <a:rPr lang="en-MY" smtClean="0"/>
              <a:pPr/>
              <a:t>‹#›</a:t>
            </a:fld>
            <a:endParaRPr lang="en-MY"/>
          </a:p>
        </p:txBody>
      </p:sp>
    </p:spTree>
    <p:extLst>
      <p:ext uri="{BB962C8B-B14F-4D97-AF65-F5344CB8AC3E}">
        <p14:creationId xmlns:p14="http://schemas.microsoft.com/office/powerpoint/2010/main" val="1405534994"/>
      </p:ext>
    </p:extLst>
  </p:cSld>
  <p:clrMapOvr>
    <a:masterClrMapping/>
  </p:clrMapOvr>
  <p:transition xmlns:p14="http://schemas.microsoft.com/office/powerpoint/2010/main">
    <p:pull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688" y="476672"/>
            <a:ext cx="6773904" cy="648072"/>
          </a:xfrm>
          <a:prstGeom prst="rect">
            <a:avLst/>
          </a:prstGeom>
        </p:spPr>
        <p:txBody>
          <a:bodyPr vert="horz" lIns="91440" tIns="45720" rIns="91440" bIns="45720" rtlCol="0" anchor="ctr">
            <a:normAutofit/>
          </a:bodyPr>
          <a:lstStyle/>
          <a:p>
            <a:r>
              <a:rPr lang="en-US" dirty="0" smtClean="0"/>
              <a:t>Click to edit Master title style</a:t>
            </a:r>
            <a:endParaRPr lang="en-MY" dirty="0"/>
          </a:p>
        </p:txBody>
      </p:sp>
      <p:sp>
        <p:nvSpPr>
          <p:cNvPr id="3" name="Text Placeholder 2"/>
          <p:cNvSpPr>
            <a:spLocks noGrp="1"/>
          </p:cNvSpPr>
          <p:nvPr>
            <p:ph type="body" idx="1"/>
          </p:nvPr>
        </p:nvSpPr>
        <p:spPr>
          <a:xfrm>
            <a:off x="1691680" y="1600200"/>
            <a:ext cx="6995120" cy="44456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pic>
        <p:nvPicPr>
          <p:cNvPr id="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16632"/>
            <a:ext cx="1692373" cy="55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525344"/>
            <a:ext cx="4572000" cy="33265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smtClean="0"/>
              <a:t>www.utm.my </a:t>
            </a:r>
            <a:endParaRPr lang="en-MY" sz="1600" b="0" dirty="0"/>
          </a:p>
        </p:txBody>
      </p:sp>
      <p:sp>
        <p:nvSpPr>
          <p:cNvPr id="10" name="Rectangle 9"/>
          <p:cNvSpPr/>
          <p:nvPr/>
        </p:nvSpPr>
        <p:spPr>
          <a:xfrm>
            <a:off x="4559063" y="6525344"/>
            <a:ext cx="4572000" cy="3326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innovative </a:t>
            </a:r>
            <a:r>
              <a:rPr lang="en-US" sz="1800" dirty="0" smtClean="0">
                <a:solidFill>
                  <a:srgbClr val="C00000"/>
                </a:solidFill>
              </a:rPr>
              <a:t>●</a:t>
            </a:r>
            <a:r>
              <a:rPr lang="en-US" sz="1600" baseline="0" dirty="0" smtClean="0">
                <a:solidFill>
                  <a:schemeClr val="tx1"/>
                </a:solidFill>
              </a:rPr>
              <a:t> entrepreneurial </a:t>
            </a:r>
            <a:r>
              <a:rPr lang="en-US" sz="1600" dirty="0" smtClean="0">
                <a:solidFill>
                  <a:srgbClr val="C00000"/>
                </a:solidFill>
              </a:rPr>
              <a:t>● </a:t>
            </a:r>
            <a:r>
              <a:rPr lang="en-US" sz="1600" baseline="0" dirty="0" smtClean="0">
                <a:solidFill>
                  <a:schemeClr val="tx1"/>
                </a:solidFill>
              </a:rPr>
              <a:t>global</a:t>
            </a:r>
            <a:endParaRPr lang="en-MY" sz="1600" dirty="0">
              <a:solidFill>
                <a:schemeClr val="tx1"/>
              </a:solidFill>
            </a:endParaRPr>
          </a:p>
        </p:txBody>
      </p:sp>
      <p:sp>
        <p:nvSpPr>
          <p:cNvPr id="11" name="Slide Number Placeholder 5"/>
          <p:cNvSpPr txBox="1">
            <a:spLocks/>
          </p:cNvSpPr>
          <p:nvPr/>
        </p:nvSpPr>
        <p:spPr>
          <a:xfrm>
            <a:off x="8532439" y="6490028"/>
            <a:ext cx="598623" cy="3679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E4170-231F-4EA4-88BD-79EF82B0D2F7}" type="slidenum">
              <a:rPr lang="en-MY" smtClean="0">
                <a:solidFill>
                  <a:schemeClr val="tx1"/>
                </a:solidFill>
              </a:rPr>
              <a:pPr/>
              <a:t>‹#›</a:t>
            </a:fld>
            <a:endParaRPr lang="en-MY" dirty="0">
              <a:solidFill>
                <a:schemeClr val="tx1"/>
              </a:solidFill>
            </a:endParaRPr>
          </a:p>
        </p:txBody>
      </p:sp>
      <p:sp>
        <p:nvSpPr>
          <p:cNvPr id="12" name="Rectangle 11"/>
          <p:cNvSpPr/>
          <p:nvPr/>
        </p:nvSpPr>
        <p:spPr>
          <a:xfrm>
            <a:off x="8638" y="764704"/>
            <a:ext cx="1683042" cy="299188"/>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MY" dirty="0">
              <a:solidFill>
                <a:schemeClr val="tx1"/>
              </a:solidFill>
            </a:endParaRPr>
          </a:p>
        </p:txBody>
      </p:sp>
    </p:spTree>
    <p:extLst>
      <p:ext uri="{BB962C8B-B14F-4D97-AF65-F5344CB8AC3E}">
        <p14:creationId xmlns:p14="http://schemas.microsoft.com/office/powerpoint/2010/main" val="104094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pull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rgbClr val="800000"/>
          </a:solidFill>
          <a:latin typeface="+mj-lt"/>
          <a:ea typeface="+mj-ea"/>
          <a:cs typeface="+mj-cs"/>
        </a:defRPr>
      </a:lvl1pPr>
    </p:titleStyle>
    <p:bodyStyle>
      <a:lvl1pPr marL="342900" indent="-342900" algn="l" defTabSz="914400" rtl="0" eaLnBrk="1" latinLnBrk="0" hangingPunct="1">
        <a:spcBef>
          <a:spcPct val="20000"/>
        </a:spcBef>
        <a:buClr>
          <a:srgbClr val="800000"/>
        </a:buClr>
        <a:buSzPct val="110000"/>
        <a:buFont typeface="Calibr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32656" y="1052736"/>
            <a:ext cx="7772400" cy="1470025"/>
          </a:xfrm>
        </p:spPr>
        <p:txBody>
          <a:bodyPr>
            <a:noAutofit/>
          </a:bodyPr>
          <a:lstStyle/>
          <a:p>
            <a:pPr algn="r"/>
            <a:r>
              <a:rPr lang="en-US" sz="5400" b="1" dirty="0" smtClean="0">
                <a:solidFill>
                  <a:schemeClr val="tx1"/>
                </a:solidFill>
              </a:rPr>
              <a:t>Gap Analysis</a:t>
            </a:r>
            <a:endParaRPr lang="en-US" sz="5400" dirty="0"/>
          </a:p>
        </p:txBody>
      </p:sp>
      <p:pic>
        <p:nvPicPr>
          <p:cNvPr id="10" name="Picture 9"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pic>
        <p:nvPicPr>
          <p:cNvPr id="2" name="Picture 1" descr="CIMG34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24745"/>
            <a:ext cx="1908212" cy="2160240"/>
          </a:xfrm>
          <a:prstGeom prst="rect">
            <a:avLst/>
          </a:prstGeom>
        </p:spPr>
      </p:pic>
      <p:sp>
        <p:nvSpPr>
          <p:cNvPr id="4" name="Subtitle 2"/>
          <p:cNvSpPr>
            <a:spLocks noGrp="1"/>
          </p:cNvSpPr>
          <p:nvPr>
            <p:ph type="subTitle" idx="1"/>
          </p:nvPr>
        </p:nvSpPr>
        <p:spPr>
          <a:xfrm>
            <a:off x="827584" y="3116560"/>
            <a:ext cx="7920880" cy="1752600"/>
          </a:xfrm>
        </p:spPr>
        <p:txBody>
          <a:bodyPr>
            <a:noAutofit/>
          </a:bodyPr>
          <a:lstStyle/>
          <a:p>
            <a:pPr algn="r">
              <a:buClr>
                <a:srgbClr val="6FB7D7"/>
              </a:buClr>
              <a:buFont typeface="Wingdings 2" charset="0"/>
              <a:buNone/>
            </a:pPr>
            <a:r>
              <a:rPr lang="en-US" sz="2000" dirty="0" smtClean="0">
                <a:solidFill>
                  <a:srgbClr val="000000"/>
                </a:solidFill>
                <a:latin typeface="Constantia" charset="0"/>
                <a:ea typeface="ＭＳ Ｐゴシック" charset="0"/>
                <a:cs typeface="ＭＳ Ｐゴシック" charset="0"/>
              </a:rPr>
              <a:t>Megat </a:t>
            </a:r>
            <a:r>
              <a:rPr lang="en-US" sz="2000" dirty="0">
                <a:solidFill>
                  <a:srgbClr val="000000"/>
                </a:solidFill>
                <a:latin typeface="Constantia" charset="0"/>
                <a:ea typeface="ＭＳ Ｐゴシック" charset="0"/>
                <a:cs typeface="ＭＳ Ｐゴシック" charset="0"/>
              </a:rPr>
              <a:t>Johari Megat Mohd Noor </a:t>
            </a:r>
          </a:p>
          <a:p>
            <a:pPr algn="r">
              <a:buClr>
                <a:srgbClr val="6FB7D7"/>
              </a:buClr>
              <a:buFont typeface="Wingdings 2" charset="0"/>
              <a:buNone/>
            </a:pPr>
            <a:r>
              <a:rPr lang="en-US" sz="1600" i="1" dirty="0" smtClean="0">
                <a:solidFill>
                  <a:srgbClr val="000000"/>
                </a:solidFill>
                <a:latin typeface="Constantia" charset="0"/>
                <a:ea typeface="ＭＳ Ｐゴシック" charset="0"/>
                <a:cs typeface="ＭＳ Ｐゴシック" charset="0"/>
              </a:rPr>
              <a:t>Professor, </a:t>
            </a:r>
            <a:r>
              <a:rPr lang="en-US" sz="1600" b="1" i="1" dirty="0" smtClean="0">
                <a:solidFill>
                  <a:srgbClr val="000000"/>
                </a:solidFill>
                <a:latin typeface="Constantia" charset="0"/>
                <a:ea typeface="ＭＳ Ｐゴシック" charset="0"/>
                <a:cs typeface="ＭＳ Ｐゴシック" charset="0"/>
              </a:rPr>
              <a:t>Malaysia Japan International Institute of Technology</a:t>
            </a:r>
            <a:r>
              <a:rPr lang="en-US" sz="1600" i="1" dirty="0" smtClean="0">
                <a:solidFill>
                  <a:srgbClr val="000000"/>
                </a:solidFill>
                <a:latin typeface="Constantia" charset="0"/>
                <a:ea typeface="ＭＳ Ｐゴシック" charset="0"/>
                <a:cs typeface="ＭＳ Ｐゴシック" charset="0"/>
              </a:rPr>
              <a:t> &amp; </a:t>
            </a:r>
          </a:p>
          <a:p>
            <a:pPr algn="r">
              <a:buClr>
                <a:srgbClr val="6FB7D7"/>
              </a:buClr>
              <a:buFont typeface="Wingdings 2" charset="0"/>
              <a:buNone/>
            </a:pPr>
            <a:r>
              <a:rPr lang="en-US" sz="1600" i="1" dirty="0" smtClean="0">
                <a:solidFill>
                  <a:srgbClr val="000000"/>
                </a:solidFill>
                <a:latin typeface="Constantia" charset="0"/>
                <a:ea typeface="ＭＳ Ｐゴシック" charset="0"/>
                <a:cs typeface="ＭＳ Ｐゴシック" charset="0"/>
              </a:rPr>
              <a:t>Resource Person</a:t>
            </a:r>
            <a:r>
              <a:rPr lang="en-US" sz="1600" b="1" i="1" dirty="0" smtClean="0">
                <a:solidFill>
                  <a:srgbClr val="000000"/>
                </a:solidFill>
                <a:latin typeface="Constantia" charset="0"/>
                <a:ea typeface="ＭＳ Ｐゴシック" charset="0"/>
                <a:cs typeface="ＭＳ Ｐゴシック" charset="0"/>
              </a:rPr>
              <a:t>, Engineering Accreditation Department</a:t>
            </a:r>
          </a:p>
          <a:p>
            <a:pPr algn="r">
              <a:buClr>
                <a:srgbClr val="6FB7D7"/>
              </a:buClr>
              <a:buFont typeface="Wingdings 2" charset="0"/>
              <a:buNone/>
            </a:pPr>
            <a:endParaRPr lang="en-US" sz="1600" b="1" i="1" dirty="0">
              <a:solidFill>
                <a:srgbClr val="000000"/>
              </a:solidFill>
              <a:latin typeface="Constantia" charset="0"/>
              <a:ea typeface="ＭＳ Ｐゴシック" charset="0"/>
              <a:cs typeface="ＭＳ Ｐゴシック" charset="0"/>
            </a:endParaRPr>
          </a:p>
          <a:p>
            <a:pPr algn="r">
              <a:buClr>
                <a:srgbClr val="6FB7D7"/>
              </a:buClr>
              <a:buFont typeface="Wingdings 2" charset="0"/>
              <a:buNone/>
            </a:pPr>
            <a:r>
              <a:rPr lang="en-US" sz="2000" dirty="0" err="1" smtClean="0">
                <a:solidFill>
                  <a:srgbClr val="000000"/>
                </a:solidFill>
                <a:latin typeface="Constantia" charset="0"/>
                <a:ea typeface="ＭＳ Ｐゴシック" charset="0"/>
                <a:cs typeface="ＭＳ Ｐゴシック" charset="0"/>
              </a:rPr>
              <a:t>Azlan</a:t>
            </a:r>
            <a:r>
              <a:rPr lang="en-US" sz="2000" dirty="0" smtClean="0">
                <a:solidFill>
                  <a:srgbClr val="000000"/>
                </a:solidFill>
                <a:latin typeface="Constantia" charset="0"/>
                <a:ea typeface="ＭＳ Ｐゴシック" charset="0"/>
                <a:cs typeface="ＭＳ Ｐゴシック" charset="0"/>
              </a:rPr>
              <a:t> Abdul Aziz</a:t>
            </a:r>
          </a:p>
          <a:p>
            <a:pPr algn="r">
              <a:buClr>
                <a:srgbClr val="6FB7D7"/>
              </a:buClr>
              <a:buFont typeface="Wingdings 2" charset="0"/>
              <a:buNone/>
            </a:pPr>
            <a:r>
              <a:rPr lang="en-US" sz="1600" b="1" i="1" dirty="0" smtClean="0">
                <a:solidFill>
                  <a:srgbClr val="000000"/>
                </a:solidFill>
                <a:latin typeface="Constantia" charset="0"/>
                <a:ea typeface="ＭＳ Ｐゴシック" charset="0"/>
                <a:cs typeface="ＭＳ Ｐゴシック" charset="0"/>
              </a:rPr>
              <a:t>Department of Civil Engineering, </a:t>
            </a:r>
            <a:r>
              <a:rPr lang="en-US" sz="1600" b="1" i="1" dirty="0" err="1" smtClean="0">
                <a:solidFill>
                  <a:srgbClr val="000000"/>
                </a:solidFill>
                <a:latin typeface="Constantia" charset="0"/>
                <a:ea typeface="ＭＳ Ｐゴシック" charset="0"/>
                <a:cs typeface="ＭＳ Ｐゴシック" charset="0"/>
              </a:rPr>
              <a:t>Universiti</a:t>
            </a:r>
            <a:r>
              <a:rPr lang="en-US" sz="1600" b="1" i="1" dirty="0" smtClean="0">
                <a:solidFill>
                  <a:srgbClr val="000000"/>
                </a:solidFill>
                <a:latin typeface="Constantia" charset="0"/>
                <a:ea typeface="ＭＳ Ｐゴシック" charset="0"/>
                <a:cs typeface="ＭＳ Ｐゴシック" charset="0"/>
              </a:rPr>
              <a:t> Putra Malaysia</a:t>
            </a:r>
          </a:p>
          <a:p>
            <a:pPr algn="r">
              <a:buClr>
                <a:srgbClr val="6FB7D7"/>
              </a:buClr>
              <a:buFont typeface="Wingdings 2" charset="0"/>
              <a:buNone/>
            </a:pPr>
            <a:r>
              <a:rPr lang="en-US" sz="1600" b="1" i="1" dirty="0" smtClean="0">
                <a:solidFill>
                  <a:srgbClr val="000000"/>
                </a:solidFill>
                <a:latin typeface="Constantia" charset="0"/>
                <a:ea typeface="ＭＳ Ｐゴシック" charset="0"/>
                <a:cs typeface="ＭＳ Ｐゴシック" charset="0"/>
              </a:rPr>
              <a:t>Former Director, Engineering Accreditation Department (Malaysia)</a:t>
            </a:r>
            <a:endParaRPr lang="en-US" sz="1600" b="1" i="1" dirty="0">
              <a:solidFill>
                <a:srgbClr val="000000"/>
              </a:solidFill>
              <a:latin typeface="Constantia" charset="0"/>
              <a:ea typeface="ＭＳ Ｐゴシック" charset="0"/>
              <a:cs typeface="ＭＳ Ｐゴシック" charset="0"/>
            </a:endParaRPr>
          </a:p>
          <a:p>
            <a:pPr algn="r">
              <a:buClr>
                <a:srgbClr val="6FB7D7"/>
              </a:buClr>
              <a:buFont typeface="Wingdings 2" charset="0"/>
              <a:buNone/>
            </a:pPr>
            <a:endParaRPr lang="en-US" sz="1600" i="1" dirty="0">
              <a:solidFill>
                <a:srgbClr val="000000"/>
              </a:solidFill>
              <a:latin typeface="Constantia" charset="0"/>
              <a:ea typeface="ＭＳ Ｐゴシック" charset="0"/>
              <a:cs typeface="ＭＳ Ｐゴシック" charset="0"/>
            </a:endParaRPr>
          </a:p>
          <a:p>
            <a:pPr algn="r">
              <a:buClr>
                <a:srgbClr val="6FB7D7"/>
              </a:buClr>
              <a:buFont typeface="Wingdings 2" charset="0"/>
              <a:buNone/>
            </a:pPr>
            <a:r>
              <a:rPr lang="en-US" sz="1600" dirty="0" smtClean="0">
                <a:solidFill>
                  <a:srgbClr val="000000"/>
                </a:solidFill>
                <a:latin typeface="Constantia" charset="0"/>
                <a:ea typeface="ＭＳ Ｐゴシック" charset="0"/>
                <a:cs typeface="ＭＳ Ｐゴシック" charset="0"/>
              </a:rPr>
              <a:t>Pakistan Engineering Council, Islamabad</a:t>
            </a:r>
            <a:endParaRPr lang="en-US" sz="1600" dirty="0">
              <a:solidFill>
                <a:srgbClr val="000000"/>
              </a:solidFill>
              <a:latin typeface="Constantia" charset="0"/>
              <a:ea typeface="ＭＳ Ｐゴシック" charset="0"/>
              <a:cs typeface="ＭＳ Ｐゴシック" charset="0"/>
            </a:endParaRPr>
          </a:p>
          <a:p>
            <a:pPr algn="r">
              <a:buClr>
                <a:srgbClr val="6FB7D7"/>
              </a:buClr>
              <a:buFont typeface="Wingdings 2" charset="0"/>
              <a:buNone/>
            </a:pPr>
            <a:r>
              <a:rPr lang="en-US" sz="1600" smtClean="0">
                <a:solidFill>
                  <a:srgbClr val="000000"/>
                </a:solidFill>
                <a:latin typeface="Constantia" charset="0"/>
                <a:ea typeface="ＭＳ Ｐゴシック" charset="0"/>
                <a:cs typeface="ＭＳ Ｐゴシック" charset="0"/>
              </a:rPr>
              <a:t>26</a:t>
            </a:r>
            <a:r>
              <a:rPr lang="en-US" sz="1600" baseline="30000" smtClean="0">
                <a:solidFill>
                  <a:srgbClr val="000000"/>
                </a:solidFill>
                <a:latin typeface="Constantia" charset="0"/>
                <a:ea typeface="ＭＳ Ｐゴシック" charset="0"/>
                <a:cs typeface="ＭＳ Ｐゴシック" charset="0"/>
              </a:rPr>
              <a:t>th</a:t>
            </a:r>
            <a:r>
              <a:rPr lang="en-US" sz="1600" smtClean="0">
                <a:solidFill>
                  <a:srgbClr val="000000"/>
                </a:solidFill>
                <a:latin typeface="Constantia" charset="0"/>
                <a:ea typeface="ＭＳ Ｐゴシック" charset="0"/>
                <a:cs typeface="ＭＳ Ｐゴシック" charset="0"/>
              </a:rPr>
              <a:t> </a:t>
            </a:r>
            <a:r>
              <a:rPr lang="en-US" sz="1600" dirty="0" smtClean="0">
                <a:solidFill>
                  <a:srgbClr val="000000"/>
                </a:solidFill>
                <a:latin typeface="Constantia" charset="0"/>
                <a:ea typeface="ＭＳ Ｐゴシック" charset="0"/>
                <a:cs typeface="ＭＳ Ｐゴシック" charset="0"/>
              </a:rPr>
              <a:t>April 2014</a:t>
            </a:r>
          </a:p>
          <a:p>
            <a:pPr algn="r">
              <a:buClr>
                <a:srgbClr val="6FB7D7"/>
              </a:buClr>
              <a:buFont typeface="Wingdings 2" charset="0"/>
              <a:buNone/>
            </a:pPr>
            <a:r>
              <a:rPr lang="en-US" sz="1600" dirty="0" smtClean="0">
                <a:solidFill>
                  <a:srgbClr val="000000"/>
                </a:solidFill>
                <a:latin typeface="Constantia" charset="0"/>
                <a:ea typeface="ＭＳ Ｐゴシック" charset="0"/>
                <a:cs typeface="ＭＳ Ｐゴシック" charset="0"/>
              </a:rPr>
              <a:t>9.30 – 12.30 pm</a:t>
            </a:r>
            <a:endParaRPr lang="en-US" sz="1600" dirty="0">
              <a:solidFill>
                <a:srgbClr val="000000"/>
              </a:solidFill>
              <a:latin typeface="Constantia" charset="0"/>
              <a:ea typeface="ＭＳ Ｐゴシック" charset="0"/>
              <a:cs typeface="ＭＳ Ｐゴシック" charset="0"/>
            </a:endParaRPr>
          </a:p>
          <a:p>
            <a:pPr algn="r">
              <a:buClr>
                <a:srgbClr val="6FB7D7"/>
              </a:buClr>
              <a:buFont typeface="Wingdings 2" charset="0"/>
              <a:buNone/>
            </a:pPr>
            <a:endParaRPr lang="en-US" sz="1600" dirty="0">
              <a:solidFill>
                <a:srgbClr val="000000"/>
              </a:solidFill>
              <a:latin typeface="Constantia" charset="0"/>
              <a:ea typeface="ＭＳ Ｐゴシック" charset="0"/>
              <a:cs typeface="ＭＳ Ｐゴシック" charset="0"/>
            </a:endParaRPr>
          </a:p>
        </p:txBody>
      </p:sp>
      <p:pic>
        <p:nvPicPr>
          <p:cNvPr id="6" name="Picture 5"/>
          <p:cNvPicPr>
            <a:picLocks noChangeAspect="1"/>
          </p:cNvPicPr>
          <p:nvPr/>
        </p:nvPicPr>
        <p:blipFill>
          <a:blip r:embed="rId4"/>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2516372170"/>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908720"/>
            <a:ext cx="6773904" cy="648072"/>
          </a:xfrm>
        </p:spPr>
        <p:txBody>
          <a:bodyPr/>
          <a:lstStyle/>
          <a:p>
            <a:pPr algn="r"/>
            <a:r>
              <a:rPr lang="en-US" dirty="0" smtClean="0"/>
              <a:t>Action &amp; Status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8585801"/>
              </p:ext>
            </p:extLst>
          </p:nvPr>
        </p:nvGraphicFramePr>
        <p:xfrm>
          <a:off x="395288" y="1600200"/>
          <a:ext cx="8291511" cy="2194560"/>
        </p:xfrm>
        <a:graphic>
          <a:graphicData uri="http://schemas.openxmlformats.org/drawingml/2006/table">
            <a:tbl>
              <a:tblPr firstRow="1" bandRow="1">
                <a:tableStyleId>{21E4AEA4-8DFA-4A89-87EB-49C32662AFE0}</a:tableStyleId>
              </a:tblPr>
              <a:tblGrid>
                <a:gridCol w="2763837"/>
                <a:gridCol w="2763837"/>
                <a:gridCol w="2763837"/>
              </a:tblGrid>
              <a:tr h="370840">
                <a:tc>
                  <a:txBody>
                    <a:bodyPr/>
                    <a:lstStyle/>
                    <a:p>
                      <a:r>
                        <a:rPr lang="en-US" sz="2400" dirty="0" smtClean="0"/>
                        <a:t>Gaps (According to Appendix D)</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Action</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Status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09161144"/>
              </p:ext>
            </p:extLst>
          </p:nvPr>
        </p:nvGraphicFramePr>
        <p:xfrm>
          <a:off x="395535" y="4077072"/>
          <a:ext cx="8280921" cy="1828800"/>
        </p:xfrm>
        <a:graphic>
          <a:graphicData uri="http://schemas.openxmlformats.org/drawingml/2006/table">
            <a:tbl>
              <a:tblPr firstRow="1" bandRow="1">
                <a:tableStyleId>{9DCAF9ED-07DC-4A11-8D7F-57B35C25682E}</a:tableStyleId>
              </a:tblPr>
              <a:tblGrid>
                <a:gridCol w="2760307"/>
                <a:gridCol w="2760307"/>
                <a:gridCol w="2760307"/>
              </a:tblGrid>
              <a:tr h="370840">
                <a:tc>
                  <a:txBody>
                    <a:bodyPr/>
                    <a:lstStyle/>
                    <a:p>
                      <a:r>
                        <a:rPr lang="en-US" sz="2400" dirty="0" smtClean="0"/>
                        <a:t>Action</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Evidence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Traceability &amp; PIC</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7452320" y="260648"/>
            <a:ext cx="1388672" cy="737153"/>
          </a:xfrm>
          <a:prstGeom prst="rect">
            <a:avLst/>
          </a:prstGeom>
        </p:spPr>
      </p:pic>
      <p:pic>
        <p:nvPicPr>
          <p:cNvPr id="6" name="Picture 5" descr="D:\User\Downloads\MJIIT4.jpg"/>
          <p:cNvPicPr>
            <a:picLocks noChangeAspect="1" noChangeArrowheads="1"/>
          </p:cNvPicPr>
          <p:nvPr/>
        </p:nvPicPr>
        <p:blipFill>
          <a:blip r:embed="rId3" cstate="print"/>
          <a:srcRect/>
          <a:stretch>
            <a:fillRect/>
          </a:stretch>
        </p:blipFill>
        <p:spPr bwMode="auto">
          <a:xfrm>
            <a:off x="0" y="-27384"/>
            <a:ext cx="5220072" cy="1100238"/>
          </a:xfrm>
          <a:prstGeom prst="rect">
            <a:avLst/>
          </a:prstGeom>
          <a:noFill/>
        </p:spPr>
      </p:pic>
    </p:spTree>
    <p:extLst>
      <p:ext uri="{BB962C8B-B14F-4D97-AF65-F5344CB8AC3E}">
        <p14:creationId xmlns:p14="http://schemas.microsoft.com/office/powerpoint/2010/main" val="162729747"/>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0907356"/>
              </p:ext>
            </p:extLst>
          </p:nvPr>
        </p:nvGraphicFramePr>
        <p:xfrm>
          <a:off x="107504" y="1705656"/>
          <a:ext cx="8856984" cy="4603664"/>
        </p:xfrm>
        <a:graphic>
          <a:graphicData uri="http://schemas.openxmlformats.org/drawingml/2006/table">
            <a:tbl>
              <a:tblPr firstRow="1" bandRow="1">
                <a:tableStyleId>{2D5ABB26-0587-4C30-8999-92F81FD0307C}</a:tableStyleId>
              </a:tblPr>
              <a:tblGrid>
                <a:gridCol w="7727743"/>
                <a:gridCol w="1129241"/>
              </a:tblGrid>
              <a:tr h="478946">
                <a:tc>
                  <a:txBody>
                    <a:bodyPr/>
                    <a:lstStyle/>
                    <a:p>
                      <a:r>
                        <a:rPr lang="en-MY" sz="3200" u="none" strike="noStrike" kern="1200" baseline="0" dirty="0" smtClean="0"/>
                        <a:t>Theory-based natural </a:t>
                      </a:r>
                      <a:r>
                        <a:rPr lang="en-MY" sz="3200" b="1" u="none" strike="noStrike" kern="1200" baseline="0" dirty="0" smtClean="0">
                          <a:solidFill>
                            <a:srgbClr val="FF0000"/>
                          </a:solidFill>
                        </a:rPr>
                        <a:t>sciences</a:t>
                      </a:r>
                      <a:endParaRPr lang="en-MY" sz="3200" b="1" dirty="0">
                        <a:solidFill>
                          <a:srgbClr val="FF0000"/>
                        </a:solidFill>
                      </a:endParaRPr>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dirty="0" smtClean="0">
                          <a:solidFill>
                            <a:schemeClr val="tx1"/>
                          </a:solidFill>
                        </a:rPr>
                        <a:t>WK1</a:t>
                      </a:r>
                      <a:endParaRPr lang="en-MY" sz="3200" b="0" dirty="0">
                        <a:solidFill>
                          <a:schemeClr val="tx1"/>
                        </a:solidFill>
                      </a:endParaRPr>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2048">
                <a:tc>
                  <a:txBody>
                    <a:bodyPr/>
                    <a:lstStyle/>
                    <a:p>
                      <a:r>
                        <a:rPr lang="en-MY" sz="3200" u="none" strike="noStrike" kern="1200" baseline="0" dirty="0" smtClean="0"/>
                        <a:t>Conceptually-based </a:t>
                      </a:r>
                      <a:r>
                        <a:rPr lang="en-MY" sz="3200" b="1" u="none" strike="noStrike" kern="1200" baseline="0" dirty="0" smtClean="0">
                          <a:solidFill>
                            <a:srgbClr val="FF0000"/>
                          </a:solidFill>
                        </a:rPr>
                        <a:t>mathematics</a:t>
                      </a:r>
                      <a:endParaRPr lang="en-MY" sz="3200" b="1" dirty="0">
                        <a:solidFill>
                          <a:srgbClr val="FF0000"/>
                        </a:solidFill>
                      </a:endParaRPr>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dirty="0" smtClean="0">
                          <a:solidFill>
                            <a:schemeClr val="tx1"/>
                          </a:solidFill>
                        </a:rPr>
                        <a:t>WK2</a:t>
                      </a:r>
                      <a:endParaRPr lang="en-MY" sz="3200" b="0" dirty="0">
                        <a:solidFill>
                          <a:schemeClr val="tx1"/>
                        </a:solidFill>
                      </a:endParaRPr>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6938">
                <a:tc>
                  <a:txBody>
                    <a:bodyPr/>
                    <a:lstStyle/>
                    <a:p>
                      <a:r>
                        <a:rPr lang="en-MY" sz="3200" u="none" strike="noStrike" kern="1200" baseline="0" dirty="0" smtClean="0"/>
                        <a:t>Theory-based </a:t>
                      </a:r>
                      <a:r>
                        <a:rPr lang="en-MY" sz="3200" b="1" u="none" strike="noStrike" kern="1200" baseline="0" dirty="0" smtClean="0">
                          <a:solidFill>
                            <a:srgbClr val="FF0000"/>
                          </a:solidFill>
                        </a:rPr>
                        <a:t>engineering</a:t>
                      </a:r>
                      <a:r>
                        <a:rPr lang="en-MY" sz="3200" u="none" strike="noStrike" kern="1200" baseline="0" dirty="0" smtClean="0"/>
                        <a:t> fundamentals</a:t>
                      </a:r>
                      <a:endParaRPr lang="en-MY" sz="3200" dirty="0"/>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dirty="0" smtClean="0">
                          <a:solidFill>
                            <a:schemeClr val="tx1"/>
                          </a:solidFill>
                        </a:rPr>
                        <a:t>WK3</a:t>
                      </a:r>
                      <a:endParaRPr lang="en-MY" sz="3200" b="0" dirty="0">
                        <a:solidFill>
                          <a:schemeClr val="tx1"/>
                        </a:solidFill>
                      </a:endParaRPr>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1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3200" u="none" strike="noStrike" kern="1200" baseline="0" dirty="0" smtClean="0"/>
                        <a:t>Forefront </a:t>
                      </a:r>
                      <a:r>
                        <a:rPr lang="en-MY" sz="3200" b="1" u="none" strike="noStrike" kern="1200" baseline="0" dirty="0" smtClean="0">
                          <a:solidFill>
                            <a:srgbClr val="FF0000"/>
                          </a:solidFill>
                        </a:rPr>
                        <a:t>specialist</a:t>
                      </a:r>
                      <a:r>
                        <a:rPr lang="en-MY" sz="3200" u="none" strike="noStrike" kern="1200" baseline="0" dirty="0" smtClean="0"/>
                        <a:t> knowledge for practice</a:t>
                      </a:r>
                      <a:endParaRPr lang="en-MY" sz="3200" dirty="0">
                        <a:solidFill>
                          <a:srgbClr val="800000"/>
                        </a:solidFill>
                      </a:endParaRPr>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3200" b="0" dirty="0" smtClean="0">
                          <a:solidFill>
                            <a:schemeClr val="tx1"/>
                          </a:solidFill>
                        </a:rPr>
                        <a:t>WK4</a:t>
                      </a:r>
                      <a:endParaRPr lang="en-MY" sz="3200" b="0" dirty="0">
                        <a:solidFill>
                          <a:schemeClr val="tx1"/>
                        </a:solidFill>
                      </a:endParaRPr>
                    </a:p>
                  </a:txBody>
                  <a:tcPr marL="91438" marR="91438" marT="45699" marB="456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1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3200" u="none" strike="noStrike" kern="1200" baseline="0" dirty="0" smtClean="0"/>
                        <a:t>Engineering </a:t>
                      </a:r>
                      <a:r>
                        <a:rPr lang="en-MY" sz="3200" b="1" u="none" strike="noStrike" kern="1200" baseline="0" dirty="0" smtClean="0">
                          <a:solidFill>
                            <a:srgbClr val="FF0000"/>
                          </a:solidFill>
                        </a:rPr>
                        <a:t>design</a:t>
                      </a:r>
                      <a:endParaRPr lang="en-MY" sz="3200" b="1" dirty="0" smtClean="0">
                        <a:solidFill>
                          <a:srgbClr val="FF0000"/>
                        </a:solidFill>
                      </a:endParaRP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3200" b="0" dirty="0" smtClean="0">
                          <a:solidFill>
                            <a:schemeClr val="tx1"/>
                          </a:solidFill>
                        </a:rPr>
                        <a:t>WK5</a:t>
                      </a: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1828">
                <a:tc>
                  <a:txBody>
                    <a:bodyPr/>
                    <a:lstStyle/>
                    <a:p>
                      <a:r>
                        <a:rPr lang="en-MY" sz="3200" u="none" strike="noStrike" kern="1200" baseline="0" dirty="0" smtClean="0"/>
                        <a:t>Engineering </a:t>
                      </a:r>
                      <a:r>
                        <a:rPr lang="en-MY" sz="3200" b="1" u="none" strike="noStrike" kern="1200" baseline="0" dirty="0" smtClean="0">
                          <a:solidFill>
                            <a:srgbClr val="FF0000"/>
                          </a:solidFill>
                        </a:rPr>
                        <a:t>practice</a:t>
                      </a:r>
                      <a:r>
                        <a:rPr lang="en-MY" sz="3200" u="none" strike="noStrike" kern="1200" baseline="0" dirty="0" smtClean="0"/>
                        <a:t> (technology)</a:t>
                      </a:r>
                      <a:endParaRPr lang="en-MY" sz="3200" dirty="0" smtClean="0">
                        <a:solidFill>
                          <a:srgbClr val="800000"/>
                        </a:solidFill>
                      </a:endParaRP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dirty="0" smtClean="0">
                          <a:solidFill>
                            <a:schemeClr val="tx1"/>
                          </a:solidFill>
                        </a:rPr>
                        <a:t>WK6</a:t>
                      </a: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1828">
                <a:tc>
                  <a:txBody>
                    <a:bodyPr/>
                    <a:lstStyle/>
                    <a:p>
                      <a:r>
                        <a:rPr lang="en-MY" sz="3200" u="none" strike="noStrike" kern="1200" baseline="0" dirty="0" smtClean="0"/>
                        <a:t>Engineering in </a:t>
                      </a:r>
                      <a:r>
                        <a:rPr lang="en-MY" sz="3200" b="1" u="none" strike="noStrike" kern="1200" baseline="0" dirty="0" smtClean="0">
                          <a:solidFill>
                            <a:srgbClr val="FF0000"/>
                          </a:solidFill>
                        </a:rPr>
                        <a:t>society</a:t>
                      </a:r>
                      <a:endParaRPr lang="en-MY" sz="3200" b="1" dirty="0">
                        <a:solidFill>
                          <a:srgbClr val="FF0000"/>
                        </a:solidFill>
                      </a:endParaRP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dirty="0" smtClean="0">
                          <a:solidFill>
                            <a:schemeClr val="tx1"/>
                          </a:solidFill>
                        </a:rPr>
                        <a:t>WK7</a:t>
                      </a:r>
                      <a:endParaRPr lang="en-MY" sz="3200" b="0" dirty="0">
                        <a:solidFill>
                          <a:schemeClr val="tx1"/>
                        </a:solidFill>
                      </a:endParaRP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1828">
                <a:tc>
                  <a:txBody>
                    <a:bodyPr/>
                    <a:lstStyle/>
                    <a:p>
                      <a:r>
                        <a:rPr lang="en-MY" sz="3200" b="1" u="none" strike="noStrike" kern="1200" baseline="0" dirty="0" smtClean="0">
                          <a:solidFill>
                            <a:srgbClr val="FF0000"/>
                          </a:solidFill>
                        </a:rPr>
                        <a:t>Research</a:t>
                      </a:r>
                      <a:r>
                        <a:rPr lang="en-MY" sz="3200" u="none" strike="noStrike" kern="1200" baseline="0" dirty="0" smtClean="0"/>
                        <a:t> literature</a:t>
                      </a:r>
                      <a:endParaRPr lang="en-MY" sz="3200" dirty="0">
                        <a:solidFill>
                          <a:srgbClr val="800000"/>
                        </a:solidFill>
                      </a:endParaRP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dirty="0" smtClean="0">
                          <a:solidFill>
                            <a:schemeClr val="tx1"/>
                          </a:solidFill>
                        </a:rPr>
                        <a:t>WK8</a:t>
                      </a:r>
                      <a:endParaRPr lang="en-MY" sz="3200" b="0" dirty="0">
                        <a:solidFill>
                          <a:schemeClr val="tx1"/>
                        </a:solidFill>
                      </a:endParaRPr>
                    </a:p>
                  </a:txBody>
                  <a:tcPr marL="91438" marR="91438" marT="42079" marB="4207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755576" y="980728"/>
            <a:ext cx="6773904" cy="648072"/>
          </a:xfrm>
        </p:spPr>
        <p:txBody>
          <a:bodyPr>
            <a:normAutofit fontScale="90000"/>
          </a:bodyPr>
          <a:lstStyle/>
          <a:p>
            <a:pPr algn="r"/>
            <a:r>
              <a:rPr lang="en-US" sz="4000" dirty="0">
                <a:latin typeface="Calibri" charset="0"/>
              </a:rPr>
              <a:t>Knowledge Profile </a:t>
            </a:r>
            <a:r>
              <a:rPr lang="en-US" sz="4000" i="1" dirty="0">
                <a:solidFill>
                  <a:srgbClr val="FF0000"/>
                </a:solidFill>
                <a:latin typeface="Calibri" charset="0"/>
              </a:rPr>
              <a:t>(Curriculum)</a:t>
            </a:r>
          </a:p>
        </p:txBody>
      </p:sp>
      <p:pic>
        <p:nvPicPr>
          <p:cNvPr id="6" name="Picture 5"/>
          <p:cNvPicPr>
            <a:picLocks noChangeAspect="1"/>
          </p:cNvPicPr>
          <p:nvPr/>
        </p:nvPicPr>
        <p:blipFill>
          <a:blip r:embed="rId2"/>
          <a:stretch>
            <a:fillRect/>
          </a:stretch>
        </p:blipFill>
        <p:spPr>
          <a:xfrm>
            <a:off x="7452320" y="260648"/>
            <a:ext cx="1388672" cy="737153"/>
          </a:xfrm>
          <a:prstGeom prst="rect">
            <a:avLst/>
          </a:prstGeom>
        </p:spPr>
      </p:pic>
      <p:pic>
        <p:nvPicPr>
          <p:cNvPr id="7" name="Picture 6" descr="D:\User\Downloads\MJIIT4.jpg"/>
          <p:cNvPicPr>
            <a:picLocks noChangeAspect="1" noChangeArrowheads="1"/>
          </p:cNvPicPr>
          <p:nvPr/>
        </p:nvPicPr>
        <p:blipFill>
          <a:blip r:embed="rId3" cstate="print"/>
          <a:srcRect/>
          <a:stretch>
            <a:fillRect/>
          </a:stretch>
        </p:blipFill>
        <p:spPr bwMode="auto">
          <a:xfrm>
            <a:off x="0" y="-27384"/>
            <a:ext cx="5220072" cy="1100238"/>
          </a:xfrm>
          <a:prstGeom prst="rect">
            <a:avLst/>
          </a:prstGeom>
          <a:noFill/>
        </p:spPr>
      </p:pic>
    </p:spTree>
    <p:extLst>
      <p:ext uri="{BB962C8B-B14F-4D97-AF65-F5344CB8AC3E}">
        <p14:creationId xmlns:p14="http://schemas.microsoft.com/office/powerpoint/2010/main" val="3222330232"/>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6261221"/>
              </p:ext>
            </p:extLst>
          </p:nvPr>
        </p:nvGraphicFramePr>
        <p:xfrm>
          <a:off x="0" y="1052736"/>
          <a:ext cx="9144000" cy="5358876"/>
        </p:xfrm>
        <a:graphic>
          <a:graphicData uri="http://schemas.openxmlformats.org/drawingml/2006/table">
            <a:tbl>
              <a:tblPr firstRow="1" bandRow="1">
                <a:tableStyleId>{2D5ABB26-0587-4C30-8999-92F81FD0307C}</a:tableStyleId>
              </a:tblPr>
              <a:tblGrid>
                <a:gridCol w="683568"/>
                <a:gridCol w="3820398"/>
                <a:gridCol w="4640034"/>
              </a:tblGrid>
              <a:tr h="383191">
                <a:tc>
                  <a:txBody>
                    <a:bodyPr/>
                    <a:lstStyle/>
                    <a:p>
                      <a:r>
                        <a:rPr lang="en-MY" sz="1600" b="0" dirty="0" smtClean="0">
                          <a:solidFill>
                            <a:srgbClr val="000000"/>
                          </a:solidFill>
                        </a:rPr>
                        <a:t>WP1</a:t>
                      </a:r>
                      <a:endParaRPr lang="en-MY" sz="1600" b="0" dirty="0">
                        <a:solidFill>
                          <a:srgbClr val="000000"/>
                        </a:solidFill>
                      </a:endParaRPr>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dirty="0" smtClean="0"/>
                        <a:t>Knowledge</a:t>
                      </a:r>
                      <a:r>
                        <a:rPr lang="en-MY" sz="1600" baseline="0" dirty="0" smtClean="0"/>
                        <a:t> required</a:t>
                      </a:r>
                      <a:endParaRPr lang="en-MY" sz="1600" dirty="0"/>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dirty="0" smtClean="0"/>
                        <a:t>Resolved with </a:t>
                      </a:r>
                      <a:r>
                        <a:rPr lang="en-MY" sz="1600" b="1" dirty="0" smtClean="0">
                          <a:solidFill>
                            <a:srgbClr val="FF0000"/>
                          </a:solidFill>
                        </a:rPr>
                        <a:t>forefront in-depth </a:t>
                      </a:r>
                      <a:r>
                        <a:rPr lang="en-MY" sz="1600" dirty="0" smtClean="0"/>
                        <a:t>engineering knowledge </a:t>
                      </a:r>
                      <a:endParaRPr lang="en-MY" sz="1600" dirty="0"/>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4056">
                <a:tc>
                  <a:txBody>
                    <a:bodyPr/>
                    <a:lstStyle/>
                    <a:p>
                      <a:r>
                        <a:rPr lang="en-MY" sz="1600" b="0" dirty="0" smtClean="0">
                          <a:solidFill>
                            <a:srgbClr val="000000"/>
                          </a:solidFill>
                        </a:rPr>
                        <a:t>WP2</a:t>
                      </a:r>
                      <a:endParaRPr lang="en-MY" sz="1600" b="0" dirty="0">
                        <a:solidFill>
                          <a:srgbClr val="000000"/>
                        </a:solidFill>
                      </a:endParaRPr>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Range of conflicting</a:t>
                      </a:r>
                      <a:r>
                        <a:rPr lang="en-US" sz="1600" baseline="0" dirty="0" smtClean="0"/>
                        <a:t> requirements</a:t>
                      </a:r>
                      <a:endParaRPr lang="en-MY" sz="1600" dirty="0"/>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u="none" strike="noStrike" kern="1200" baseline="0" dirty="0" smtClean="0"/>
                        <a:t>Involve </a:t>
                      </a:r>
                      <a:r>
                        <a:rPr lang="en-MY" sz="1600" b="1" u="none" strike="noStrike" kern="1200" baseline="0" dirty="0" smtClean="0">
                          <a:solidFill>
                            <a:srgbClr val="FF0000"/>
                          </a:solidFill>
                        </a:rPr>
                        <a:t>wide-ranging or conflicting </a:t>
                      </a:r>
                      <a:r>
                        <a:rPr lang="en-MY" sz="1600" u="none" strike="noStrike" kern="1200" baseline="0" dirty="0" smtClean="0"/>
                        <a:t>technical, engineering and other issues.</a:t>
                      </a:r>
                      <a:endParaRPr lang="en-MY" sz="1600" dirty="0"/>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4056">
                <a:tc>
                  <a:txBody>
                    <a:bodyPr/>
                    <a:lstStyle/>
                    <a:p>
                      <a:r>
                        <a:rPr lang="en-MY" sz="1600" b="0" dirty="0" smtClean="0">
                          <a:solidFill>
                            <a:srgbClr val="000000"/>
                          </a:solidFill>
                        </a:rPr>
                        <a:t>WP3</a:t>
                      </a:r>
                      <a:endParaRPr lang="en-MY" sz="1600" b="0" dirty="0">
                        <a:solidFill>
                          <a:srgbClr val="000000"/>
                        </a:solidFill>
                      </a:endParaRPr>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u="none" strike="noStrike" kern="1200" baseline="0" dirty="0" smtClean="0"/>
                        <a:t>Depth of analysis required</a:t>
                      </a:r>
                    </a:p>
                    <a:p>
                      <a:endParaRPr lang="en-MY" sz="1600" b="1" dirty="0">
                        <a:solidFill>
                          <a:srgbClr val="0000FF"/>
                        </a:solidFill>
                      </a:endParaRPr>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u="none" strike="noStrike" kern="1200" baseline="0" dirty="0" smtClean="0"/>
                        <a:t>Have </a:t>
                      </a:r>
                      <a:r>
                        <a:rPr lang="en-MY" sz="1600" b="1" u="none" strike="noStrike" kern="1200" baseline="0" dirty="0" smtClean="0">
                          <a:solidFill>
                            <a:srgbClr val="FF0000"/>
                          </a:solidFill>
                        </a:rPr>
                        <a:t>no obvious solution </a:t>
                      </a:r>
                      <a:r>
                        <a:rPr lang="en-MY" sz="1600" u="none" strike="noStrike" kern="1200" baseline="0" dirty="0" smtClean="0"/>
                        <a:t>and require abstract thinking, originality in analysis to formulate suitable models. </a:t>
                      </a:r>
                      <a:endParaRPr lang="en-MY" sz="1600" dirty="0"/>
                    </a:p>
                  </a:txBody>
                  <a:tcPr marL="91449" marR="91449" marT="42528" marB="425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51400">
                <a:tc>
                  <a:txBody>
                    <a:bodyPr/>
                    <a:lstStyle/>
                    <a:p>
                      <a:r>
                        <a:rPr lang="en-MY" sz="1600" b="0" dirty="0" smtClean="0">
                          <a:solidFill>
                            <a:srgbClr val="000000"/>
                          </a:solidFill>
                        </a:rPr>
                        <a:t>WP4</a:t>
                      </a:r>
                      <a:endParaRPr lang="en-MY" sz="1600" b="0" dirty="0">
                        <a:solidFill>
                          <a:srgbClr val="000000"/>
                        </a:solidFill>
                      </a:endParaRPr>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Depth of knowledge required </a:t>
                      </a:r>
                      <a:endParaRPr lang="en-MY" sz="1600" b="1" dirty="0">
                        <a:solidFill>
                          <a:srgbClr val="0000FF"/>
                        </a:solidFill>
                      </a:endParaRPr>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Requires </a:t>
                      </a:r>
                      <a:r>
                        <a:rPr lang="en-MY" sz="1600" b="1" i="0" u="none" strike="noStrike" kern="1200" baseline="0" dirty="0" smtClean="0">
                          <a:solidFill>
                            <a:srgbClr val="FF0000"/>
                          </a:solidFill>
                          <a:latin typeface="+mn-lt"/>
                          <a:ea typeface="+mn-ea"/>
                          <a:cs typeface="+mn-cs"/>
                        </a:rPr>
                        <a:t>research-based knowledge</a:t>
                      </a:r>
                      <a:r>
                        <a:rPr lang="en-MY" sz="1600" b="0" i="0" u="none" strike="noStrike" kern="1200" baseline="0" dirty="0" smtClean="0">
                          <a:solidFill>
                            <a:schemeClr val="dk1"/>
                          </a:solidFill>
                          <a:latin typeface="+mn-lt"/>
                          <a:ea typeface="+mn-ea"/>
                          <a:cs typeface="+mn-cs"/>
                        </a:rPr>
                        <a:t> which allows a fundamentals-based, first principles analytical approach.</a:t>
                      </a:r>
                      <a:endParaRPr lang="en-MY" sz="1600" dirty="0"/>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5556">
                <a:tc>
                  <a:txBody>
                    <a:bodyPr/>
                    <a:lstStyle/>
                    <a:p>
                      <a:r>
                        <a:rPr lang="en-MY" sz="1600" b="0" dirty="0" smtClean="0">
                          <a:solidFill>
                            <a:srgbClr val="000000"/>
                          </a:solidFill>
                        </a:rPr>
                        <a:t>WP5</a:t>
                      </a:r>
                      <a:endParaRPr lang="en-MY" sz="1600" b="0" dirty="0">
                        <a:solidFill>
                          <a:srgbClr val="000000"/>
                        </a:solidFill>
                      </a:endParaRPr>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Familiarity of issues</a:t>
                      </a:r>
                      <a:endParaRPr lang="en-MY" sz="1600" dirty="0"/>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Involve </a:t>
                      </a:r>
                      <a:r>
                        <a:rPr lang="en-MY" sz="1600" b="1" i="0" u="none" strike="noStrike" kern="1200" baseline="0" dirty="0" smtClean="0">
                          <a:solidFill>
                            <a:srgbClr val="FF0000"/>
                          </a:solidFill>
                          <a:latin typeface="+mn-lt"/>
                          <a:ea typeface="+mn-ea"/>
                          <a:cs typeface="+mn-cs"/>
                        </a:rPr>
                        <a:t>infrequently encountered</a:t>
                      </a:r>
                      <a:r>
                        <a:rPr lang="en-MY" sz="1600" b="0" i="0" u="none" strike="noStrike" kern="1200" baseline="0" dirty="0" smtClean="0">
                          <a:solidFill>
                            <a:schemeClr val="dk1"/>
                          </a:solidFill>
                          <a:latin typeface="+mn-lt"/>
                          <a:ea typeface="+mn-ea"/>
                          <a:cs typeface="+mn-cs"/>
                        </a:rPr>
                        <a:t> issues</a:t>
                      </a:r>
                      <a:endParaRPr lang="en-MY" sz="1600" dirty="0"/>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1036">
                <a:tc>
                  <a:txBody>
                    <a:bodyPr/>
                    <a:lstStyle/>
                    <a:p>
                      <a:r>
                        <a:rPr lang="en-MY" sz="1600" b="0" dirty="0" smtClean="0">
                          <a:solidFill>
                            <a:srgbClr val="000000"/>
                          </a:solidFill>
                        </a:rPr>
                        <a:t>WP6</a:t>
                      </a:r>
                      <a:endParaRPr lang="en-MY" sz="1600" b="0" dirty="0">
                        <a:solidFill>
                          <a:srgbClr val="000000"/>
                        </a:solidFill>
                      </a:endParaRPr>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Extent of applicable codes </a:t>
                      </a:r>
                      <a:endParaRPr lang="en-MY" sz="1600" b="1" dirty="0">
                        <a:solidFill>
                          <a:srgbClr val="0000FF"/>
                        </a:solidFill>
                      </a:endParaRPr>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1" i="0" u="none" strike="noStrike" kern="1200" baseline="0" dirty="0" smtClean="0">
                          <a:solidFill>
                            <a:srgbClr val="FF0000"/>
                          </a:solidFill>
                          <a:latin typeface="+mn-lt"/>
                          <a:ea typeface="+mn-ea"/>
                          <a:cs typeface="+mn-cs"/>
                        </a:rPr>
                        <a:t>Beyond codes </a:t>
                      </a:r>
                      <a:r>
                        <a:rPr lang="en-MY" sz="1600" b="0" i="0" u="none" strike="noStrike" kern="1200" baseline="0" dirty="0" smtClean="0">
                          <a:solidFill>
                            <a:schemeClr val="dk1"/>
                          </a:solidFill>
                          <a:latin typeface="+mn-lt"/>
                          <a:ea typeface="+mn-ea"/>
                          <a:cs typeface="+mn-cs"/>
                        </a:rPr>
                        <a:t>of practice</a:t>
                      </a:r>
                      <a:endParaRPr lang="en-MY" sz="1600" dirty="0"/>
                    </a:p>
                  </a:txBody>
                  <a:tcPr marL="91447" marR="91447" marT="45700" marB="457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0080">
                <a:tc>
                  <a:txBody>
                    <a:bodyPr/>
                    <a:lstStyle/>
                    <a:p>
                      <a:r>
                        <a:rPr lang="en-MY" sz="1600" b="0" dirty="0" smtClean="0">
                          <a:solidFill>
                            <a:srgbClr val="000000"/>
                          </a:solidFill>
                        </a:rPr>
                        <a:t>WP7</a:t>
                      </a:r>
                      <a:endParaRPr lang="en-MY" sz="1600" b="0" dirty="0">
                        <a:solidFill>
                          <a:srgbClr val="000000"/>
                        </a:solidFill>
                      </a:endParaRPr>
                    </a:p>
                  </a:txBody>
                  <a:tcPr marL="91447" marR="91447" marT="45688" marB="456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Extent of stakeholder</a:t>
                      </a:r>
                    </a:p>
                    <a:p>
                      <a:r>
                        <a:rPr lang="en-MY" sz="1600" b="0" i="0" u="none" strike="noStrike" kern="1200" baseline="0" dirty="0" smtClean="0">
                          <a:solidFill>
                            <a:schemeClr val="dk1"/>
                          </a:solidFill>
                          <a:latin typeface="+mn-lt"/>
                          <a:ea typeface="+mn-ea"/>
                          <a:cs typeface="+mn-cs"/>
                        </a:rPr>
                        <a:t>involvement and level of conflicting requirements</a:t>
                      </a:r>
                      <a:endParaRPr lang="en-MY" sz="1600" dirty="0"/>
                    </a:p>
                  </a:txBody>
                  <a:tcPr marL="91447" marR="91447" marT="45688" marB="456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Involve </a:t>
                      </a:r>
                      <a:r>
                        <a:rPr lang="en-MY" sz="1600" b="1" i="0" u="none" strike="noStrike" kern="1200" baseline="0" dirty="0" smtClean="0">
                          <a:solidFill>
                            <a:srgbClr val="FF0000"/>
                          </a:solidFill>
                          <a:latin typeface="+mn-lt"/>
                          <a:ea typeface="+mn-ea"/>
                          <a:cs typeface="+mn-cs"/>
                        </a:rPr>
                        <a:t>diverse groups of stakeholders </a:t>
                      </a:r>
                      <a:r>
                        <a:rPr lang="en-MY" sz="1600" b="0" i="0" u="none" strike="noStrike" kern="1200" baseline="0" dirty="0" smtClean="0">
                          <a:solidFill>
                            <a:schemeClr val="dk1"/>
                          </a:solidFill>
                          <a:latin typeface="+mn-lt"/>
                          <a:ea typeface="+mn-ea"/>
                          <a:cs typeface="+mn-cs"/>
                        </a:rPr>
                        <a:t>with widely </a:t>
                      </a:r>
                      <a:r>
                        <a:rPr lang="en-MY" sz="1600" b="1" i="0" u="none" strike="noStrike" kern="1200" baseline="0" dirty="0" smtClean="0">
                          <a:solidFill>
                            <a:srgbClr val="FF0000"/>
                          </a:solidFill>
                          <a:latin typeface="+mn-lt"/>
                          <a:ea typeface="+mn-ea"/>
                          <a:cs typeface="+mn-cs"/>
                        </a:rPr>
                        <a:t>varying needs</a:t>
                      </a:r>
                      <a:r>
                        <a:rPr lang="en-MY" sz="1600" b="0" i="0" u="none" strike="noStrike" kern="1200" baseline="0" dirty="0" smtClean="0">
                          <a:solidFill>
                            <a:schemeClr val="dk1"/>
                          </a:solidFill>
                          <a:latin typeface="+mn-lt"/>
                          <a:ea typeface="+mn-ea"/>
                          <a:cs typeface="+mn-cs"/>
                        </a:rPr>
                        <a:t>.</a:t>
                      </a:r>
                      <a:endParaRPr lang="en-MY" sz="1600" dirty="0"/>
                    </a:p>
                  </a:txBody>
                  <a:tcPr marL="91447" marR="91447" marT="45688" marB="456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5203">
                <a:tc>
                  <a:txBody>
                    <a:bodyPr/>
                    <a:lstStyle/>
                    <a:p>
                      <a:r>
                        <a:rPr lang="en-MY" sz="1600" b="0" dirty="0" smtClean="0">
                          <a:solidFill>
                            <a:srgbClr val="000000"/>
                          </a:solidFill>
                        </a:rPr>
                        <a:t>WP8</a:t>
                      </a:r>
                      <a:endParaRPr lang="en-MY" sz="1600" b="0" dirty="0">
                        <a:solidFill>
                          <a:srgbClr val="000000"/>
                        </a:solidFill>
                      </a:endParaRPr>
                    </a:p>
                  </a:txBody>
                  <a:tcPr marL="91447" marR="91447"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Consequences</a:t>
                      </a:r>
                      <a:endParaRPr lang="en-MY" sz="1600" dirty="0"/>
                    </a:p>
                  </a:txBody>
                  <a:tcPr marL="91447" marR="91447"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Have </a:t>
                      </a:r>
                      <a:r>
                        <a:rPr lang="en-MY" sz="1600" b="1" i="0" u="none" strike="noStrike" kern="1200" baseline="0" dirty="0" smtClean="0">
                          <a:solidFill>
                            <a:srgbClr val="FF0000"/>
                          </a:solidFill>
                          <a:latin typeface="+mn-lt"/>
                          <a:ea typeface="+mn-ea"/>
                          <a:cs typeface="+mn-cs"/>
                        </a:rPr>
                        <a:t>significant consequences</a:t>
                      </a:r>
                      <a:r>
                        <a:rPr lang="en-MY" sz="1600" b="0" i="0" u="none" strike="noStrike" kern="1200" baseline="0" dirty="0" smtClean="0">
                          <a:solidFill>
                            <a:schemeClr val="dk1"/>
                          </a:solidFill>
                          <a:latin typeface="+mn-lt"/>
                          <a:ea typeface="+mn-ea"/>
                          <a:cs typeface="+mn-cs"/>
                        </a:rPr>
                        <a:t> in a range of contexts.</a:t>
                      </a:r>
                      <a:endParaRPr lang="en-MY" sz="1600" dirty="0"/>
                    </a:p>
                  </a:txBody>
                  <a:tcPr marL="91447" marR="91447"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946">
                <a:tc>
                  <a:txBody>
                    <a:bodyPr/>
                    <a:lstStyle/>
                    <a:p>
                      <a:r>
                        <a:rPr lang="en-MY" sz="1600" b="0" dirty="0" smtClean="0">
                          <a:solidFill>
                            <a:srgbClr val="000000"/>
                          </a:solidFill>
                        </a:rPr>
                        <a:t>WP9</a:t>
                      </a:r>
                      <a:endParaRPr lang="en-MY" sz="1600" b="0" dirty="0">
                        <a:solidFill>
                          <a:srgbClr val="000000"/>
                        </a:solidFill>
                      </a:endParaRPr>
                    </a:p>
                  </a:txBody>
                  <a:tcPr marL="91447" marR="91447"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Interdependence</a:t>
                      </a:r>
                      <a:endParaRPr lang="en-MY" sz="1600" b="1" dirty="0">
                        <a:solidFill>
                          <a:srgbClr val="0000FF"/>
                        </a:solidFill>
                      </a:endParaRPr>
                    </a:p>
                  </a:txBody>
                  <a:tcPr marL="91447" marR="91447"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600" b="0" i="0" u="none" strike="noStrike" kern="1200" baseline="0" dirty="0" smtClean="0">
                          <a:solidFill>
                            <a:schemeClr val="dk1"/>
                          </a:solidFill>
                          <a:latin typeface="+mn-lt"/>
                          <a:ea typeface="+mn-ea"/>
                          <a:cs typeface="+mn-cs"/>
                        </a:rPr>
                        <a:t>Are </a:t>
                      </a:r>
                      <a:r>
                        <a:rPr lang="en-MY" sz="1600" b="1" i="0" u="none" strike="noStrike" kern="1200" baseline="0" dirty="0" smtClean="0">
                          <a:solidFill>
                            <a:srgbClr val="FF0000"/>
                          </a:solidFill>
                          <a:latin typeface="+mn-lt"/>
                          <a:ea typeface="+mn-ea"/>
                          <a:cs typeface="+mn-cs"/>
                        </a:rPr>
                        <a:t>high level problems </a:t>
                      </a:r>
                      <a:r>
                        <a:rPr lang="en-MY" sz="1600" b="0" i="0" u="none" strike="noStrike" kern="1200" baseline="0" dirty="0" smtClean="0">
                          <a:solidFill>
                            <a:schemeClr val="dk1"/>
                          </a:solidFill>
                          <a:latin typeface="+mn-lt"/>
                          <a:ea typeface="+mn-ea"/>
                          <a:cs typeface="+mn-cs"/>
                        </a:rPr>
                        <a:t>including </a:t>
                      </a:r>
                      <a:r>
                        <a:rPr lang="en-MY" sz="1600" b="1" i="0" u="none" strike="noStrike" kern="1200" baseline="0" dirty="0" smtClean="0">
                          <a:solidFill>
                            <a:srgbClr val="FF0000"/>
                          </a:solidFill>
                          <a:latin typeface="+mn-lt"/>
                          <a:ea typeface="+mn-ea"/>
                          <a:cs typeface="+mn-cs"/>
                        </a:rPr>
                        <a:t>many component </a:t>
                      </a:r>
                      <a:r>
                        <a:rPr lang="en-MY" sz="1600" b="0" i="0" u="none" strike="noStrike" kern="1200" baseline="0" dirty="0" smtClean="0">
                          <a:solidFill>
                            <a:schemeClr val="dk1"/>
                          </a:solidFill>
                          <a:latin typeface="+mn-lt"/>
                          <a:ea typeface="+mn-ea"/>
                          <a:cs typeface="+mn-cs"/>
                        </a:rPr>
                        <a:t>parts or sub-problems.</a:t>
                      </a:r>
                      <a:endParaRPr lang="en-MY" sz="1600" dirty="0"/>
                    </a:p>
                  </a:txBody>
                  <a:tcPr marL="91447" marR="91447" marT="45725" marB="457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Rectangle 5"/>
          <p:cNvSpPr/>
          <p:nvPr/>
        </p:nvSpPr>
        <p:spPr>
          <a:xfrm>
            <a:off x="0" y="44624"/>
            <a:ext cx="9144000" cy="1077218"/>
          </a:xfrm>
          <a:prstGeom prst="rect">
            <a:avLst/>
          </a:prstGeom>
          <a:solidFill>
            <a:schemeClr val="accent5">
              <a:lumMod val="20000"/>
              <a:lumOff val="80000"/>
            </a:schemeClr>
          </a:solidFill>
        </p:spPr>
        <p:txBody>
          <a:bodyPr wrap="square">
            <a:spAutoFit/>
          </a:bodyPr>
          <a:lstStyle/>
          <a:p>
            <a:endParaRPr lang="en-MY" sz="1600" dirty="0" smtClean="0"/>
          </a:p>
          <a:p>
            <a:endParaRPr lang="en-MY" sz="1600" dirty="0"/>
          </a:p>
          <a:p>
            <a:r>
              <a:rPr lang="en-MY" sz="1600" dirty="0" smtClean="0"/>
              <a:t>Complex </a:t>
            </a:r>
            <a:r>
              <a:rPr lang="en-MY" sz="1600" dirty="0"/>
              <a:t>Engineering Problems have characteristic WP1 and some or all of WP2 to WP8 that can be resolved with in-depth forefront knowledge</a:t>
            </a:r>
          </a:p>
        </p:txBody>
      </p:sp>
      <p:sp>
        <p:nvSpPr>
          <p:cNvPr id="5" name="Title 1"/>
          <p:cNvSpPr>
            <a:spLocks noGrp="1"/>
          </p:cNvSpPr>
          <p:nvPr>
            <p:ph type="title"/>
          </p:nvPr>
        </p:nvSpPr>
        <p:spPr>
          <a:xfrm>
            <a:off x="1763688" y="-99392"/>
            <a:ext cx="6773904" cy="648072"/>
          </a:xfrm>
        </p:spPr>
        <p:txBody>
          <a:bodyPr rtlCol="0">
            <a:normAutofit fontScale="90000"/>
          </a:bodyPr>
          <a:lstStyle/>
          <a:p>
            <a:pPr algn="r" fontAlgn="auto">
              <a:spcAft>
                <a:spcPts val="0"/>
              </a:spcAft>
              <a:defRPr/>
            </a:pPr>
            <a:r>
              <a:rPr lang="en-US" dirty="0" smtClean="0">
                <a:ea typeface="+mj-ea"/>
                <a:cs typeface="+mj-cs"/>
              </a:rPr>
              <a:t>Complex Problem </a:t>
            </a:r>
            <a:r>
              <a:rPr lang="en-US" i="1" dirty="0" smtClean="0">
                <a:solidFill>
                  <a:srgbClr val="FF0000"/>
                </a:solidFill>
                <a:ea typeface="+mj-ea"/>
                <a:cs typeface="+mj-cs"/>
              </a:rPr>
              <a:t>(Higher Taxonomy Level)</a:t>
            </a:r>
            <a:endParaRPr lang="en-MY" i="1" dirty="0">
              <a:solidFill>
                <a:srgbClr val="FF0000"/>
              </a:solidFill>
              <a:ea typeface="+mj-ea"/>
              <a:cs typeface="+mj-cs"/>
            </a:endParaRPr>
          </a:p>
        </p:txBody>
      </p:sp>
    </p:spTree>
    <p:extLst>
      <p:ext uri="{BB962C8B-B14F-4D97-AF65-F5344CB8AC3E}">
        <p14:creationId xmlns:p14="http://schemas.microsoft.com/office/powerpoint/2010/main" val="3137190022"/>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38741892"/>
              </p:ext>
            </p:extLst>
          </p:nvPr>
        </p:nvGraphicFramePr>
        <p:xfrm>
          <a:off x="0" y="1268760"/>
          <a:ext cx="9144000" cy="5334380"/>
        </p:xfrm>
        <a:graphic>
          <a:graphicData uri="http://schemas.openxmlformats.org/drawingml/2006/table">
            <a:tbl>
              <a:tblPr firstRow="1" bandRow="1">
                <a:tableStyleId>{2D5ABB26-0587-4C30-8999-92F81FD0307C}</a:tableStyleId>
              </a:tblPr>
              <a:tblGrid>
                <a:gridCol w="2411760"/>
                <a:gridCol w="6732240"/>
              </a:tblGrid>
              <a:tr h="869884">
                <a:tc>
                  <a:txBody>
                    <a:bodyPr/>
                    <a:lstStyle/>
                    <a:p>
                      <a:r>
                        <a:rPr lang="en-MY" sz="2000" dirty="0" smtClean="0"/>
                        <a:t>Preamble</a:t>
                      </a:r>
                      <a:endParaRPr lang="en-MY" sz="2000" dirty="0"/>
                    </a:p>
                  </a:txBody>
                  <a:tcPr marL="91449" marR="91449" marT="45729" marB="4572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2000" b="1" i="0" u="none" strike="noStrike" kern="1200" baseline="0" dirty="0" smtClean="0">
                          <a:solidFill>
                            <a:srgbClr val="FF0000"/>
                          </a:solidFill>
                          <a:latin typeface="+mn-lt"/>
                          <a:ea typeface="+mn-ea"/>
                          <a:cs typeface="+mn-cs"/>
                        </a:rPr>
                        <a:t>Complex activities </a:t>
                      </a:r>
                      <a:r>
                        <a:rPr lang="en-MY" sz="2000" b="0" i="0" u="none" strike="noStrike" kern="1200" baseline="0" dirty="0" smtClean="0">
                          <a:solidFill>
                            <a:schemeClr val="dk1"/>
                          </a:solidFill>
                          <a:latin typeface="+mn-lt"/>
                          <a:ea typeface="+mn-ea"/>
                          <a:cs typeface="+mn-cs"/>
                        </a:rPr>
                        <a:t>means (engineering) activities or projects that have </a:t>
                      </a:r>
                      <a:r>
                        <a:rPr lang="en-MY" sz="2000" b="1" i="0" u="none" strike="noStrike" kern="1200" baseline="0" dirty="0" smtClean="0">
                          <a:solidFill>
                            <a:srgbClr val="FF0000"/>
                          </a:solidFill>
                          <a:latin typeface="+mn-lt"/>
                          <a:ea typeface="+mn-ea"/>
                          <a:cs typeface="+mn-cs"/>
                        </a:rPr>
                        <a:t>some or all </a:t>
                      </a:r>
                      <a:r>
                        <a:rPr lang="en-MY" sz="2000" b="0" i="0" u="none" strike="noStrike" kern="1200" baseline="0" dirty="0" smtClean="0">
                          <a:solidFill>
                            <a:schemeClr val="dk1"/>
                          </a:solidFill>
                          <a:latin typeface="+mn-lt"/>
                          <a:ea typeface="+mn-ea"/>
                          <a:cs typeface="+mn-cs"/>
                        </a:rPr>
                        <a:t>of the following characteristics listed below</a:t>
                      </a:r>
                      <a:endParaRPr lang="en-MY" sz="2000" dirty="0"/>
                    </a:p>
                  </a:txBody>
                  <a:tcPr marL="91449" marR="91449" marT="45729" marB="4572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69884">
                <a:tc>
                  <a:txBody>
                    <a:bodyPr/>
                    <a:lstStyle/>
                    <a:p>
                      <a:r>
                        <a:rPr lang="en-US" sz="2000" dirty="0" smtClean="0"/>
                        <a:t>Range of resources</a:t>
                      </a:r>
                      <a:endParaRPr lang="en-MY" sz="2000" dirty="0"/>
                    </a:p>
                  </a:txBody>
                  <a:tcPr marL="91449" marR="91449" marT="45729" marB="4572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2000" b="1" u="none" strike="noStrike" kern="1200" baseline="0" dirty="0" smtClean="0">
                          <a:solidFill>
                            <a:srgbClr val="FF0000"/>
                          </a:solidFill>
                        </a:rPr>
                        <a:t>Diverse resources </a:t>
                      </a:r>
                      <a:r>
                        <a:rPr lang="en-MY" sz="2000" u="none" strike="noStrike" kern="1200" baseline="0" dirty="0" smtClean="0"/>
                        <a:t>(people, money, equipment, materials, information and technologies).</a:t>
                      </a:r>
                      <a:endParaRPr lang="en-MY" sz="2000" dirty="0"/>
                    </a:p>
                  </a:txBody>
                  <a:tcPr marL="91449" marR="91449" marT="45729" marB="4572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29388">
                <a:tc>
                  <a:txBody>
                    <a:bodyPr/>
                    <a:lstStyle/>
                    <a:p>
                      <a:r>
                        <a:rPr lang="en-MY" sz="2000" u="none" strike="noStrike" kern="1200" baseline="0" dirty="0" smtClean="0"/>
                        <a:t>Level of interaction</a:t>
                      </a:r>
                      <a:endParaRPr lang="en-MY" sz="2000" dirty="0"/>
                    </a:p>
                  </a:txBody>
                  <a:tcPr marL="91449" marR="91449" marT="45729" marB="4572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2000" u="none" strike="noStrike" kern="1200" baseline="0" dirty="0" smtClean="0"/>
                        <a:t>Require resolution of significant problems arising from interactions between </a:t>
                      </a:r>
                      <a:r>
                        <a:rPr lang="en-MY" sz="2000" b="1" u="none" strike="noStrike" kern="1200" baseline="0" dirty="0" smtClean="0">
                          <a:solidFill>
                            <a:srgbClr val="FF0000"/>
                          </a:solidFill>
                        </a:rPr>
                        <a:t>wide ranging </a:t>
                      </a:r>
                      <a:r>
                        <a:rPr lang="en-MY" sz="2000" u="none" strike="noStrike" kern="1200" baseline="0" dirty="0" smtClean="0"/>
                        <a:t>or </a:t>
                      </a:r>
                      <a:r>
                        <a:rPr lang="en-MY" sz="2000" b="1" u="none" strike="noStrike" kern="1200" baseline="0" dirty="0" smtClean="0">
                          <a:solidFill>
                            <a:srgbClr val="FF0000"/>
                          </a:solidFill>
                        </a:rPr>
                        <a:t>conflicting</a:t>
                      </a:r>
                      <a:r>
                        <a:rPr lang="en-MY" sz="2000" u="none" strike="noStrike" kern="1200" baseline="0" dirty="0" smtClean="0"/>
                        <a:t> technical, engineering or other issues.</a:t>
                      </a:r>
                      <a:endParaRPr lang="en-MY" sz="2000" dirty="0"/>
                    </a:p>
                  </a:txBody>
                  <a:tcPr marL="91449" marR="91449" marT="45729" marB="4572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0080">
                <a:tc>
                  <a:txBody>
                    <a:bodyPr/>
                    <a:lstStyle/>
                    <a:p>
                      <a:r>
                        <a:rPr lang="en-US" sz="2000" dirty="0" smtClean="0"/>
                        <a:t>Innovation</a:t>
                      </a:r>
                      <a:endParaRPr lang="en-MY" sz="2000" dirty="0"/>
                    </a:p>
                  </a:txBody>
                  <a:tcPr marL="91449" marR="91449" marT="45728" marB="457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2000" b="0" i="0" u="none" strike="noStrike" kern="1200" baseline="0" dirty="0" smtClean="0">
                          <a:solidFill>
                            <a:schemeClr val="dk1"/>
                          </a:solidFill>
                          <a:latin typeface="+mn-lt"/>
                          <a:ea typeface="+mn-ea"/>
                          <a:cs typeface="+mn-cs"/>
                        </a:rPr>
                        <a:t>Involve creative use of engineering principles and </a:t>
                      </a:r>
                      <a:r>
                        <a:rPr lang="en-MY" sz="2000" b="1" i="0" u="none" strike="noStrike" kern="1200" baseline="0" dirty="0" smtClean="0">
                          <a:solidFill>
                            <a:srgbClr val="FF0000"/>
                          </a:solidFill>
                          <a:latin typeface="+mn-lt"/>
                          <a:ea typeface="+mn-ea"/>
                          <a:cs typeface="+mn-cs"/>
                        </a:rPr>
                        <a:t>research-based </a:t>
                      </a:r>
                      <a:r>
                        <a:rPr lang="en-MY" sz="2000" b="0" i="0" u="none" strike="noStrike" kern="1200" baseline="0" dirty="0" smtClean="0">
                          <a:solidFill>
                            <a:schemeClr val="dk1"/>
                          </a:solidFill>
                          <a:latin typeface="+mn-lt"/>
                          <a:ea typeface="+mn-ea"/>
                          <a:cs typeface="+mn-cs"/>
                        </a:rPr>
                        <a:t>knowledge in </a:t>
                      </a:r>
                      <a:r>
                        <a:rPr lang="en-MY" sz="2000" b="1" i="0" u="none" strike="noStrike" kern="1200" baseline="0" dirty="0" smtClean="0">
                          <a:solidFill>
                            <a:srgbClr val="FF0000"/>
                          </a:solidFill>
                          <a:latin typeface="+mn-lt"/>
                          <a:ea typeface="+mn-ea"/>
                          <a:cs typeface="+mn-cs"/>
                        </a:rPr>
                        <a:t>novel </a:t>
                      </a:r>
                      <a:r>
                        <a:rPr lang="en-MY" sz="2000" b="0" i="0" u="none" strike="noStrike" kern="1200" baseline="0" dirty="0" smtClean="0">
                          <a:solidFill>
                            <a:schemeClr val="dk1"/>
                          </a:solidFill>
                          <a:latin typeface="+mn-lt"/>
                          <a:ea typeface="+mn-ea"/>
                          <a:cs typeface="+mn-cs"/>
                        </a:rPr>
                        <a:t>ways</a:t>
                      </a:r>
                      <a:endParaRPr lang="en-MY" sz="2000" dirty="0" smtClean="0"/>
                    </a:p>
                  </a:txBody>
                  <a:tcPr marL="91449" marR="91449" marT="45728" marB="457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64096">
                <a:tc>
                  <a:txBody>
                    <a:bodyPr/>
                    <a:lstStyle/>
                    <a:p>
                      <a:r>
                        <a:rPr lang="en-MY" sz="2000" b="0" i="0" u="none" strike="noStrike" kern="1200" baseline="0" dirty="0" smtClean="0">
                          <a:solidFill>
                            <a:schemeClr val="dk1"/>
                          </a:solidFill>
                          <a:latin typeface="+mn-lt"/>
                          <a:ea typeface="+mn-ea"/>
                          <a:cs typeface="+mn-cs"/>
                        </a:rPr>
                        <a:t>Consequences to society and</a:t>
                      </a:r>
                    </a:p>
                    <a:p>
                      <a:r>
                        <a:rPr lang="en-MY" sz="2000" b="0" i="0" u="none" strike="noStrike" kern="1200" baseline="0" dirty="0" smtClean="0">
                          <a:solidFill>
                            <a:schemeClr val="dk1"/>
                          </a:solidFill>
                          <a:latin typeface="+mn-lt"/>
                          <a:ea typeface="+mn-ea"/>
                          <a:cs typeface="+mn-cs"/>
                        </a:rPr>
                        <a:t>the environment</a:t>
                      </a:r>
                      <a:endParaRPr lang="en-MY" sz="2000" dirty="0"/>
                    </a:p>
                  </a:txBody>
                  <a:tcPr marL="91449" marR="91449" marT="45728" marB="457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2000" b="0" i="0" u="none" strike="noStrike" kern="1200" baseline="0" dirty="0" smtClean="0">
                          <a:solidFill>
                            <a:schemeClr val="dk1"/>
                          </a:solidFill>
                          <a:latin typeface="+mn-lt"/>
                          <a:ea typeface="+mn-ea"/>
                          <a:cs typeface="+mn-cs"/>
                        </a:rPr>
                        <a:t>Have </a:t>
                      </a:r>
                      <a:r>
                        <a:rPr lang="en-MY" sz="2000" b="1" i="0" u="none" strike="noStrike" kern="1200" baseline="0" dirty="0" smtClean="0">
                          <a:solidFill>
                            <a:srgbClr val="FF0000"/>
                          </a:solidFill>
                          <a:latin typeface="+mn-lt"/>
                          <a:ea typeface="+mn-ea"/>
                          <a:cs typeface="+mn-cs"/>
                        </a:rPr>
                        <a:t>significant consequences </a:t>
                      </a:r>
                      <a:r>
                        <a:rPr lang="en-MY" sz="2000" b="0" i="0" u="none" strike="noStrike" kern="1200" baseline="0" dirty="0" smtClean="0">
                          <a:solidFill>
                            <a:schemeClr val="dk1"/>
                          </a:solidFill>
                          <a:latin typeface="+mn-lt"/>
                          <a:ea typeface="+mn-ea"/>
                          <a:cs typeface="+mn-cs"/>
                        </a:rPr>
                        <a:t>in a </a:t>
                      </a:r>
                      <a:r>
                        <a:rPr lang="en-MY" sz="2000" b="1" i="0" u="none" strike="noStrike" kern="1200" baseline="0" dirty="0" smtClean="0">
                          <a:solidFill>
                            <a:srgbClr val="FF0000"/>
                          </a:solidFill>
                          <a:latin typeface="+mn-lt"/>
                          <a:ea typeface="+mn-ea"/>
                          <a:cs typeface="+mn-cs"/>
                        </a:rPr>
                        <a:t>range of contexts</a:t>
                      </a:r>
                      <a:r>
                        <a:rPr lang="en-MY" sz="2000" b="0" i="0" u="none" strike="noStrike" kern="1200" baseline="0" dirty="0" smtClean="0">
                          <a:solidFill>
                            <a:schemeClr val="dk1"/>
                          </a:solidFill>
                          <a:latin typeface="+mn-lt"/>
                          <a:ea typeface="+mn-ea"/>
                          <a:cs typeface="+mn-cs"/>
                        </a:rPr>
                        <a:t>, characterised by </a:t>
                      </a:r>
                      <a:r>
                        <a:rPr lang="en-MY" sz="2000" b="1" i="0" u="none" strike="noStrike" kern="1200" baseline="0" dirty="0" smtClean="0">
                          <a:solidFill>
                            <a:srgbClr val="FF0000"/>
                          </a:solidFill>
                          <a:latin typeface="+mn-lt"/>
                          <a:ea typeface="+mn-ea"/>
                          <a:cs typeface="+mn-cs"/>
                        </a:rPr>
                        <a:t>difficulty</a:t>
                      </a:r>
                      <a:r>
                        <a:rPr lang="en-MY" sz="2000" b="0" i="0" u="none" strike="noStrike" kern="1200" baseline="0" dirty="0" smtClean="0">
                          <a:solidFill>
                            <a:schemeClr val="dk1"/>
                          </a:solidFill>
                          <a:latin typeface="+mn-lt"/>
                          <a:ea typeface="+mn-ea"/>
                          <a:cs typeface="+mn-cs"/>
                        </a:rPr>
                        <a:t> of prediction and mitigation.</a:t>
                      </a:r>
                      <a:endParaRPr lang="en-MY" sz="2000" dirty="0"/>
                    </a:p>
                  </a:txBody>
                  <a:tcPr marL="91449" marR="91449" marT="45728" marB="457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3314">
                <a:tc>
                  <a:txBody>
                    <a:bodyPr/>
                    <a:lstStyle/>
                    <a:p>
                      <a:r>
                        <a:rPr lang="en-US" sz="2000" dirty="0" smtClean="0"/>
                        <a:t>Familiarity</a:t>
                      </a:r>
                      <a:endParaRPr lang="en-MY" sz="2000" dirty="0"/>
                    </a:p>
                  </a:txBody>
                  <a:tcPr marL="91449" marR="91449" marT="45728" marB="457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2000" b="0" i="0" u="none" strike="noStrike" kern="1200" baseline="0" dirty="0" smtClean="0">
                          <a:solidFill>
                            <a:schemeClr val="dk1"/>
                          </a:solidFill>
                          <a:latin typeface="+mn-lt"/>
                          <a:ea typeface="+mn-ea"/>
                          <a:cs typeface="+mn-cs"/>
                        </a:rPr>
                        <a:t>Can extend </a:t>
                      </a:r>
                      <a:r>
                        <a:rPr lang="en-MY" sz="2000" b="1" i="0" u="none" strike="noStrike" kern="1200" baseline="0" dirty="0" smtClean="0">
                          <a:solidFill>
                            <a:srgbClr val="FF0000"/>
                          </a:solidFill>
                          <a:latin typeface="+mn-lt"/>
                          <a:ea typeface="+mn-ea"/>
                          <a:cs typeface="+mn-cs"/>
                        </a:rPr>
                        <a:t>beyond previous </a:t>
                      </a:r>
                      <a:r>
                        <a:rPr lang="en-MY" sz="2000" b="0" i="0" u="none" strike="noStrike" kern="1200" baseline="0" dirty="0" smtClean="0">
                          <a:solidFill>
                            <a:schemeClr val="dk1"/>
                          </a:solidFill>
                          <a:latin typeface="+mn-lt"/>
                          <a:ea typeface="+mn-ea"/>
                          <a:cs typeface="+mn-cs"/>
                        </a:rPr>
                        <a:t>experiences by applying </a:t>
                      </a:r>
                      <a:r>
                        <a:rPr lang="en-MY" sz="2000" b="1" i="0" u="none" strike="noStrike" kern="1200" baseline="0" dirty="0" smtClean="0">
                          <a:solidFill>
                            <a:srgbClr val="FF0000"/>
                          </a:solidFill>
                          <a:latin typeface="+mn-lt"/>
                          <a:ea typeface="+mn-ea"/>
                          <a:cs typeface="+mn-cs"/>
                        </a:rPr>
                        <a:t>principles-based </a:t>
                      </a:r>
                      <a:r>
                        <a:rPr lang="en-MY" sz="2000" b="0" i="0" u="none" strike="noStrike" kern="1200" baseline="0" dirty="0" smtClean="0">
                          <a:solidFill>
                            <a:schemeClr val="dk1"/>
                          </a:solidFill>
                          <a:latin typeface="+mn-lt"/>
                          <a:ea typeface="+mn-ea"/>
                          <a:cs typeface="+mn-cs"/>
                        </a:rPr>
                        <a:t>approaches.</a:t>
                      </a:r>
                      <a:endParaRPr lang="en-MY" sz="2000" dirty="0"/>
                    </a:p>
                  </a:txBody>
                  <a:tcPr marL="91449" marR="91449" marT="45728" marB="4572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stretch>
            <a:fillRect/>
          </a:stretch>
        </p:blipFill>
        <p:spPr>
          <a:xfrm>
            <a:off x="7575816" y="116632"/>
            <a:ext cx="1388672" cy="737153"/>
          </a:xfrm>
          <a:prstGeom prst="rect">
            <a:avLst/>
          </a:prstGeom>
        </p:spPr>
      </p:pic>
      <p:pic>
        <p:nvPicPr>
          <p:cNvPr id="5" name="Picture 4" descr="D:\User\Downloads\MJIIT4.jpg"/>
          <p:cNvPicPr>
            <a:picLocks noChangeAspect="1" noChangeArrowheads="1"/>
          </p:cNvPicPr>
          <p:nvPr/>
        </p:nvPicPr>
        <p:blipFill>
          <a:blip r:embed="rId3" cstate="print"/>
          <a:srcRect/>
          <a:stretch>
            <a:fillRect/>
          </a:stretch>
        </p:blipFill>
        <p:spPr bwMode="auto">
          <a:xfrm>
            <a:off x="0" y="-27384"/>
            <a:ext cx="5220072" cy="1100238"/>
          </a:xfrm>
          <a:prstGeom prst="rect">
            <a:avLst/>
          </a:prstGeom>
          <a:noFill/>
        </p:spPr>
      </p:pic>
      <p:sp>
        <p:nvSpPr>
          <p:cNvPr id="2" name="Title 1"/>
          <p:cNvSpPr>
            <a:spLocks noGrp="1"/>
          </p:cNvSpPr>
          <p:nvPr>
            <p:ph type="title"/>
          </p:nvPr>
        </p:nvSpPr>
        <p:spPr>
          <a:xfrm>
            <a:off x="35496" y="692696"/>
            <a:ext cx="7992888" cy="648072"/>
          </a:xfrm>
        </p:spPr>
        <p:txBody>
          <a:bodyPr rtlCol="0">
            <a:normAutofit/>
          </a:bodyPr>
          <a:lstStyle/>
          <a:p>
            <a:pPr fontAlgn="auto">
              <a:spcAft>
                <a:spcPts val="0"/>
              </a:spcAft>
              <a:defRPr/>
            </a:pPr>
            <a:r>
              <a:rPr lang="en-US" dirty="0" smtClean="0">
                <a:ea typeface="+mj-ea"/>
                <a:cs typeface="+mj-cs"/>
              </a:rPr>
              <a:t>Complex Engineering Activities </a:t>
            </a:r>
            <a:r>
              <a:rPr lang="en-US" i="1" dirty="0" smtClean="0">
                <a:solidFill>
                  <a:srgbClr val="FF0000"/>
                </a:solidFill>
                <a:ea typeface="+mj-ea"/>
                <a:cs typeface="+mj-cs"/>
              </a:rPr>
              <a:t>(Project based)</a:t>
            </a:r>
            <a:endParaRPr lang="en-MY" i="1" dirty="0">
              <a:solidFill>
                <a:srgbClr val="FF0000"/>
              </a:solidFill>
              <a:ea typeface="+mj-ea"/>
              <a:cs typeface="+mj-cs"/>
            </a:endParaRPr>
          </a:p>
        </p:txBody>
      </p:sp>
    </p:spTree>
    <p:extLst>
      <p:ext uri="{BB962C8B-B14F-4D97-AF65-F5344CB8AC3E}">
        <p14:creationId xmlns:p14="http://schemas.microsoft.com/office/powerpoint/2010/main" val="1857675583"/>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80728"/>
            <a:ext cx="6773904" cy="648072"/>
          </a:xfrm>
        </p:spPr>
        <p:txBody>
          <a:bodyPr>
            <a:normAutofit fontScale="90000"/>
          </a:bodyPr>
          <a:lstStyle/>
          <a:p>
            <a:r>
              <a:rPr lang="en-US" dirty="0" smtClean="0"/>
              <a:t>How does complexity relates to curriculum?</a:t>
            </a:r>
            <a:endParaRPr lang="en-US" dirty="0"/>
          </a:p>
        </p:txBody>
      </p:sp>
      <p:sp>
        <p:nvSpPr>
          <p:cNvPr id="3" name="Content Placeholder 2"/>
          <p:cNvSpPr>
            <a:spLocks noGrp="1"/>
          </p:cNvSpPr>
          <p:nvPr>
            <p:ph idx="1"/>
          </p:nvPr>
        </p:nvSpPr>
        <p:spPr>
          <a:xfrm>
            <a:off x="1691680" y="1935637"/>
            <a:ext cx="6995120" cy="4445691"/>
          </a:xfrm>
        </p:spPr>
        <p:txBody>
          <a:bodyPr>
            <a:normAutofit fontScale="92500" lnSpcReduction="20000"/>
          </a:bodyPr>
          <a:lstStyle/>
          <a:p>
            <a:r>
              <a:rPr lang="en-US" dirty="0" smtClean="0"/>
              <a:t>General Subjects</a:t>
            </a:r>
          </a:p>
          <a:p>
            <a:r>
              <a:rPr lang="en-US" dirty="0"/>
              <a:t>Industrial Placement</a:t>
            </a:r>
          </a:p>
          <a:p>
            <a:r>
              <a:rPr lang="en-US" dirty="0" smtClean="0">
                <a:solidFill>
                  <a:srgbClr val="FF0000"/>
                </a:solidFill>
              </a:rPr>
              <a:t>Core &amp; Specialist (Engineering) Subjects </a:t>
            </a:r>
            <a:r>
              <a:rPr lang="en-US" i="1" dirty="0" smtClean="0">
                <a:solidFill>
                  <a:srgbClr val="FF0000"/>
                </a:solidFill>
              </a:rPr>
              <a:t>– Complex Problem Solving</a:t>
            </a:r>
          </a:p>
          <a:p>
            <a:r>
              <a:rPr lang="en-US" dirty="0" smtClean="0">
                <a:solidFill>
                  <a:srgbClr val="FF0000"/>
                </a:solidFill>
              </a:rPr>
              <a:t>Elective Subjects – </a:t>
            </a:r>
            <a:r>
              <a:rPr lang="en-US" i="1" dirty="0" smtClean="0">
                <a:solidFill>
                  <a:srgbClr val="FF0000"/>
                </a:solidFill>
              </a:rPr>
              <a:t>Complex Problem Solving</a:t>
            </a:r>
          </a:p>
          <a:p>
            <a:r>
              <a:rPr lang="en-US" dirty="0" smtClean="0">
                <a:solidFill>
                  <a:srgbClr val="0000FF"/>
                </a:solidFill>
              </a:rPr>
              <a:t>Design Project – </a:t>
            </a:r>
            <a:r>
              <a:rPr lang="en-US" i="1" dirty="0" smtClean="0">
                <a:solidFill>
                  <a:srgbClr val="0000FF"/>
                </a:solidFill>
              </a:rPr>
              <a:t>Complex Engineering Activities</a:t>
            </a:r>
          </a:p>
          <a:p>
            <a:r>
              <a:rPr lang="en-US" dirty="0" smtClean="0">
                <a:solidFill>
                  <a:srgbClr val="FF0000"/>
                </a:solidFill>
              </a:rPr>
              <a:t>Final Year Project – </a:t>
            </a:r>
            <a:r>
              <a:rPr lang="en-US" i="1" dirty="0" smtClean="0">
                <a:solidFill>
                  <a:srgbClr val="FF0000"/>
                </a:solidFill>
              </a:rPr>
              <a:t>Complex Problem Solving</a:t>
            </a:r>
            <a:endParaRPr lang="en-US" i="1" dirty="0">
              <a:solidFill>
                <a:srgbClr val="FF0000"/>
              </a:solidFill>
            </a:endParaRPr>
          </a:p>
        </p:txBody>
      </p:sp>
      <p:pic>
        <p:nvPicPr>
          <p:cNvPr id="4" name="Picture 3"/>
          <p:cNvPicPr>
            <a:picLocks noChangeAspect="1"/>
          </p:cNvPicPr>
          <p:nvPr/>
        </p:nvPicPr>
        <p:blipFill>
          <a:blip r:embed="rId2"/>
          <a:stretch>
            <a:fillRect/>
          </a:stretch>
        </p:blipFill>
        <p:spPr>
          <a:xfrm>
            <a:off x="7452320" y="260648"/>
            <a:ext cx="1388672" cy="737153"/>
          </a:xfrm>
          <a:prstGeom prst="rect">
            <a:avLst/>
          </a:prstGeom>
        </p:spPr>
      </p:pic>
      <p:pic>
        <p:nvPicPr>
          <p:cNvPr id="5" name="Picture 4" descr="D:\User\Downloads\MJIIT4.jpg"/>
          <p:cNvPicPr>
            <a:picLocks noChangeAspect="1" noChangeArrowheads="1"/>
          </p:cNvPicPr>
          <p:nvPr/>
        </p:nvPicPr>
        <p:blipFill>
          <a:blip r:embed="rId3" cstate="print"/>
          <a:srcRect/>
          <a:stretch>
            <a:fillRect/>
          </a:stretch>
        </p:blipFill>
        <p:spPr bwMode="auto">
          <a:xfrm>
            <a:off x="0" y="-27384"/>
            <a:ext cx="5220072" cy="1100238"/>
          </a:xfrm>
          <a:prstGeom prst="rect">
            <a:avLst/>
          </a:prstGeom>
          <a:noFill/>
        </p:spPr>
      </p:pic>
    </p:spTree>
    <p:extLst>
      <p:ext uri="{BB962C8B-B14F-4D97-AF65-F5344CB8AC3E}">
        <p14:creationId xmlns:p14="http://schemas.microsoft.com/office/powerpoint/2010/main" val="4020625934"/>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6773904" cy="648072"/>
          </a:xfrm>
        </p:spPr>
        <p:txBody>
          <a:bodyPr/>
          <a:lstStyle/>
          <a:p>
            <a:r>
              <a:rPr lang="en-US" dirty="0" smtClean="0"/>
              <a:t>Conclusion</a:t>
            </a:r>
            <a:endParaRPr lang="en-US" dirty="0"/>
          </a:p>
        </p:txBody>
      </p:sp>
      <p:sp>
        <p:nvSpPr>
          <p:cNvPr id="3" name="Content Placeholder 2"/>
          <p:cNvSpPr>
            <a:spLocks noGrp="1"/>
          </p:cNvSpPr>
          <p:nvPr>
            <p:ph idx="1"/>
          </p:nvPr>
        </p:nvSpPr>
        <p:spPr>
          <a:xfrm>
            <a:off x="179512" y="2223669"/>
            <a:ext cx="8507288" cy="4445691"/>
          </a:xfrm>
        </p:spPr>
        <p:txBody>
          <a:bodyPr/>
          <a:lstStyle/>
          <a:p>
            <a:r>
              <a:rPr lang="en-US" dirty="0" smtClean="0"/>
              <a:t>Manual is immediately applicable</a:t>
            </a:r>
          </a:p>
          <a:p>
            <a:r>
              <a:rPr lang="en-US" dirty="0" smtClean="0"/>
              <a:t>Need a gap analysis</a:t>
            </a:r>
          </a:p>
          <a:p>
            <a:r>
              <a:rPr lang="en-US" dirty="0" smtClean="0"/>
              <a:t>Plan &amp; implementation based on cohorts</a:t>
            </a:r>
          </a:p>
          <a:p>
            <a:r>
              <a:rPr lang="en-US" dirty="0" smtClean="0"/>
              <a:t>Addressing significant gaps</a:t>
            </a:r>
          </a:p>
        </p:txBody>
      </p:sp>
      <p:pic>
        <p:nvPicPr>
          <p:cNvPr id="4" name="Picture 3"/>
          <p:cNvPicPr>
            <a:picLocks noChangeAspect="1"/>
          </p:cNvPicPr>
          <p:nvPr/>
        </p:nvPicPr>
        <p:blipFill>
          <a:blip r:embed="rId2"/>
          <a:stretch>
            <a:fillRect/>
          </a:stretch>
        </p:blipFill>
        <p:spPr>
          <a:xfrm>
            <a:off x="5724128" y="4221088"/>
            <a:ext cx="2930979" cy="1944216"/>
          </a:xfrm>
          <a:prstGeom prst="rect">
            <a:avLst/>
          </a:prstGeom>
        </p:spPr>
      </p:pic>
      <p:pic>
        <p:nvPicPr>
          <p:cNvPr id="5" name="Picture 4"/>
          <p:cNvPicPr>
            <a:picLocks noChangeAspect="1"/>
          </p:cNvPicPr>
          <p:nvPr/>
        </p:nvPicPr>
        <p:blipFill>
          <a:blip r:embed="rId3"/>
          <a:stretch>
            <a:fillRect/>
          </a:stretch>
        </p:blipFill>
        <p:spPr>
          <a:xfrm>
            <a:off x="7452320" y="260648"/>
            <a:ext cx="1388672" cy="737153"/>
          </a:xfrm>
          <a:prstGeom prst="rect">
            <a:avLst/>
          </a:prstGeom>
        </p:spPr>
      </p:pic>
      <p:pic>
        <p:nvPicPr>
          <p:cNvPr id="6" name="Picture 5" descr="D:\User\Downloads\MJIIT4.jpg"/>
          <p:cNvPicPr>
            <a:picLocks noChangeAspect="1" noChangeArrowheads="1"/>
          </p:cNvPicPr>
          <p:nvPr/>
        </p:nvPicPr>
        <p:blipFill>
          <a:blip r:embed="rId4" cstate="print"/>
          <a:srcRect/>
          <a:stretch>
            <a:fillRect/>
          </a:stretch>
        </p:blipFill>
        <p:spPr bwMode="auto">
          <a:xfrm>
            <a:off x="0" y="-27384"/>
            <a:ext cx="5220072" cy="1100238"/>
          </a:xfrm>
          <a:prstGeom prst="rect">
            <a:avLst/>
          </a:prstGeom>
          <a:noFill/>
        </p:spPr>
      </p:pic>
    </p:spTree>
    <p:extLst>
      <p:ext uri="{BB962C8B-B14F-4D97-AF65-F5344CB8AC3E}">
        <p14:creationId xmlns:p14="http://schemas.microsoft.com/office/powerpoint/2010/main" val="581035975"/>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en-US" dirty="0" smtClean="0">
                <a:latin typeface="Calibri" charset="0"/>
              </a:rPr>
              <a:t>Exercise 1: Scenario</a:t>
            </a:r>
            <a:endParaRPr lang="en-US" dirty="0">
              <a:latin typeface="Calibri" charset="0"/>
            </a:endParaRPr>
          </a:p>
        </p:txBody>
      </p:sp>
      <p:sp>
        <p:nvSpPr>
          <p:cNvPr id="3" name="Content Placeholder 2"/>
          <p:cNvSpPr>
            <a:spLocks noGrp="1"/>
          </p:cNvSpPr>
          <p:nvPr>
            <p:ph idx="1"/>
          </p:nvPr>
        </p:nvSpPr>
        <p:spPr>
          <a:xfrm>
            <a:off x="539552" y="1600200"/>
            <a:ext cx="8147248" cy="4445691"/>
          </a:xfrm>
        </p:spPr>
        <p:txBody>
          <a:bodyPr>
            <a:normAutofit fontScale="92500" lnSpcReduction="20000"/>
          </a:bodyPr>
          <a:lstStyle/>
          <a:p>
            <a:pPr marL="0" indent="0">
              <a:buNone/>
              <a:defRPr/>
            </a:pPr>
            <a:r>
              <a:rPr lang="en-US" dirty="0" err="1" smtClean="0"/>
              <a:t>OneMalaysia</a:t>
            </a:r>
            <a:r>
              <a:rPr lang="en-US" dirty="0" smtClean="0"/>
              <a:t> University decided to start a new “general” engineering programme (</a:t>
            </a:r>
            <a:r>
              <a:rPr lang="en-US" dirty="0" err="1" smtClean="0"/>
              <a:t>Bac</a:t>
            </a:r>
            <a:r>
              <a:rPr lang="en-US" dirty="0" smtClean="0"/>
              <a:t> of Eng) in addition to the existing two </a:t>
            </a:r>
            <a:r>
              <a:rPr lang="en-US" dirty="0" err="1" smtClean="0"/>
              <a:t>programmes</a:t>
            </a:r>
            <a:r>
              <a:rPr lang="en-US" dirty="0" smtClean="0"/>
              <a:t>. The existing </a:t>
            </a:r>
            <a:r>
              <a:rPr lang="en-US" dirty="0" err="1" smtClean="0"/>
              <a:t>programmes</a:t>
            </a:r>
            <a:r>
              <a:rPr lang="en-US" dirty="0" smtClean="0"/>
              <a:t> have only one common programme objective, i.e., “to produce engineers (according to the related field). The team which includes you is responsible to develop the new programme, and had decided to expand the programme objectives to include</a:t>
            </a:r>
          </a:p>
          <a:p>
            <a:pPr marL="457200" lvl="1" indent="0">
              <a:buNone/>
              <a:defRPr/>
            </a:pPr>
            <a:r>
              <a:rPr lang="en-US" dirty="0" smtClean="0"/>
              <a:t>Global player</a:t>
            </a:r>
          </a:p>
          <a:p>
            <a:pPr marL="457200" lvl="1" indent="0">
              <a:buNone/>
              <a:defRPr/>
            </a:pPr>
            <a:r>
              <a:rPr lang="en-US" dirty="0" smtClean="0"/>
              <a:t>Leading in advanced design</a:t>
            </a:r>
            <a:endParaRPr lang="en-MY" dirty="0"/>
          </a:p>
        </p:txBody>
      </p:sp>
      <p:sp>
        <p:nvSpPr>
          <p:cNvPr id="162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22268A-B6AC-DE47-8BAE-64E40D499DEF}" type="slidenum">
              <a:rPr lang="en-US" sz="1200">
                <a:solidFill>
                  <a:srgbClr val="898989"/>
                </a:solidFill>
                <a:latin typeface="Calibri" charset="0"/>
                <a:cs typeface="Arial" charset="0"/>
              </a:rPr>
              <a:pPr eaLnBrk="1" hangingPunct="1"/>
              <a:t>16</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2193443540"/>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en-US">
                <a:latin typeface="Calibri" charset="0"/>
              </a:rPr>
              <a:t>Questions</a:t>
            </a:r>
          </a:p>
        </p:txBody>
      </p:sp>
      <p:sp>
        <p:nvSpPr>
          <p:cNvPr id="3" name="Content Placeholder 2"/>
          <p:cNvSpPr>
            <a:spLocks noGrp="1"/>
          </p:cNvSpPr>
          <p:nvPr>
            <p:ph idx="1"/>
          </p:nvPr>
        </p:nvSpPr>
        <p:spPr>
          <a:xfrm>
            <a:off x="683568" y="1600200"/>
            <a:ext cx="8003232" cy="4445691"/>
          </a:xfrm>
        </p:spPr>
        <p:txBody>
          <a:bodyPr>
            <a:normAutofit lnSpcReduction="10000"/>
          </a:bodyPr>
          <a:lstStyle/>
          <a:p>
            <a:pPr>
              <a:defRPr/>
            </a:pPr>
            <a:r>
              <a:rPr lang="en-US" dirty="0" smtClean="0"/>
              <a:t>Identify the appropriate POs for the new programme, and link them to the PEOs</a:t>
            </a:r>
          </a:p>
          <a:p>
            <a:pPr>
              <a:defRPr/>
            </a:pPr>
            <a:r>
              <a:rPr lang="en-US" dirty="0" smtClean="0"/>
              <a:t>Identify the suitable taxonomy level for the respective </a:t>
            </a:r>
            <a:r>
              <a:rPr lang="en-US" dirty="0" err="1" smtClean="0"/>
              <a:t>POs.</a:t>
            </a:r>
            <a:endParaRPr lang="en-US" dirty="0" smtClean="0"/>
          </a:p>
          <a:p>
            <a:pPr>
              <a:defRPr/>
            </a:pPr>
            <a:r>
              <a:rPr lang="en-US" dirty="0" smtClean="0"/>
              <a:t>A course, Strength of Materials has been identified as a fundamental course for the new programme. Develop the course outcomes and identify the appropriate taxonomy level.</a:t>
            </a:r>
            <a:endParaRPr lang="en-MY" dirty="0"/>
          </a:p>
        </p:txBody>
      </p:sp>
      <p:sp>
        <p:nvSpPr>
          <p:cNvPr id="163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383EC6-2BA9-8745-A9AC-8B4485ECC961}" type="slidenum">
              <a:rPr lang="en-US" sz="1200">
                <a:solidFill>
                  <a:srgbClr val="898989"/>
                </a:solidFill>
                <a:latin typeface="Calibri" charset="0"/>
                <a:cs typeface="Arial" charset="0"/>
              </a:rPr>
              <a:pPr eaLnBrk="1" hangingPunct="1"/>
              <a:t>17</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1323702515"/>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a:latin typeface="Calibri" charset="0"/>
              </a:rPr>
              <a:t>Questions</a:t>
            </a:r>
          </a:p>
        </p:txBody>
      </p:sp>
      <p:sp>
        <p:nvSpPr>
          <p:cNvPr id="3" name="Content Placeholder 2"/>
          <p:cNvSpPr>
            <a:spLocks noGrp="1"/>
          </p:cNvSpPr>
          <p:nvPr>
            <p:ph idx="1"/>
          </p:nvPr>
        </p:nvSpPr>
        <p:spPr>
          <a:xfrm>
            <a:off x="683568" y="1600200"/>
            <a:ext cx="8003232" cy="4445691"/>
          </a:xfrm>
        </p:spPr>
        <p:txBody>
          <a:bodyPr>
            <a:normAutofit fontScale="92500" lnSpcReduction="20000"/>
          </a:bodyPr>
          <a:lstStyle/>
          <a:p>
            <a:pPr>
              <a:defRPr/>
            </a:pPr>
            <a:r>
              <a:rPr lang="en-US" dirty="0" smtClean="0"/>
              <a:t>How would you assess the course’s cognitive outcomes?</a:t>
            </a:r>
          </a:p>
          <a:p>
            <a:pPr>
              <a:defRPr/>
            </a:pPr>
            <a:r>
              <a:rPr lang="en-US" dirty="0" smtClean="0"/>
              <a:t>If you have to include non-cognitive outcomes, what are the possible assessment techniques to be employed?</a:t>
            </a:r>
          </a:p>
          <a:p>
            <a:pPr>
              <a:defRPr/>
            </a:pPr>
            <a:r>
              <a:rPr lang="en-US" dirty="0" smtClean="0"/>
              <a:t>Establish a mechanism to demonstrate attainment of the course outcomes (both formative and summative)</a:t>
            </a:r>
          </a:p>
          <a:p>
            <a:pPr>
              <a:defRPr/>
            </a:pPr>
            <a:r>
              <a:rPr lang="en-US" dirty="0" smtClean="0"/>
              <a:t>Show that the course outcomes contribute to the programme outcomes.</a:t>
            </a:r>
            <a:endParaRPr lang="en-MY" dirty="0"/>
          </a:p>
        </p:txBody>
      </p:sp>
      <p:sp>
        <p:nvSpPr>
          <p:cNvPr id="164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00ADEB-C17C-A146-8A2C-28722469733A}" type="slidenum">
              <a:rPr lang="en-US" sz="1200">
                <a:solidFill>
                  <a:srgbClr val="898989"/>
                </a:solidFill>
                <a:latin typeface="Calibri" charset="0"/>
                <a:cs typeface="Arial" charset="0"/>
              </a:rPr>
              <a:pPr eaLnBrk="1" hangingPunct="1"/>
              <a:t>18</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1607178224"/>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a:latin typeface="Calibri" charset="0"/>
              </a:rPr>
              <a:t>Exercise 2</a:t>
            </a:r>
          </a:p>
        </p:txBody>
      </p:sp>
      <p:graphicFrame>
        <p:nvGraphicFramePr>
          <p:cNvPr id="4" name="Content Placeholder 3"/>
          <p:cNvGraphicFramePr>
            <a:graphicFrameLocks noGrp="1"/>
          </p:cNvGraphicFramePr>
          <p:nvPr>
            <p:ph idx="1"/>
          </p:nvPr>
        </p:nvGraphicFramePr>
        <p:xfrm>
          <a:off x="457200" y="1600200"/>
          <a:ext cx="8229600" cy="25908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18160">
                <a:tc>
                  <a:txBody>
                    <a:bodyPr/>
                    <a:lstStyle/>
                    <a:p>
                      <a:endParaRPr lang="en-MY" sz="2800" dirty="0"/>
                    </a:p>
                  </a:txBody>
                  <a:tcPr/>
                </a:tc>
                <a:tc>
                  <a:txBody>
                    <a:bodyPr/>
                    <a:lstStyle/>
                    <a:p>
                      <a:r>
                        <a:rPr lang="en-US" sz="2800" dirty="0" smtClean="0"/>
                        <a:t>PO1</a:t>
                      </a:r>
                      <a:endParaRPr lang="en-MY" sz="2800" dirty="0"/>
                    </a:p>
                  </a:txBody>
                  <a:tcPr/>
                </a:tc>
                <a:tc>
                  <a:txBody>
                    <a:bodyPr/>
                    <a:lstStyle/>
                    <a:p>
                      <a:r>
                        <a:rPr lang="en-US" sz="2800" dirty="0" smtClean="0"/>
                        <a:t>PO2</a:t>
                      </a:r>
                      <a:endParaRPr lang="en-MY" sz="2800" dirty="0"/>
                    </a:p>
                  </a:txBody>
                  <a:tcPr/>
                </a:tc>
                <a:tc>
                  <a:txBody>
                    <a:bodyPr/>
                    <a:lstStyle/>
                    <a:p>
                      <a:r>
                        <a:rPr lang="en-US" sz="2800" dirty="0" smtClean="0"/>
                        <a:t>PO9</a:t>
                      </a:r>
                      <a:endParaRPr lang="en-MY" sz="2800" dirty="0"/>
                    </a:p>
                  </a:txBody>
                  <a:tcPr/>
                </a:tc>
                <a:tc>
                  <a:txBody>
                    <a:bodyPr/>
                    <a:lstStyle/>
                    <a:p>
                      <a:r>
                        <a:rPr lang="en-US" sz="2800" dirty="0" smtClean="0"/>
                        <a:t>PO10</a:t>
                      </a:r>
                      <a:endParaRPr lang="en-MY" sz="2800" dirty="0"/>
                    </a:p>
                  </a:txBody>
                  <a:tcPr/>
                </a:tc>
              </a:tr>
              <a:tr h="518160">
                <a:tc>
                  <a:txBody>
                    <a:bodyPr/>
                    <a:lstStyle/>
                    <a:p>
                      <a:r>
                        <a:rPr lang="en-US" sz="2800" dirty="0" smtClean="0"/>
                        <a:t>CO1</a:t>
                      </a:r>
                      <a:endParaRPr lang="en-MY" sz="2800" dirty="0"/>
                    </a:p>
                  </a:txBody>
                  <a:tcPr/>
                </a:tc>
                <a:tc>
                  <a:txBody>
                    <a:bodyPr/>
                    <a:lstStyle/>
                    <a:p>
                      <a:r>
                        <a:rPr lang="en-US" sz="2800" dirty="0" smtClean="0"/>
                        <a:t>+</a:t>
                      </a:r>
                      <a:endParaRPr lang="en-MY" sz="2800" dirty="0"/>
                    </a:p>
                  </a:txBody>
                  <a:tcPr/>
                </a:tc>
                <a:tc>
                  <a:txBody>
                    <a:bodyPr/>
                    <a:lstStyle/>
                    <a:p>
                      <a:r>
                        <a:rPr lang="en-US" sz="2800" dirty="0" smtClean="0"/>
                        <a:t>+</a:t>
                      </a:r>
                      <a:endParaRPr lang="en-MY" sz="2800" dirty="0"/>
                    </a:p>
                  </a:txBody>
                  <a:tcPr/>
                </a:tc>
                <a:tc>
                  <a:txBody>
                    <a:bodyPr/>
                    <a:lstStyle/>
                    <a:p>
                      <a:endParaRPr lang="en-MY" sz="2800"/>
                    </a:p>
                  </a:txBody>
                  <a:tcPr/>
                </a:tc>
                <a:tc>
                  <a:txBody>
                    <a:bodyPr/>
                    <a:lstStyle/>
                    <a:p>
                      <a:endParaRPr lang="en-MY" sz="2800"/>
                    </a:p>
                  </a:txBody>
                  <a:tcPr/>
                </a:tc>
              </a:tr>
              <a:tr h="518160">
                <a:tc>
                  <a:txBody>
                    <a:bodyPr/>
                    <a:lstStyle/>
                    <a:p>
                      <a:r>
                        <a:rPr lang="en-US" sz="2800" dirty="0" smtClean="0"/>
                        <a:t>CO2</a:t>
                      </a:r>
                      <a:endParaRPr lang="en-MY" sz="2800" dirty="0"/>
                    </a:p>
                  </a:txBody>
                  <a:tcPr/>
                </a:tc>
                <a:tc>
                  <a:txBody>
                    <a:bodyPr/>
                    <a:lstStyle/>
                    <a:p>
                      <a:endParaRPr lang="en-MY" sz="2800"/>
                    </a:p>
                  </a:txBody>
                  <a:tcPr/>
                </a:tc>
                <a:tc>
                  <a:txBody>
                    <a:bodyPr/>
                    <a:lstStyle/>
                    <a:p>
                      <a:r>
                        <a:rPr lang="en-US" sz="2800" dirty="0" smtClean="0"/>
                        <a:t>+</a:t>
                      </a:r>
                      <a:endParaRPr lang="en-MY" sz="2800" dirty="0"/>
                    </a:p>
                  </a:txBody>
                  <a:tcPr/>
                </a:tc>
                <a:tc>
                  <a:txBody>
                    <a:bodyPr/>
                    <a:lstStyle/>
                    <a:p>
                      <a:r>
                        <a:rPr lang="en-US" sz="2800" dirty="0" smtClean="0"/>
                        <a:t>+</a:t>
                      </a:r>
                      <a:endParaRPr lang="en-MY" sz="2800" dirty="0"/>
                    </a:p>
                  </a:txBody>
                  <a:tcPr/>
                </a:tc>
                <a:tc>
                  <a:txBody>
                    <a:bodyPr/>
                    <a:lstStyle/>
                    <a:p>
                      <a:endParaRPr lang="en-MY" sz="2800"/>
                    </a:p>
                  </a:txBody>
                  <a:tcPr/>
                </a:tc>
              </a:tr>
              <a:tr h="518160">
                <a:tc>
                  <a:txBody>
                    <a:bodyPr/>
                    <a:lstStyle/>
                    <a:p>
                      <a:r>
                        <a:rPr lang="en-US" sz="2800" dirty="0" smtClean="0"/>
                        <a:t>CO3</a:t>
                      </a:r>
                      <a:endParaRPr lang="en-MY" sz="2800" dirty="0"/>
                    </a:p>
                  </a:txBody>
                  <a:tcPr/>
                </a:tc>
                <a:tc>
                  <a:txBody>
                    <a:bodyPr/>
                    <a:lstStyle/>
                    <a:p>
                      <a:r>
                        <a:rPr lang="en-US" sz="2800" dirty="0" smtClean="0"/>
                        <a:t>+</a:t>
                      </a:r>
                      <a:endParaRPr lang="en-MY" sz="2800" dirty="0"/>
                    </a:p>
                  </a:txBody>
                  <a:tcPr/>
                </a:tc>
                <a:tc>
                  <a:txBody>
                    <a:bodyPr/>
                    <a:lstStyle/>
                    <a:p>
                      <a:endParaRPr lang="en-MY" sz="2800"/>
                    </a:p>
                  </a:txBody>
                  <a:tcPr/>
                </a:tc>
                <a:tc>
                  <a:txBody>
                    <a:bodyPr/>
                    <a:lstStyle/>
                    <a:p>
                      <a:endParaRPr lang="en-MY" sz="2800"/>
                    </a:p>
                  </a:txBody>
                  <a:tcPr/>
                </a:tc>
                <a:tc>
                  <a:txBody>
                    <a:bodyPr/>
                    <a:lstStyle/>
                    <a:p>
                      <a:r>
                        <a:rPr lang="en-US" sz="2800" dirty="0" smtClean="0"/>
                        <a:t>+</a:t>
                      </a:r>
                      <a:endParaRPr lang="en-MY" sz="2800" dirty="0"/>
                    </a:p>
                  </a:txBody>
                  <a:tcPr/>
                </a:tc>
              </a:tr>
              <a:tr h="518160">
                <a:tc>
                  <a:txBody>
                    <a:bodyPr/>
                    <a:lstStyle/>
                    <a:p>
                      <a:r>
                        <a:rPr lang="en-US" sz="2800" dirty="0" smtClean="0"/>
                        <a:t>CO4</a:t>
                      </a:r>
                      <a:endParaRPr lang="en-MY" sz="2800" dirty="0"/>
                    </a:p>
                  </a:txBody>
                  <a:tcPr/>
                </a:tc>
                <a:tc>
                  <a:txBody>
                    <a:bodyPr/>
                    <a:lstStyle/>
                    <a:p>
                      <a:endParaRPr lang="en-MY" sz="2800"/>
                    </a:p>
                  </a:txBody>
                  <a:tcPr/>
                </a:tc>
                <a:tc>
                  <a:txBody>
                    <a:bodyPr/>
                    <a:lstStyle/>
                    <a:p>
                      <a:endParaRPr lang="en-MY" sz="2800"/>
                    </a:p>
                  </a:txBody>
                  <a:tcPr/>
                </a:tc>
                <a:tc>
                  <a:txBody>
                    <a:bodyPr/>
                    <a:lstStyle/>
                    <a:p>
                      <a:r>
                        <a:rPr lang="en-US" sz="2800" dirty="0" smtClean="0"/>
                        <a:t>+</a:t>
                      </a:r>
                      <a:endParaRPr lang="en-MY" sz="2800" dirty="0"/>
                    </a:p>
                  </a:txBody>
                  <a:tcPr/>
                </a:tc>
                <a:tc>
                  <a:txBody>
                    <a:bodyPr/>
                    <a:lstStyle/>
                    <a:p>
                      <a:r>
                        <a:rPr lang="en-US" sz="2800" dirty="0" smtClean="0"/>
                        <a:t>+</a:t>
                      </a:r>
                      <a:endParaRPr lang="en-MY" sz="2800" dirty="0"/>
                    </a:p>
                  </a:txBody>
                  <a:tcPr/>
                </a:tc>
              </a:tr>
            </a:tbl>
          </a:graphicData>
        </a:graphic>
      </p:graphicFrame>
      <p:sp>
        <p:nvSpPr>
          <p:cNvPr id="165928" name="TextBox 4"/>
          <p:cNvSpPr txBox="1">
            <a:spLocks noChangeArrowheads="1"/>
          </p:cNvSpPr>
          <p:nvPr/>
        </p:nvSpPr>
        <p:spPr bwMode="auto">
          <a:xfrm>
            <a:off x="827088" y="4508500"/>
            <a:ext cx="74914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How would you design the assessment for the above matrix?</a:t>
            </a:r>
          </a:p>
        </p:txBody>
      </p:sp>
      <p:sp>
        <p:nvSpPr>
          <p:cNvPr id="1659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8A92A8-88F1-B340-9859-2065861F37E6}" type="slidenum">
              <a:rPr lang="en-US" sz="1200">
                <a:solidFill>
                  <a:srgbClr val="898989"/>
                </a:solidFill>
                <a:latin typeface="Calibri" charset="0"/>
                <a:cs typeface="Arial" charset="0"/>
              </a:rPr>
              <a:pPr eaLnBrk="1" hangingPunct="1"/>
              <a:t>19</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891367439"/>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980728"/>
            <a:ext cx="6773904" cy="648072"/>
          </a:xfrm>
        </p:spPr>
        <p:txBody>
          <a:bodyPr/>
          <a:lstStyle/>
          <a:p>
            <a:pPr algn="r"/>
            <a:r>
              <a:rPr lang="en-US" dirty="0" smtClean="0"/>
              <a:t>Gap Analysis</a:t>
            </a:r>
            <a:endParaRPr lang="en-US" dirty="0"/>
          </a:p>
        </p:txBody>
      </p:sp>
      <p:sp>
        <p:nvSpPr>
          <p:cNvPr id="3" name="Content Placeholder 2"/>
          <p:cNvSpPr>
            <a:spLocks noGrp="1"/>
          </p:cNvSpPr>
          <p:nvPr>
            <p:ph idx="1"/>
          </p:nvPr>
        </p:nvSpPr>
        <p:spPr>
          <a:xfrm>
            <a:off x="467544" y="1647605"/>
            <a:ext cx="8219256" cy="4445691"/>
          </a:xfrm>
        </p:spPr>
        <p:txBody>
          <a:bodyPr/>
          <a:lstStyle/>
          <a:p>
            <a:r>
              <a:rPr lang="en-US" dirty="0" err="1" smtClean="0"/>
              <a:t>Programme</a:t>
            </a:r>
            <a:r>
              <a:rPr lang="en-US" dirty="0" smtClean="0"/>
              <a:t> Outcomes (Graduate Attributes)</a:t>
            </a:r>
          </a:p>
          <a:p>
            <a:r>
              <a:rPr lang="en-US" dirty="0" smtClean="0"/>
              <a:t>Knowledge Profile (Curriculum)</a:t>
            </a:r>
          </a:p>
          <a:p>
            <a:r>
              <a:rPr lang="en-US" dirty="0" smtClean="0"/>
              <a:t>(Complex) Problem Solving</a:t>
            </a:r>
          </a:p>
          <a:p>
            <a:r>
              <a:rPr lang="en-US" dirty="0" smtClean="0"/>
              <a:t>Final Exam</a:t>
            </a:r>
          </a:p>
          <a:p>
            <a:r>
              <a:rPr lang="en-US" dirty="0" smtClean="0"/>
              <a:t>Design Project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5220072" y="3933056"/>
            <a:ext cx="3657600" cy="2450592"/>
          </a:xfrm>
          <a:prstGeom prst="rect">
            <a:avLst/>
          </a:prstGeom>
        </p:spPr>
      </p:pic>
      <p:pic>
        <p:nvPicPr>
          <p:cNvPr id="5" name="Picture 4"/>
          <p:cNvPicPr>
            <a:picLocks noChangeAspect="1"/>
          </p:cNvPicPr>
          <p:nvPr/>
        </p:nvPicPr>
        <p:blipFill>
          <a:blip r:embed="rId3"/>
          <a:stretch>
            <a:fillRect/>
          </a:stretch>
        </p:blipFill>
        <p:spPr>
          <a:xfrm>
            <a:off x="7452320" y="260648"/>
            <a:ext cx="1388672" cy="737153"/>
          </a:xfrm>
          <a:prstGeom prst="rect">
            <a:avLst/>
          </a:prstGeom>
        </p:spPr>
      </p:pic>
      <p:pic>
        <p:nvPicPr>
          <p:cNvPr id="6" name="Picture 5" descr="D:\User\Downloads\MJIIT4.jpg"/>
          <p:cNvPicPr>
            <a:picLocks noChangeAspect="1" noChangeArrowheads="1"/>
          </p:cNvPicPr>
          <p:nvPr/>
        </p:nvPicPr>
        <p:blipFill>
          <a:blip r:embed="rId4" cstate="print"/>
          <a:srcRect/>
          <a:stretch>
            <a:fillRect/>
          </a:stretch>
        </p:blipFill>
        <p:spPr bwMode="auto">
          <a:xfrm>
            <a:off x="0" y="-27384"/>
            <a:ext cx="5220072" cy="1100238"/>
          </a:xfrm>
          <a:prstGeom prst="rect">
            <a:avLst/>
          </a:prstGeom>
          <a:noFill/>
        </p:spPr>
      </p:pic>
    </p:spTree>
    <p:extLst>
      <p:ext uri="{BB962C8B-B14F-4D97-AF65-F5344CB8AC3E}">
        <p14:creationId xmlns:p14="http://schemas.microsoft.com/office/powerpoint/2010/main" val="3024963519"/>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457200" y="44450"/>
            <a:ext cx="8229600" cy="1143000"/>
          </a:xfrm>
        </p:spPr>
        <p:txBody>
          <a:bodyPr/>
          <a:lstStyle/>
          <a:p>
            <a:r>
              <a:rPr lang="en-US">
                <a:latin typeface="Calibri" charset="0"/>
              </a:rPr>
              <a:t>Exercise 3</a:t>
            </a:r>
          </a:p>
        </p:txBody>
      </p:sp>
      <p:graphicFrame>
        <p:nvGraphicFramePr>
          <p:cNvPr id="4" name="Content Placeholder 3"/>
          <p:cNvGraphicFramePr>
            <a:graphicFrameLocks noGrp="1"/>
          </p:cNvGraphicFramePr>
          <p:nvPr>
            <p:ph idx="1"/>
          </p:nvPr>
        </p:nvGraphicFramePr>
        <p:xfrm>
          <a:off x="457200" y="1196975"/>
          <a:ext cx="4114800" cy="2590800"/>
        </p:xfrm>
        <a:graphic>
          <a:graphicData uri="http://schemas.openxmlformats.org/drawingml/2006/table">
            <a:tbl>
              <a:tblPr firstRow="1" bandRow="1">
                <a:tableStyleId>{5C22544A-7EE6-4342-B048-85BDC9FD1C3A}</a:tableStyleId>
              </a:tblPr>
              <a:tblGrid>
                <a:gridCol w="1371600"/>
                <a:gridCol w="1371600"/>
                <a:gridCol w="1371600"/>
              </a:tblGrid>
              <a:tr h="518160">
                <a:tc>
                  <a:txBody>
                    <a:bodyPr/>
                    <a:lstStyle/>
                    <a:p>
                      <a:r>
                        <a:rPr lang="en-US" sz="2800" dirty="0" smtClean="0"/>
                        <a:t>Table 1</a:t>
                      </a:r>
                      <a:endParaRPr lang="en-MY" sz="2800" dirty="0"/>
                    </a:p>
                  </a:txBody>
                  <a:tcPr/>
                </a:tc>
                <a:tc>
                  <a:txBody>
                    <a:bodyPr/>
                    <a:lstStyle/>
                    <a:p>
                      <a:endParaRPr lang="en-MY" sz="2800"/>
                    </a:p>
                  </a:txBody>
                  <a:tcPr/>
                </a:tc>
                <a:tc>
                  <a:txBody>
                    <a:bodyPr/>
                    <a:lstStyle/>
                    <a:p>
                      <a:endParaRPr lang="en-MY" sz="2800"/>
                    </a:p>
                  </a:txBody>
                  <a:tcPr/>
                </a:tc>
              </a:tr>
              <a:tr h="518160">
                <a:tc>
                  <a:txBody>
                    <a:bodyPr/>
                    <a:lstStyle/>
                    <a:p>
                      <a:r>
                        <a:rPr lang="en-US" sz="2800" dirty="0" smtClean="0"/>
                        <a:t>Q1</a:t>
                      </a:r>
                      <a:endParaRPr lang="en-MY" sz="2800" dirty="0"/>
                    </a:p>
                  </a:txBody>
                  <a:tcPr/>
                </a:tc>
                <a:tc>
                  <a:txBody>
                    <a:bodyPr/>
                    <a:lstStyle/>
                    <a:p>
                      <a:r>
                        <a:rPr lang="en-US" sz="2800" dirty="0" smtClean="0"/>
                        <a:t>CO1</a:t>
                      </a:r>
                      <a:endParaRPr lang="en-MY" sz="2800" dirty="0"/>
                    </a:p>
                  </a:txBody>
                  <a:tcPr/>
                </a:tc>
                <a:tc>
                  <a:txBody>
                    <a:bodyPr/>
                    <a:lstStyle/>
                    <a:p>
                      <a:r>
                        <a:rPr lang="en-US" sz="2800" dirty="0" smtClean="0"/>
                        <a:t>+</a:t>
                      </a:r>
                      <a:endParaRPr lang="en-MY" sz="2800" dirty="0"/>
                    </a:p>
                  </a:txBody>
                  <a:tcPr/>
                </a:tc>
              </a:tr>
              <a:tr h="518160">
                <a:tc>
                  <a:txBody>
                    <a:bodyPr/>
                    <a:lstStyle/>
                    <a:p>
                      <a:r>
                        <a:rPr lang="en-US" sz="2800" dirty="0" smtClean="0"/>
                        <a:t>Q2</a:t>
                      </a:r>
                      <a:endParaRPr lang="en-MY" sz="2800" dirty="0"/>
                    </a:p>
                  </a:txBody>
                  <a:tcPr/>
                </a:tc>
                <a:tc>
                  <a:txBody>
                    <a:bodyPr/>
                    <a:lstStyle/>
                    <a:p>
                      <a:r>
                        <a:rPr lang="en-US" sz="2800" dirty="0" smtClean="0"/>
                        <a:t>CO2</a:t>
                      </a:r>
                      <a:endParaRPr lang="en-MY" sz="2800" dirty="0"/>
                    </a:p>
                  </a:txBody>
                  <a:tcPr/>
                </a:tc>
                <a:tc>
                  <a:txBody>
                    <a:bodyPr/>
                    <a:lstStyle/>
                    <a:p>
                      <a:r>
                        <a:rPr lang="en-US" sz="2800" dirty="0" smtClean="0"/>
                        <a:t>-</a:t>
                      </a:r>
                      <a:endParaRPr lang="en-MY" sz="2800" dirty="0"/>
                    </a:p>
                  </a:txBody>
                  <a:tcPr/>
                </a:tc>
              </a:tr>
              <a:tr h="518160">
                <a:tc>
                  <a:txBody>
                    <a:bodyPr/>
                    <a:lstStyle/>
                    <a:p>
                      <a:r>
                        <a:rPr lang="en-US" sz="2800" dirty="0" smtClean="0"/>
                        <a:t>Q3</a:t>
                      </a:r>
                      <a:endParaRPr lang="en-MY" sz="2800" dirty="0"/>
                    </a:p>
                  </a:txBody>
                  <a:tcPr/>
                </a:tc>
                <a:tc>
                  <a:txBody>
                    <a:bodyPr/>
                    <a:lstStyle/>
                    <a:p>
                      <a:r>
                        <a:rPr lang="en-US" sz="2800" dirty="0" smtClean="0"/>
                        <a:t>CO3</a:t>
                      </a:r>
                      <a:endParaRPr lang="en-MY" sz="2800" dirty="0"/>
                    </a:p>
                  </a:txBody>
                  <a:tcPr/>
                </a:tc>
                <a:tc>
                  <a:txBody>
                    <a:bodyPr/>
                    <a:lstStyle/>
                    <a:p>
                      <a:r>
                        <a:rPr lang="en-US" sz="2800" dirty="0" smtClean="0"/>
                        <a:t>+</a:t>
                      </a:r>
                      <a:endParaRPr lang="en-MY" sz="2800" dirty="0"/>
                    </a:p>
                  </a:txBody>
                  <a:tcPr/>
                </a:tc>
              </a:tr>
              <a:tr h="518160">
                <a:tc>
                  <a:txBody>
                    <a:bodyPr/>
                    <a:lstStyle/>
                    <a:p>
                      <a:r>
                        <a:rPr lang="en-US" sz="2800" dirty="0" smtClean="0"/>
                        <a:t>Q4</a:t>
                      </a:r>
                      <a:endParaRPr lang="en-MY" sz="2800" dirty="0"/>
                    </a:p>
                  </a:txBody>
                  <a:tcPr/>
                </a:tc>
                <a:tc>
                  <a:txBody>
                    <a:bodyPr/>
                    <a:lstStyle/>
                    <a:p>
                      <a:r>
                        <a:rPr lang="en-US" sz="2800" dirty="0" smtClean="0"/>
                        <a:t>CO4</a:t>
                      </a:r>
                      <a:endParaRPr lang="en-MY" sz="2800" dirty="0"/>
                    </a:p>
                  </a:txBody>
                  <a:tcPr/>
                </a:tc>
                <a:tc>
                  <a:txBody>
                    <a:bodyPr/>
                    <a:lstStyle/>
                    <a:p>
                      <a:r>
                        <a:rPr lang="en-US" sz="2800" dirty="0" smtClean="0"/>
                        <a:t>+</a:t>
                      </a:r>
                      <a:endParaRPr lang="en-MY" sz="2800" dirty="0"/>
                    </a:p>
                  </a:txBody>
                  <a:tcPr/>
                </a:tc>
              </a:tr>
            </a:tbl>
          </a:graphicData>
        </a:graphic>
      </p:graphicFrame>
      <p:graphicFrame>
        <p:nvGraphicFramePr>
          <p:cNvPr id="5" name="Content Placeholder 3"/>
          <p:cNvGraphicFramePr>
            <a:graphicFrameLocks/>
          </p:cNvGraphicFramePr>
          <p:nvPr/>
        </p:nvGraphicFramePr>
        <p:xfrm>
          <a:off x="1243013" y="4078288"/>
          <a:ext cx="6858000" cy="25908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518160">
                <a:tc>
                  <a:txBody>
                    <a:bodyPr/>
                    <a:lstStyle/>
                    <a:p>
                      <a:r>
                        <a:rPr lang="en-US" sz="2800" dirty="0" smtClean="0"/>
                        <a:t>Table 2</a:t>
                      </a:r>
                      <a:endParaRPr lang="en-MY" sz="2800" dirty="0"/>
                    </a:p>
                  </a:txBody>
                  <a:tcPr/>
                </a:tc>
                <a:tc>
                  <a:txBody>
                    <a:bodyPr/>
                    <a:lstStyle/>
                    <a:p>
                      <a:endParaRPr lang="en-MY" sz="2800"/>
                    </a:p>
                  </a:txBody>
                  <a:tcPr/>
                </a:tc>
                <a:tc>
                  <a:txBody>
                    <a:bodyPr/>
                    <a:lstStyle/>
                    <a:p>
                      <a:endParaRPr lang="en-MY" sz="2800"/>
                    </a:p>
                  </a:txBody>
                  <a:tcPr/>
                </a:tc>
                <a:tc>
                  <a:txBody>
                    <a:bodyPr/>
                    <a:lstStyle/>
                    <a:p>
                      <a:endParaRPr lang="en-MY" sz="2800"/>
                    </a:p>
                  </a:txBody>
                  <a:tcPr/>
                </a:tc>
                <a:tc>
                  <a:txBody>
                    <a:bodyPr/>
                    <a:lstStyle/>
                    <a:p>
                      <a:endParaRPr lang="en-MY" sz="2800"/>
                    </a:p>
                  </a:txBody>
                  <a:tcPr/>
                </a:tc>
              </a:tr>
              <a:tr h="518160">
                <a:tc>
                  <a:txBody>
                    <a:bodyPr/>
                    <a:lstStyle/>
                    <a:p>
                      <a:r>
                        <a:rPr lang="en-US" sz="2800" dirty="0" smtClean="0"/>
                        <a:t>Q1</a:t>
                      </a:r>
                      <a:endParaRPr lang="en-MY" sz="2800" dirty="0"/>
                    </a:p>
                  </a:txBody>
                  <a:tcPr/>
                </a:tc>
                <a:tc>
                  <a:txBody>
                    <a:bodyPr/>
                    <a:lstStyle/>
                    <a:p>
                      <a:r>
                        <a:rPr lang="en-US" sz="2800" dirty="0" smtClean="0"/>
                        <a:t>CO1</a:t>
                      </a:r>
                      <a:endParaRPr lang="en-MY" sz="2800" dirty="0"/>
                    </a:p>
                  </a:txBody>
                  <a:tcPr/>
                </a:tc>
                <a:tc>
                  <a:txBody>
                    <a:bodyPr/>
                    <a:lstStyle/>
                    <a:p>
                      <a:r>
                        <a:rPr lang="en-US" sz="2800" dirty="0" smtClean="0"/>
                        <a:t>+</a:t>
                      </a:r>
                      <a:endParaRPr lang="en-MY" sz="2800" dirty="0"/>
                    </a:p>
                  </a:txBody>
                  <a:tcPr/>
                </a:tc>
                <a:tc>
                  <a:txBody>
                    <a:bodyPr/>
                    <a:lstStyle/>
                    <a:p>
                      <a:r>
                        <a:rPr lang="en-US" sz="2800" dirty="0" smtClean="0"/>
                        <a:t>CO2</a:t>
                      </a:r>
                      <a:endParaRPr lang="en-MY" sz="2800" dirty="0"/>
                    </a:p>
                  </a:txBody>
                  <a:tcPr/>
                </a:tc>
                <a:tc>
                  <a:txBody>
                    <a:bodyPr/>
                    <a:lstStyle/>
                    <a:p>
                      <a:r>
                        <a:rPr lang="en-US" sz="2800" dirty="0" smtClean="0"/>
                        <a:t>+</a:t>
                      </a:r>
                      <a:endParaRPr lang="en-MY" sz="2800" dirty="0"/>
                    </a:p>
                  </a:txBody>
                  <a:tcPr/>
                </a:tc>
              </a:tr>
              <a:tr h="518160">
                <a:tc>
                  <a:txBody>
                    <a:bodyPr/>
                    <a:lstStyle/>
                    <a:p>
                      <a:r>
                        <a:rPr lang="en-US" sz="2800" dirty="0" smtClean="0"/>
                        <a:t>Q2</a:t>
                      </a:r>
                      <a:endParaRPr lang="en-MY" sz="2800" dirty="0"/>
                    </a:p>
                  </a:txBody>
                  <a:tcPr/>
                </a:tc>
                <a:tc>
                  <a:txBody>
                    <a:bodyPr/>
                    <a:lstStyle/>
                    <a:p>
                      <a:r>
                        <a:rPr lang="en-US" sz="2800" dirty="0" smtClean="0"/>
                        <a:t>CO2</a:t>
                      </a:r>
                      <a:endParaRPr lang="en-MY" sz="2800" dirty="0"/>
                    </a:p>
                  </a:txBody>
                  <a:tcPr/>
                </a:tc>
                <a:tc>
                  <a:txBody>
                    <a:bodyPr/>
                    <a:lstStyle/>
                    <a:p>
                      <a:r>
                        <a:rPr lang="en-US" sz="2800" dirty="0" smtClean="0"/>
                        <a:t>+</a:t>
                      </a:r>
                      <a:endParaRPr lang="en-MY" sz="2800" dirty="0"/>
                    </a:p>
                  </a:txBody>
                  <a:tcPr/>
                </a:tc>
                <a:tc>
                  <a:txBody>
                    <a:bodyPr/>
                    <a:lstStyle/>
                    <a:p>
                      <a:r>
                        <a:rPr lang="en-US" sz="2800" dirty="0" smtClean="0"/>
                        <a:t>CO3</a:t>
                      </a:r>
                      <a:endParaRPr lang="en-MY" sz="2800" dirty="0"/>
                    </a:p>
                  </a:txBody>
                  <a:tcPr/>
                </a:tc>
                <a:tc>
                  <a:txBody>
                    <a:bodyPr/>
                    <a:lstStyle/>
                    <a:p>
                      <a:r>
                        <a:rPr lang="en-US" sz="2800" dirty="0" smtClean="0"/>
                        <a:t>-</a:t>
                      </a:r>
                      <a:endParaRPr lang="en-MY" sz="2800" dirty="0"/>
                    </a:p>
                  </a:txBody>
                  <a:tcPr/>
                </a:tc>
              </a:tr>
              <a:tr h="518160">
                <a:tc>
                  <a:txBody>
                    <a:bodyPr/>
                    <a:lstStyle/>
                    <a:p>
                      <a:r>
                        <a:rPr lang="en-US" sz="2800" dirty="0" smtClean="0"/>
                        <a:t>Q3</a:t>
                      </a:r>
                      <a:endParaRPr lang="en-MY" sz="2800" dirty="0"/>
                    </a:p>
                  </a:txBody>
                  <a:tcPr/>
                </a:tc>
                <a:tc>
                  <a:txBody>
                    <a:bodyPr/>
                    <a:lstStyle/>
                    <a:p>
                      <a:r>
                        <a:rPr lang="en-US" sz="2800" dirty="0" smtClean="0"/>
                        <a:t>CO3</a:t>
                      </a:r>
                      <a:endParaRPr lang="en-MY" sz="2800" dirty="0"/>
                    </a:p>
                  </a:txBody>
                  <a:tcPr/>
                </a:tc>
                <a:tc>
                  <a:txBody>
                    <a:bodyPr/>
                    <a:lstStyle/>
                    <a:p>
                      <a:r>
                        <a:rPr lang="en-US" sz="2800" dirty="0" smtClean="0"/>
                        <a:t>-</a:t>
                      </a:r>
                      <a:endParaRPr lang="en-MY" sz="2800" dirty="0"/>
                    </a:p>
                  </a:txBody>
                  <a:tcPr/>
                </a:tc>
                <a:tc>
                  <a:txBody>
                    <a:bodyPr/>
                    <a:lstStyle/>
                    <a:p>
                      <a:r>
                        <a:rPr lang="en-US" sz="2800" dirty="0" smtClean="0"/>
                        <a:t>CO4</a:t>
                      </a:r>
                      <a:endParaRPr lang="en-MY" sz="2800" dirty="0"/>
                    </a:p>
                  </a:txBody>
                  <a:tcPr/>
                </a:tc>
                <a:tc>
                  <a:txBody>
                    <a:bodyPr/>
                    <a:lstStyle/>
                    <a:p>
                      <a:r>
                        <a:rPr lang="en-US" sz="2800" dirty="0" smtClean="0"/>
                        <a:t>+</a:t>
                      </a:r>
                      <a:endParaRPr lang="en-MY" sz="2800" dirty="0"/>
                    </a:p>
                  </a:txBody>
                  <a:tcPr/>
                </a:tc>
              </a:tr>
              <a:tr h="518160">
                <a:tc>
                  <a:txBody>
                    <a:bodyPr/>
                    <a:lstStyle/>
                    <a:p>
                      <a:r>
                        <a:rPr lang="en-US" sz="2800" dirty="0" smtClean="0"/>
                        <a:t>Q4</a:t>
                      </a:r>
                      <a:endParaRPr lang="en-MY" sz="2800" dirty="0"/>
                    </a:p>
                  </a:txBody>
                  <a:tcPr/>
                </a:tc>
                <a:tc>
                  <a:txBody>
                    <a:bodyPr/>
                    <a:lstStyle/>
                    <a:p>
                      <a:r>
                        <a:rPr lang="en-US" sz="2800" dirty="0" smtClean="0"/>
                        <a:t>CO4</a:t>
                      </a:r>
                      <a:endParaRPr lang="en-MY" sz="2800" dirty="0"/>
                    </a:p>
                  </a:txBody>
                  <a:tcPr/>
                </a:tc>
                <a:tc>
                  <a:txBody>
                    <a:bodyPr/>
                    <a:lstStyle/>
                    <a:p>
                      <a:r>
                        <a:rPr lang="en-US" sz="2800" dirty="0" smtClean="0"/>
                        <a:t>+</a:t>
                      </a:r>
                      <a:endParaRPr lang="en-MY" sz="2800" dirty="0"/>
                    </a:p>
                  </a:txBody>
                  <a:tcPr/>
                </a:tc>
                <a:tc>
                  <a:txBody>
                    <a:bodyPr/>
                    <a:lstStyle/>
                    <a:p>
                      <a:r>
                        <a:rPr lang="en-US" sz="2800" dirty="0" smtClean="0"/>
                        <a:t>CO1</a:t>
                      </a:r>
                      <a:endParaRPr lang="en-MY" sz="2800" dirty="0"/>
                    </a:p>
                  </a:txBody>
                  <a:tcPr/>
                </a:tc>
                <a:tc>
                  <a:txBody>
                    <a:bodyPr/>
                    <a:lstStyle/>
                    <a:p>
                      <a:r>
                        <a:rPr lang="en-US" sz="2800" dirty="0" smtClean="0"/>
                        <a:t>-</a:t>
                      </a:r>
                      <a:endParaRPr lang="en-MY" sz="2800" dirty="0"/>
                    </a:p>
                  </a:txBody>
                  <a:tcPr/>
                </a:tc>
              </a:tr>
            </a:tbl>
          </a:graphicData>
        </a:graphic>
      </p:graphicFrame>
      <p:sp>
        <p:nvSpPr>
          <p:cNvPr id="166978" name="TextBox 5"/>
          <p:cNvSpPr txBox="1">
            <a:spLocks noChangeArrowheads="1"/>
          </p:cNvSpPr>
          <p:nvPr/>
        </p:nvSpPr>
        <p:spPr bwMode="auto">
          <a:xfrm>
            <a:off x="5148263" y="1412875"/>
            <a:ext cx="33845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Discuss on the attainment of COs </a:t>
            </a:r>
          </a:p>
          <a:p>
            <a:pPr eaLnBrk="1" hangingPunct="1"/>
            <a:r>
              <a:rPr lang="en-US" sz="2800"/>
              <a:t>and POs (using Exercise 2)for both </a:t>
            </a:r>
          </a:p>
          <a:p>
            <a:pPr eaLnBrk="1" hangingPunct="1"/>
            <a:r>
              <a:rPr lang="en-US" sz="2800"/>
              <a:t>Tables, 1&amp;2</a:t>
            </a:r>
          </a:p>
        </p:txBody>
      </p:sp>
      <p:sp>
        <p:nvSpPr>
          <p:cNvPr id="16697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A0EA0F-8AB7-E64C-B3E9-F59710D1AFCC}" type="slidenum">
              <a:rPr lang="en-US" sz="1200">
                <a:solidFill>
                  <a:srgbClr val="898989"/>
                </a:solidFill>
                <a:latin typeface="Calibri" charset="0"/>
                <a:cs typeface="Arial" charset="0"/>
              </a:rPr>
              <a:pPr eaLnBrk="1" hangingPunct="1"/>
              <a:t>20</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1889671619"/>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r>
              <a:rPr lang="en-US">
                <a:latin typeface="Calibri" charset="0"/>
              </a:rPr>
              <a:t>Exercise 4</a:t>
            </a:r>
          </a:p>
        </p:txBody>
      </p:sp>
      <p:graphicFrame>
        <p:nvGraphicFramePr>
          <p:cNvPr id="4" name="Content Placeholder 3"/>
          <p:cNvGraphicFramePr>
            <a:graphicFrameLocks noGrp="1"/>
          </p:cNvGraphicFramePr>
          <p:nvPr>
            <p:ph idx="1"/>
          </p:nvPr>
        </p:nvGraphicFramePr>
        <p:xfrm>
          <a:off x="457200" y="1196975"/>
          <a:ext cx="8229600" cy="2590800"/>
        </p:xfrm>
        <a:graphic>
          <a:graphicData uri="http://schemas.openxmlformats.org/drawingml/2006/table">
            <a:tbl>
              <a:tblPr firstRow="1" bandRow="1">
                <a:tableStyleId>{5C22544A-7EE6-4342-B048-85BDC9FD1C3A}</a:tableStyleId>
              </a:tblPr>
              <a:tblGrid>
                <a:gridCol w="2057400"/>
                <a:gridCol w="2057400"/>
                <a:gridCol w="2057400"/>
                <a:gridCol w="2057400"/>
              </a:tblGrid>
              <a:tr h="518160">
                <a:tc>
                  <a:txBody>
                    <a:bodyPr/>
                    <a:lstStyle/>
                    <a:p>
                      <a:endParaRPr lang="en-MY" sz="2800" dirty="0"/>
                    </a:p>
                  </a:txBody>
                  <a:tcPr/>
                </a:tc>
                <a:tc>
                  <a:txBody>
                    <a:bodyPr/>
                    <a:lstStyle/>
                    <a:p>
                      <a:r>
                        <a:rPr lang="en-US" sz="2800" dirty="0" smtClean="0"/>
                        <a:t>PO1</a:t>
                      </a:r>
                      <a:endParaRPr lang="en-MY" sz="2800" dirty="0"/>
                    </a:p>
                  </a:txBody>
                  <a:tcPr/>
                </a:tc>
                <a:tc>
                  <a:txBody>
                    <a:bodyPr/>
                    <a:lstStyle/>
                    <a:p>
                      <a:r>
                        <a:rPr lang="en-US" sz="2800" dirty="0" smtClean="0"/>
                        <a:t>PO2</a:t>
                      </a:r>
                      <a:endParaRPr lang="en-MY" sz="2800" dirty="0"/>
                    </a:p>
                  </a:txBody>
                  <a:tcPr/>
                </a:tc>
                <a:tc>
                  <a:txBody>
                    <a:bodyPr/>
                    <a:lstStyle/>
                    <a:p>
                      <a:r>
                        <a:rPr lang="en-US" sz="2800" dirty="0" smtClean="0"/>
                        <a:t>PO3</a:t>
                      </a:r>
                      <a:endParaRPr lang="en-MY" sz="2800" dirty="0"/>
                    </a:p>
                  </a:txBody>
                  <a:tcPr/>
                </a:tc>
              </a:tr>
              <a:tr h="518160">
                <a:tc>
                  <a:txBody>
                    <a:bodyPr/>
                    <a:lstStyle/>
                    <a:p>
                      <a:r>
                        <a:rPr lang="en-US" sz="2800" dirty="0" smtClean="0"/>
                        <a:t>C1</a:t>
                      </a:r>
                      <a:endParaRPr lang="en-MY" sz="2800" dirty="0"/>
                    </a:p>
                  </a:txBody>
                  <a:tcPr/>
                </a:tc>
                <a:tc>
                  <a:txBody>
                    <a:bodyPr/>
                    <a:lstStyle/>
                    <a:p>
                      <a:r>
                        <a:rPr lang="en-US" sz="2800" dirty="0" smtClean="0"/>
                        <a:t>3</a:t>
                      </a:r>
                      <a:endParaRPr lang="en-MY" sz="2800" dirty="0"/>
                    </a:p>
                  </a:txBody>
                  <a:tcPr/>
                </a:tc>
                <a:tc>
                  <a:txBody>
                    <a:bodyPr/>
                    <a:lstStyle/>
                    <a:p>
                      <a:r>
                        <a:rPr lang="en-US" sz="2800" dirty="0" smtClean="0"/>
                        <a:t>2</a:t>
                      </a:r>
                      <a:endParaRPr lang="en-MY" sz="2800" dirty="0"/>
                    </a:p>
                  </a:txBody>
                  <a:tcPr/>
                </a:tc>
                <a:tc>
                  <a:txBody>
                    <a:bodyPr/>
                    <a:lstStyle/>
                    <a:p>
                      <a:r>
                        <a:rPr lang="en-US" sz="2800" dirty="0" smtClean="0"/>
                        <a:t>1</a:t>
                      </a:r>
                      <a:endParaRPr lang="en-MY" sz="2800" dirty="0"/>
                    </a:p>
                  </a:txBody>
                  <a:tcPr/>
                </a:tc>
              </a:tr>
              <a:tr h="518160">
                <a:tc>
                  <a:txBody>
                    <a:bodyPr/>
                    <a:lstStyle/>
                    <a:p>
                      <a:r>
                        <a:rPr lang="en-US" sz="2800" dirty="0" smtClean="0"/>
                        <a:t>C2</a:t>
                      </a:r>
                      <a:endParaRPr lang="en-MY" sz="2800" dirty="0"/>
                    </a:p>
                  </a:txBody>
                  <a:tcPr/>
                </a:tc>
                <a:tc>
                  <a:txBody>
                    <a:bodyPr/>
                    <a:lstStyle/>
                    <a:p>
                      <a:r>
                        <a:rPr lang="en-US" sz="2800" dirty="0" smtClean="0"/>
                        <a:t>2</a:t>
                      </a:r>
                      <a:endParaRPr lang="en-MY" sz="2800" dirty="0"/>
                    </a:p>
                  </a:txBody>
                  <a:tcPr/>
                </a:tc>
                <a:tc>
                  <a:txBody>
                    <a:bodyPr/>
                    <a:lstStyle/>
                    <a:p>
                      <a:r>
                        <a:rPr lang="en-US" sz="2800" dirty="0" smtClean="0"/>
                        <a:t>1</a:t>
                      </a:r>
                      <a:endParaRPr lang="en-MY" sz="2800" dirty="0"/>
                    </a:p>
                  </a:txBody>
                  <a:tcPr/>
                </a:tc>
                <a:tc>
                  <a:txBody>
                    <a:bodyPr/>
                    <a:lstStyle/>
                    <a:p>
                      <a:r>
                        <a:rPr lang="en-US" sz="2800" dirty="0" smtClean="0"/>
                        <a:t>2</a:t>
                      </a:r>
                      <a:endParaRPr lang="en-MY" sz="2800" dirty="0"/>
                    </a:p>
                  </a:txBody>
                  <a:tcPr/>
                </a:tc>
              </a:tr>
              <a:tr h="518160">
                <a:tc>
                  <a:txBody>
                    <a:bodyPr/>
                    <a:lstStyle/>
                    <a:p>
                      <a:r>
                        <a:rPr lang="en-US" sz="2800" dirty="0" smtClean="0"/>
                        <a:t>C3</a:t>
                      </a:r>
                      <a:endParaRPr lang="en-MY" sz="2800" dirty="0"/>
                    </a:p>
                  </a:txBody>
                  <a:tcPr/>
                </a:tc>
                <a:tc>
                  <a:txBody>
                    <a:bodyPr/>
                    <a:lstStyle/>
                    <a:p>
                      <a:r>
                        <a:rPr lang="en-US" sz="2800" dirty="0" smtClean="0"/>
                        <a:t>3</a:t>
                      </a:r>
                      <a:endParaRPr lang="en-MY" sz="2800" dirty="0"/>
                    </a:p>
                  </a:txBody>
                  <a:tcPr/>
                </a:tc>
                <a:tc>
                  <a:txBody>
                    <a:bodyPr/>
                    <a:lstStyle/>
                    <a:p>
                      <a:r>
                        <a:rPr lang="en-US" sz="2800" dirty="0" smtClean="0"/>
                        <a:t>0</a:t>
                      </a:r>
                      <a:endParaRPr lang="en-MY" sz="2800" dirty="0"/>
                    </a:p>
                  </a:txBody>
                  <a:tcPr/>
                </a:tc>
                <a:tc>
                  <a:txBody>
                    <a:bodyPr/>
                    <a:lstStyle/>
                    <a:p>
                      <a:r>
                        <a:rPr lang="en-US" sz="2800" dirty="0" smtClean="0"/>
                        <a:t>3</a:t>
                      </a:r>
                      <a:endParaRPr lang="en-MY" sz="2800" dirty="0"/>
                    </a:p>
                  </a:txBody>
                  <a:tcPr/>
                </a:tc>
              </a:tr>
              <a:tr h="518160">
                <a:tc>
                  <a:txBody>
                    <a:bodyPr/>
                    <a:lstStyle/>
                    <a:p>
                      <a:r>
                        <a:rPr lang="en-US" sz="2800" dirty="0" smtClean="0"/>
                        <a:t>C4</a:t>
                      </a:r>
                      <a:endParaRPr lang="en-MY" sz="2800" dirty="0"/>
                    </a:p>
                  </a:txBody>
                  <a:tcPr/>
                </a:tc>
                <a:tc>
                  <a:txBody>
                    <a:bodyPr/>
                    <a:lstStyle/>
                    <a:p>
                      <a:r>
                        <a:rPr lang="en-US" sz="2800" dirty="0" smtClean="0"/>
                        <a:t>2</a:t>
                      </a:r>
                      <a:endParaRPr lang="en-MY" sz="2800" dirty="0"/>
                    </a:p>
                  </a:txBody>
                  <a:tcPr/>
                </a:tc>
                <a:tc>
                  <a:txBody>
                    <a:bodyPr/>
                    <a:lstStyle/>
                    <a:p>
                      <a:r>
                        <a:rPr lang="en-US" sz="2800" dirty="0" smtClean="0"/>
                        <a:t>1</a:t>
                      </a:r>
                      <a:endParaRPr lang="en-MY" sz="2800" dirty="0"/>
                    </a:p>
                  </a:txBody>
                  <a:tcPr/>
                </a:tc>
                <a:tc>
                  <a:txBody>
                    <a:bodyPr/>
                    <a:lstStyle/>
                    <a:p>
                      <a:r>
                        <a:rPr lang="en-US" sz="2800" dirty="0" smtClean="0"/>
                        <a:t>3</a:t>
                      </a:r>
                      <a:endParaRPr lang="en-MY" sz="2800" dirty="0"/>
                    </a:p>
                  </a:txBody>
                  <a:tcPr/>
                </a:tc>
              </a:tr>
            </a:tbl>
          </a:graphicData>
        </a:graphic>
      </p:graphicFrame>
      <p:sp>
        <p:nvSpPr>
          <p:cNvPr id="167970" name="TextBox 4"/>
          <p:cNvSpPr txBox="1">
            <a:spLocks noChangeArrowheads="1"/>
          </p:cNvSpPr>
          <p:nvPr/>
        </p:nvSpPr>
        <p:spPr bwMode="auto">
          <a:xfrm>
            <a:off x="468313" y="3990975"/>
            <a:ext cx="82073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Discuss on the potential problems, if any,  where 3, 2, 1, and 0 refer to High, Moderate, Low, and No emphasis, respectively. C1..4 refer to the courses, whereas PO1..3 refer to Programme Outcomes.</a:t>
            </a:r>
          </a:p>
          <a:p>
            <a:pPr eaLnBrk="1" hangingPunct="1"/>
            <a:endParaRPr lang="en-US" sz="2800"/>
          </a:p>
          <a:p>
            <a:pPr eaLnBrk="1" hangingPunct="1"/>
            <a:r>
              <a:rPr lang="en-US" sz="2800"/>
              <a:t>How would cohort POs attainment be obtained?</a:t>
            </a:r>
          </a:p>
        </p:txBody>
      </p:sp>
      <p:sp>
        <p:nvSpPr>
          <p:cNvPr id="1679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BFC009-73D4-F44C-8F26-4302CD3546A6}" type="slidenum">
              <a:rPr lang="en-US" sz="1200">
                <a:solidFill>
                  <a:srgbClr val="898989"/>
                </a:solidFill>
                <a:latin typeface="Calibri" charset="0"/>
                <a:cs typeface="Arial" charset="0"/>
              </a:rPr>
              <a:pPr eaLnBrk="1" hangingPunct="1"/>
              <a:t>21</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1335889218"/>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r>
              <a:rPr lang="en-US">
                <a:latin typeface="Calibri" charset="0"/>
              </a:rPr>
              <a:t>Exercise 5</a:t>
            </a:r>
          </a:p>
        </p:txBody>
      </p:sp>
      <p:graphicFrame>
        <p:nvGraphicFramePr>
          <p:cNvPr id="4" name="Content Placeholder 3"/>
          <p:cNvGraphicFramePr>
            <a:graphicFrameLocks noGrp="1"/>
          </p:cNvGraphicFramePr>
          <p:nvPr>
            <p:ph idx="1"/>
          </p:nvPr>
        </p:nvGraphicFramePr>
        <p:xfrm>
          <a:off x="457200" y="1600200"/>
          <a:ext cx="8229600" cy="3108443"/>
        </p:xfrm>
        <a:graphic>
          <a:graphicData uri="http://schemas.openxmlformats.org/drawingml/2006/table">
            <a:tbl>
              <a:tblPr firstRow="1" bandRow="1">
                <a:tableStyleId>{5C22544A-7EE6-4342-B048-85BDC9FD1C3A}</a:tableStyleId>
              </a:tblPr>
              <a:tblGrid>
                <a:gridCol w="4114800"/>
                <a:gridCol w="4114800"/>
              </a:tblGrid>
              <a:tr h="518054">
                <a:tc>
                  <a:txBody>
                    <a:bodyPr/>
                    <a:lstStyle/>
                    <a:p>
                      <a:r>
                        <a:rPr lang="en-US" sz="2800" dirty="0" smtClean="0"/>
                        <a:t>Delivery</a:t>
                      </a:r>
                      <a:endParaRPr lang="en-MY" sz="2800" dirty="0"/>
                    </a:p>
                  </a:txBody>
                  <a:tcPr marT="45677" marB="45677"/>
                </a:tc>
                <a:tc>
                  <a:txBody>
                    <a:bodyPr/>
                    <a:lstStyle/>
                    <a:p>
                      <a:r>
                        <a:rPr lang="en-US" sz="2800" dirty="0" smtClean="0"/>
                        <a:t>Assessment</a:t>
                      </a:r>
                      <a:endParaRPr lang="en-MY" sz="2800" dirty="0"/>
                    </a:p>
                  </a:txBody>
                  <a:tcPr marT="45677" marB="45677"/>
                </a:tc>
              </a:tr>
              <a:tr h="518054">
                <a:tc>
                  <a:txBody>
                    <a:bodyPr/>
                    <a:lstStyle/>
                    <a:p>
                      <a:r>
                        <a:rPr lang="en-US" sz="2800" dirty="0" smtClean="0"/>
                        <a:t>Lecture</a:t>
                      </a:r>
                      <a:endParaRPr lang="en-MY" sz="2800" dirty="0"/>
                    </a:p>
                  </a:txBody>
                  <a:tcPr marT="45677" marB="45677"/>
                </a:tc>
                <a:tc>
                  <a:txBody>
                    <a:bodyPr/>
                    <a:lstStyle/>
                    <a:p>
                      <a:endParaRPr lang="en-MY" sz="2800"/>
                    </a:p>
                  </a:txBody>
                  <a:tcPr marT="45677" marB="45677"/>
                </a:tc>
              </a:tr>
              <a:tr h="518054">
                <a:tc>
                  <a:txBody>
                    <a:bodyPr/>
                    <a:lstStyle/>
                    <a:p>
                      <a:r>
                        <a:rPr lang="en-US" sz="2800" dirty="0" smtClean="0"/>
                        <a:t>Laboratory</a:t>
                      </a:r>
                      <a:endParaRPr lang="en-MY" sz="2800" dirty="0"/>
                    </a:p>
                  </a:txBody>
                  <a:tcPr marT="45677" marB="45677"/>
                </a:tc>
                <a:tc>
                  <a:txBody>
                    <a:bodyPr/>
                    <a:lstStyle/>
                    <a:p>
                      <a:endParaRPr lang="en-MY" sz="2800"/>
                    </a:p>
                  </a:txBody>
                  <a:tcPr marT="45677" marB="45677"/>
                </a:tc>
              </a:tr>
              <a:tr h="518054">
                <a:tc>
                  <a:txBody>
                    <a:bodyPr/>
                    <a:lstStyle/>
                    <a:p>
                      <a:r>
                        <a:rPr lang="en-US" sz="2800" dirty="0" smtClean="0"/>
                        <a:t>PBL</a:t>
                      </a:r>
                      <a:endParaRPr lang="en-MY" sz="2800" dirty="0"/>
                    </a:p>
                  </a:txBody>
                  <a:tcPr marT="45677" marB="45677"/>
                </a:tc>
                <a:tc>
                  <a:txBody>
                    <a:bodyPr/>
                    <a:lstStyle/>
                    <a:p>
                      <a:endParaRPr lang="en-MY" sz="2800"/>
                    </a:p>
                  </a:txBody>
                  <a:tcPr marT="45677" marB="45677"/>
                </a:tc>
              </a:tr>
              <a:tr h="518054">
                <a:tc>
                  <a:txBody>
                    <a:bodyPr/>
                    <a:lstStyle/>
                    <a:p>
                      <a:r>
                        <a:rPr lang="en-US" sz="2800" dirty="0" smtClean="0"/>
                        <a:t>Case Method</a:t>
                      </a:r>
                      <a:endParaRPr lang="en-MY" sz="2800" dirty="0"/>
                    </a:p>
                  </a:txBody>
                  <a:tcPr marT="45677" marB="45677"/>
                </a:tc>
                <a:tc>
                  <a:txBody>
                    <a:bodyPr/>
                    <a:lstStyle/>
                    <a:p>
                      <a:endParaRPr lang="en-MY" sz="2800"/>
                    </a:p>
                  </a:txBody>
                  <a:tcPr marT="45677" marB="45677"/>
                </a:tc>
              </a:tr>
              <a:tr h="518054">
                <a:tc>
                  <a:txBody>
                    <a:bodyPr/>
                    <a:lstStyle/>
                    <a:p>
                      <a:r>
                        <a:rPr lang="en-US" sz="2800" dirty="0" smtClean="0"/>
                        <a:t>Project Based</a:t>
                      </a:r>
                      <a:endParaRPr lang="en-MY" sz="2800" dirty="0"/>
                    </a:p>
                  </a:txBody>
                  <a:tcPr marT="45677" marB="45677"/>
                </a:tc>
                <a:tc>
                  <a:txBody>
                    <a:bodyPr/>
                    <a:lstStyle/>
                    <a:p>
                      <a:endParaRPr lang="en-MY" sz="2800" dirty="0"/>
                    </a:p>
                  </a:txBody>
                  <a:tcPr marT="45677" marB="45677"/>
                </a:tc>
              </a:tr>
            </a:tbl>
          </a:graphicData>
        </a:graphic>
      </p:graphicFrame>
      <p:sp>
        <p:nvSpPr>
          <p:cNvPr id="168985" name="TextBox 4"/>
          <p:cNvSpPr txBox="1">
            <a:spLocks noChangeArrowheads="1"/>
          </p:cNvSpPr>
          <p:nvPr/>
        </p:nvSpPr>
        <p:spPr bwMode="auto">
          <a:xfrm>
            <a:off x="468313" y="4922838"/>
            <a:ext cx="8135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Identify suitable assessment techniques for the different delivery modes.</a:t>
            </a:r>
          </a:p>
        </p:txBody>
      </p:sp>
      <p:sp>
        <p:nvSpPr>
          <p:cNvPr id="1689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786538-3F56-7343-9EBF-9BB905DE9352}" type="slidenum">
              <a:rPr lang="en-US" sz="1200">
                <a:solidFill>
                  <a:srgbClr val="898989"/>
                </a:solidFill>
                <a:latin typeface="Calibri" charset="0"/>
                <a:cs typeface="Arial" charset="0"/>
              </a:rPr>
              <a:pPr eaLnBrk="1" hangingPunct="1"/>
              <a:t>22</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3146485936"/>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924A4E-9DAB-7F4D-AA32-7FB8F8341DE7}" type="slidenum">
              <a:rPr lang="en-GB" sz="1200">
                <a:solidFill>
                  <a:srgbClr val="898989"/>
                </a:solidFill>
                <a:latin typeface="Times New Roman" charset="0"/>
                <a:cs typeface="Arial" charset="0"/>
              </a:rPr>
              <a:pPr eaLnBrk="1" hangingPunct="1"/>
              <a:t>23</a:t>
            </a:fld>
            <a:endParaRPr lang="en-GB" sz="1200">
              <a:solidFill>
                <a:srgbClr val="898989"/>
              </a:solidFill>
              <a:latin typeface="Times New Roman" charset="0"/>
              <a:cs typeface="Arial" charset="0"/>
            </a:endParaRPr>
          </a:p>
        </p:txBody>
      </p:sp>
      <p:sp>
        <p:nvSpPr>
          <p:cNvPr id="169986" name="Rectangle 2"/>
          <p:cNvSpPr>
            <a:spLocks noGrp="1" noChangeArrowheads="1"/>
          </p:cNvSpPr>
          <p:nvPr>
            <p:ph type="title"/>
          </p:nvPr>
        </p:nvSpPr>
        <p:spPr/>
        <p:txBody>
          <a:bodyPr/>
          <a:lstStyle/>
          <a:p>
            <a:pPr eaLnBrk="1" hangingPunct="1"/>
            <a:r>
              <a:rPr lang="en-GB">
                <a:latin typeface="Calibri" charset="0"/>
              </a:rPr>
              <a:t>Exercise 6</a:t>
            </a:r>
          </a:p>
        </p:txBody>
      </p:sp>
      <p:sp>
        <p:nvSpPr>
          <p:cNvPr id="169987" name="Rectangle 3"/>
          <p:cNvSpPr>
            <a:spLocks noGrp="1" noChangeArrowheads="1"/>
          </p:cNvSpPr>
          <p:nvPr>
            <p:ph type="body" idx="1"/>
          </p:nvPr>
        </p:nvSpPr>
        <p:spPr/>
        <p:txBody>
          <a:bodyPr/>
          <a:lstStyle/>
          <a:p>
            <a:pPr eaLnBrk="1" hangingPunct="1"/>
            <a:r>
              <a:rPr lang="en-US">
                <a:latin typeface="Calibri" charset="0"/>
              </a:rPr>
              <a:t>Write a brief executive summary of how you are going to facilitate learning in your course (remember you must be able to demonstrate that learning has taken place)</a:t>
            </a:r>
          </a:p>
        </p:txBody>
      </p:sp>
    </p:spTree>
    <p:extLst>
      <p:ext uri="{BB962C8B-B14F-4D97-AF65-F5344CB8AC3E}">
        <p14:creationId xmlns:p14="http://schemas.microsoft.com/office/powerpoint/2010/main" val="1876809051"/>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053" y="2067813"/>
            <a:ext cx="5343906" cy="34163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Terima</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Kasih</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endParaRPr>
          </a:p>
          <a:p>
            <a:pPr algn="ctr" fontAlgn="auto">
              <a:spcBef>
                <a:spcPts val="0"/>
              </a:spcBef>
              <a:spcAft>
                <a:spcPts val="0"/>
              </a:spcAft>
              <a:defRPr/>
            </a:pP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Shukria</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endParaRPr>
          </a:p>
          <a:p>
            <a:pPr algn="ctr" fontAlgn="auto">
              <a:spcBef>
                <a:spcPts val="0"/>
              </a:spcBef>
              <a:spcAft>
                <a:spcPts val="0"/>
              </a:spcAft>
              <a:defRPr/>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Thank You</a:t>
            </a:r>
          </a:p>
          <a:p>
            <a:pPr algn="ctr" fontAlgn="auto">
              <a:spcBef>
                <a:spcPts val="0"/>
              </a:spcBef>
              <a:spcAft>
                <a:spcPts val="0"/>
              </a:spcAft>
              <a:defRPr/>
            </a:pP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Arigatogozaimasu</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endParaRPr>
          </a:p>
        </p:txBody>
      </p:sp>
      <p:pic>
        <p:nvPicPr>
          <p:cNvPr id="6" name="Picture 5"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sp>
        <p:nvSpPr>
          <p:cNvPr id="7" name="TextBox 6"/>
          <p:cNvSpPr txBox="1"/>
          <p:nvPr/>
        </p:nvSpPr>
        <p:spPr>
          <a:xfrm>
            <a:off x="0" y="6228020"/>
            <a:ext cx="9144000" cy="369332"/>
          </a:xfrm>
          <a:prstGeom prst="rect">
            <a:avLst/>
          </a:prstGeom>
          <a:solidFill>
            <a:srgbClr val="00B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smtClean="0">
                <a:solidFill>
                  <a:schemeClr val="bg1"/>
                </a:solidFill>
              </a:rPr>
              <a:t>Engineering the Nation with Precision for Sustainable Development</a:t>
            </a:r>
            <a:endParaRPr lang="ms-MY" i="1" dirty="0">
              <a:solidFill>
                <a:schemeClr val="bg1"/>
              </a:solidFill>
            </a:endParaRPr>
          </a:p>
        </p:txBody>
      </p:sp>
      <p:pic>
        <p:nvPicPr>
          <p:cNvPr id="8" name="Picture 7"/>
          <p:cNvPicPr>
            <a:picLocks noChangeAspect="1"/>
          </p:cNvPicPr>
          <p:nvPr/>
        </p:nvPicPr>
        <p:blipFill>
          <a:blip r:embed="rId3"/>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3173925656"/>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graphicFrame>
        <p:nvGraphicFramePr>
          <p:cNvPr id="4" name="Table 3"/>
          <p:cNvGraphicFramePr>
            <a:graphicFrameLocks noGrp="1"/>
          </p:cNvGraphicFramePr>
          <p:nvPr>
            <p:extLst>
              <p:ext uri="{D42A27DB-BD31-4B8C-83A1-F6EECF244321}">
                <p14:modId xmlns:p14="http://schemas.microsoft.com/office/powerpoint/2010/main" val="3193193233"/>
              </p:ext>
            </p:extLst>
          </p:nvPr>
        </p:nvGraphicFramePr>
        <p:xfrm>
          <a:off x="0" y="1594502"/>
          <a:ext cx="9144000" cy="4930839"/>
        </p:xfrm>
        <a:graphic>
          <a:graphicData uri="http://schemas.openxmlformats.org/drawingml/2006/table">
            <a:tbl>
              <a:tblPr/>
              <a:tblGrid>
                <a:gridCol w="4047344"/>
                <a:gridCol w="5096656"/>
              </a:tblGrid>
              <a:tr h="5448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mn-lt"/>
                          <a:ea typeface="ＭＳ Ｐゴシック" charset="0"/>
                          <a:cs typeface="Arial" charset="0"/>
                        </a:rPr>
                        <a:t>OLD  (2007)</a:t>
                      </a: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mn-lt"/>
                          <a:ea typeface="ＭＳ Ｐゴシック" charset="0"/>
                          <a:cs typeface="Arial" charset="0"/>
                        </a:rPr>
                        <a:t>NEW (2012)</a:t>
                      </a: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4351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mn-lt"/>
                          <a:ea typeface="ＭＳ Ｐゴシック" charset="0"/>
                          <a:cs typeface="Arial" charset="0"/>
                        </a:rPr>
                        <a:t>(</a:t>
                      </a:r>
                      <a:r>
                        <a:rPr kumimoji="0" lang="en-US" sz="3200" b="0" i="0" u="none" strike="noStrike" cap="none" normalizeH="0" baseline="0" dirty="0" err="1">
                          <a:ln>
                            <a:noFill/>
                          </a:ln>
                          <a:solidFill>
                            <a:srgbClr val="000000"/>
                          </a:solidFill>
                          <a:effectLst/>
                          <a:latin typeface="+mn-lt"/>
                          <a:ea typeface="ＭＳ Ｐゴシック" charset="0"/>
                          <a:cs typeface="Arial" charset="0"/>
                        </a:rPr>
                        <a:t>i</a:t>
                      </a:r>
                      <a:r>
                        <a:rPr kumimoji="0" lang="en-US" sz="3200" b="0" i="0" u="none" strike="noStrike" cap="none" normalizeH="0" baseline="0" dirty="0">
                          <a:ln>
                            <a:noFill/>
                          </a:ln>
                          <a:solidFill>
                            <a:srgbClr val="000000"/>
                          </a:solidFill>
                          <a:effectLst/>
                          <a:latin typeface="+mn-lt"/>
                          <a:ea typeface="ＭＳ Ｐゴシック" charset="0"/>
                          <a:cs typeface="Arial" charset="0"/>
                        </a:rPr>
                        <a:t>) ability to acquire and apply knowledge of science and engineering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mn-lt"/>
                          <a:ea typeface="ＭＳ Ｐゴシック" charset="0"/>
                          <a:cs typeface="Arial" charset="0"/>
                        </a:rPr>
                        <a:t>fundamentals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mn-lt"/>
                          <a:ea typeface="ＭＳ Ｐゴシック" charset="0"/>
                          <a:cs typeface="Arial" charset="0"/>
                        </a:rPr>
                        <a:t>(</a:t>
                      </a:r>
                      <a:r>
                        <a:rPr kumimoji="0" lang="en-US" sz="3200" b="0" i="0" u="none" strike="noStrike" cap="none" normalizeH="0" baseline="0" dirty="0" err="1">
                          <a:ln>
                            <a:noFill/>
                          </a:ln>
                          <a:solidFill>
                            <a:srgbClr val="000000"/>
                          </a:solidFill>
                          <a:effectLst/>
                          <a:latin typeface="+mn-lt"/>
                          <a:ea typeface="ＭＳ Ｐゴシック" charset="0"/>
                          <a:cs typeface="Arial" charset="0"/>
                        </a:rPr>
                        <a:t>i</a:t>
                      </a:r>
                      <a:r>
                        <a:rPr kumimoji="0" lang="en-US" sz="3200" b="0" i="0" u="none" strike="noStrike" cap="none" normalizeH="0" baseline="0" dirty="0">
                          <a:ln>
                            <a:noFill/>
                          </a:ln>
                          <a:solidFill>
                            <a:srgbClr val="000000"/>
                          </a:solidFill>
                          <a:effectLst/>
                          <a:latin typeface="+mn-lt"/>
                          <a:ea typeface="ＭＳ Ｐゴシック" charset="0"/>
                          <a:cs typeface="Arial" charset="0"/>
                        </a:rPr>
                        <a:t>) </a:t>
                      </a:r>
                      <a:r>
                        <a:rPr kumimoji="0" lang="en-US" sz="3200" b="1" i="0" u="none" strike="noStrike" cap="none" normalizeH="0" baseline="0" dirty="0">
                          <a:ln>
                            <a:noFill/>
                          </a:ln>
                          <a:solidFill>
                            <a:srgbClr val="000000"/>
                          </a:solidFill>
                          <a:effectLst/>
                          <a:latin typeface="+mn-lt"/>
                          <a:ea typeface="ＭＳ Ｐゴシック" charset="0"/>
                          <a:cs typeface="Arial" charset="0"/>
                        </a:rPr>
                        <a:t>Engineering Knowledge </a:t>
                      </a:r>
                      <a:r>
                        <a:rPr kumimoji="0" lang="en-US" sz="3200" b="0" i="0" u="none" strike="noStrike" cap="none" normalizeH="0" baseline="0" dirty="0">
                          <a:ln>
                            <a:noFill/>
                          </a:ln>
                          <a:solidFill>
                            <a:srgbClr val="000000"/>
                          </a:solidFill>
                          <a:effectLst/>
                          <a:latin typeface="+mn-lt"/>
                          <a:ea typeface="ＭＳ Ｐゴシック" charset="0"/>
                          <a:cs typeface="Arial" charset="0"/>
                        </a:rPr>
                        <a:t>- Apply knowledge of mathematics, science</a:t>
                      </a:r>
                      <a:r>
                        <a:rPr kumimoji="0" lang="en-US" sz="3200" b="0" i="0" u="none" strike="noStrike" cap="none" normalizeH="0" baseline="0" dirty="0" smtClean="0">
                          <a:ln>
                            <a:noFill/>
                          </a:ln>
                          <a:solidFill>
                            <a:srgbClr val="000000"/>
                          </a:solidFill>
                          <a:effectLst/>
                          <a:latin typeface="+mn-lt"/>
                          <a:ea typeface="ＭＳ Ｐゴシック" charset="0"/>
                          <a:cs typeface="Arial" charset="0"/>
                        </a:rPr>
                        <a:t>, engineering </a:t>
                      </a:r>
                      <a:r>
                        <a:rPr kumimoji="0" lang="en-US" sz="3200" b="0" i="0" u="none" strike="noStrike" cap="none" normalizeH="0" baseline="0" dirty="0">
                          <a:ln>
                            <a:noFill/>
                          </a:ln>
                          <a:solidFill>
                            <a:srgbClr val="000000"/>
                          </a:solidFill>
                          <a:effectLst/>
                          <a:latin typeface="+mn-lt"/>
                          <a:ea typeface="ＭＳ Ｐゴシック" charset="0"/>
                          <a:cs typeface="Arial" charset="0"/>
                        </a:rPr>
                        <a:t>fundamentals </a:t>
                      </a:r>
                      <a:r>
                        <a:rPr kumimoji="0" lang="en-US" sz="3200" b="1" i="0" u="none" strike="noStrike" cap="none" normalizeH="0" baseline="0" dirty="0">
                          <a:ln>
                            <a:noFill/>
                          </a:ln>
                          <a:solidFill>
                            <a:srgbClr val="FF0000"/>
                          </a:solidFill>
                          <a:effectLst/>
                          <a:latin typeface="+mn-lt"/>
                          <a:ea typeface="ＭＳ Ｐゴシック" charset="0"/>
                          <a:cs typeface="Arial" charset="0"/>
                        </a:rPr>
                        <a:t>and an </a:t>
                      </a:r>
                      <a:r>
                        <a:rPr kumimoji="0" lang="en-US" sz="3200" b="1" i="0" u="none" strike="noStrike" cap="none" normalizeH="0" baseline="0" dirty="0" smtClean="0">
                          <a:ln>
                            <a:noFill/>
                          </a:ln>
                          <a:solidFill>
                            <a:srgbClr val="FF0000"/>
                          </a:solidFill>
                          <a:effectLst/>
                          <a:latin typeface="+mn-lt"/>
                          <a:ea typeface="ＭＳ Ｐゴシック" charset="0"/>
                          <a:cs typeface="Arial" charset="0"/>
                        </a:rPr>
                        <a:t>engineering </a:t>
                      </a:r>
                      <a:r>
                        <a:rPr kumimoji="0" lang="en-US" sz="3200" b="1" i="0" u="none" strike="noStrike" cap="none" normalizeH="0" baseline="0" dirty="0" err="1" smtClean="0">
                          <a:ln>
                            <a:noFill/>
                          </a:ln>
                          <a:solidFill>
                            <a:srgbClr val="FF0000"/>
                          </a:solidFill>
                          <a:effectLst/>
                          <a:latin typeface="+mn-lt"/>
                          <a:ea typeface="ＭＳ Ｐゴシック" charset="0"/>
                          <a:cs typeface="Arial" charset="0"/>
                        </a:rPr>
                        <a:t>specialisation</a:t>
                      </a:r>
                      <a:r>
                        <a:rPr kumimoji="0" lang="en-US" sz="3200" b="1" i="0" u="none" strike="noStrike" cap="none" normalizeH="0" baseline="0" dirty="0" smtClean="0">
                          <a:ln>
                            <a:noFill/>
                          </a:ln>
                          <a:solidFill>
                            <a:srgbClr val="FF0000"/>
                          </a:solidFill>
                          <a:effectLst/>
                          <a:latin typeface="+mn-lt"/>
                          <a:ea typeface="ＭＳ Ｐゴシック" charset="0"/>
                          <a:cs typeface="Arial" charset="0"/>
                        </a:rPr>
                        <a:t> </a:t>
                      </a:r>
                      <a:r>
                        <a:rPr kumimoji="0" lang="en-US" sz="3200" b="1" i="0" u="none" strike="noStrike" cap="none" normalizeH="0" baseline="0" dirty="0">
                          <a:ln>
                            <a:noFill/>
                          </a:ln>
                          <a:solidFill>
                            <a:srgbClr val="FF0000"/>
                          </a:solidFill>
                          <a:effectLst/>
                          <a:latin typeface="+mn-lt"/>
                          <a:ea typeface="ＭＳ Ｐゴシック" charset="0"/>
                          <a:cs typeface="Arial" charset="0"/>
                        </a:rPr>
                        <a:t>to the solution of </a:t>
                      </a:r>
                      <a:r>
                        <a:rPr kumimoji="0" lang="en-US" sz="3200" b="1" i="0" u="sng" strike="noStrike" cap="none" normalizeH="0" baseline="0" dirty="0">
                          <a:ln>
                            <a:noFill/>
                          </a:ln>
                          <a:solidFill>
                            <a:srgbClr val="FF0000"/>
                          </a:solidFill>
                          <a:effectLst/>
                          <a:latin typeface="+mn-lt"/>
                          <a:ea typeface="ＭＳ Ｐゴシック" charset="0"/>
                          <a:cs typeface="Arial" charset="0"/>
                        </a:rPr>
                        <a:t>complex</a:t>
                      </a:r>
                      <a:r>
                        <a:rPr kumimoji="0" lang="en-US" sz="3200" b="1" i="0" u="none" strike="noStrike" cap="none" normalizeH="0" baseline="0" dirty="0">
                          <a:ln>
                            <a:noFill/>
                          </a:ln>
                          <a:solidFill>
                            <a:srgbClr val="FF0000"/>
                          </a:solidFill>
                          <a:effectLst/>
                          <a:latin typeface="+mn-lt"/>
                          <a:ea typeface="ＭＳ Ｐゴシック" charset="0"/>
                          <a:cs typeface="Arial" charset="0"/>
                        </a:rPr>
                        <a:t> engineering problems</a:t>
                      </a:r>
                      <a:r>
                        <a:rPr kumimoji="0" lang="en-US" sz="3200" b="0" i="0" u="none" strike="noStrike" cap="none" normalizeH="0" baseline="0" dirty="0">
                          <a:ln>
                            <a:noFill/>
                          </a:ln>
                          <a:solidFill>
                            <a:srgbClr val="000000"/>
                          </a:solidFill>
                          <a:effectLst/>
                          <a:latin typeface="+mn-lt"/>
                          <a:ea typeface="ＭＳ Ｐゴシック" charset="0"/>
                          <a:cs typeface="Arial" charset="0"/>
                        </a:rPr>
                        <a:t>;</a:t>
                      </a:r>
                      <a:endParaRPr kumimoji="0" lang="en-US" sz="3200" b="1" i="0" u="none" strike="noStrike" cap="none" normalizeH="0" baseline="0" dirty="0">
                        <a:ln>
                          <a:noFill/>
                        </a:ln>
                        <a:solidFill>
                          <a:srgbClr val="000000"/>
                        </a:solidFill>
                        <a:effectLst/>
                        <a:latin typeface="+mn-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CD5EA"/>
                    </a:solidFill>
                  </a:tcPr>
                </a:tc>
              </a:tr>
            </a:tbl>
          </a:graphicData>
        </a:graphic>
      </p:graphicFrame>
      <p:sp>
        <p:nvSpPr>
          <p:cNvPr id="7169" name="Title 1"/>
          <p:cNvSpPr>
            <a:spLocks noGrp="1"/>
          </p:cNvSpPr>
          <p:nvPr>
            <p:ph type="title"/>
          </p:nvPr>
        </p:nvSpPr>
        <p:spPr>
          <a:xfrm>
            <a:off x="-972616" y="908720"/>
            <a:ext cx="7754243" cy="732855"/>
          </a:xfrm>
        </p:spPr>
        <p:txBody>
          <a:bodyPr>
            <a:normAutofit/>
          </a:bodyPr>
          <a:lstStyle/>
          <a:p>
            <a:pPr algn="r"/>
            <a:r>
              <a:rPr lang="en-US" dirty="0">
                <a:latin typeface="Calibri" charset="0"/>
              </a:rPr>
              <a:t>PROGRAMME OUTCOMES</a:t>
            </a:r>
          </a:p>
        </p:txBody>
      </p:sp>
      <p:pic>
        <p:nvPicPr>
          <p:cNvPr id="6" name="Picture 5"/>
          <p:cNvPicPr>
            <a:picLocks noChangeAspect="1"/>
          </p:cNvPicPr>
          <p:nvPr/>
        </p:nvPicPr>
        <p:blipFill>
          <a:blip r:embed="rId3"/>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920556941"/>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4801384"/>
              </p:ext>
            </p:extLst>
          </p:nvPr>
        </p:nvGraphicFramePr>
        <p:xfrm>
          <a:off x="0" y="1337993"/>
          <a:ext cx="9144000" cy="5547391"/>
        </p:xfrm>
        <a:graphic>
          <a:graphicData uri="http://schemas.openxmlformats.org/drawingml/2006/table">
            <a:tbl>
              <a:tblPr/>
              <a:tblGrid>
                <a:gridCol w="4047344"/>
                <a:gridCol w="5096656"/>
              </a:tblGrid>
              <a:tr h="5716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mn-lt"/>
                          <a:ea typeface="ＭＳ Ｐゴシック" charset="0"/>
                          <a:cs typeface="Arial" charset="0"/>
                        </a:rPr>
                        <a:t>OLD  (2007)</a:t>
                      </a:r>
                    </a:p>
                  </a:txBody>
                  <a:tcPr marL="91438" marR="91438" marT="45728" marB="4572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mn-lt"/>
                          <a:ea typeface="ＭＳ Ｐゴシック" charset="0"/>
                          <a:cs typeface="Arial" charset="0"/>
                        </a:rPr>
                        <a:t>NEW (2012)</a:t>
                      </a:r>
                    </a:p>
                  </a:txBody>
                  <a:tcPr marL="91438" marR="91438" marT="45728" marB="4572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490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mn-lt"/>
                          <a:ea typeface="ＭＳ Ｐゴシック" charset="0"/>
                          <a:cs typeface="Arial" charset="0"/>
                        </a:rPr>
                        <a:t>(ii) acquire in‐depth technical competence in a </a:t>
                      </a:r>
                      <a:r>
                        <a:rPr kumimoji="0" lang="en-US" sz="3200" b="0" i="0" u="none" strike="noStrike" cap="none" normalizeH="0" baseline="0" dirty="0" smtClean="0">
                          <a:ln>
                            <a:noFill/>
                          </a:ln>
                          <a:solidFill>
                            <a:srgbClr val="000000"/>
                          </a:solidFill>
                          <a:effectLst/>
                          <a:latin typeface="+mn-lt"/>
                          <a:ea typeface="ＭＳ Ｐゴシック" charset="0"/>
                          <a:cs typeface="Arial" charset="0"/>
                        </a:rPr>
                        <a:t>specific engineering</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mn-lt"/>
                          <a:ea typeface="ＭＳ Ｐゴシック" charset="0"/>
                          <a:cs typeface="Arial" charset="0"/>
                        </a:rPr>
                        <a:t>Discipline;</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mn-lt"/>
                          <a:ea typeface="ＭＳ Ｐゴシック" charset="0"/>
                          <a:cs typeface="Arial" charset="0"/>
                        </a:rPr>
                        <a:t>(iii) ability to undertake problem identification, formulation and </a:t>
                      </a:r>
                      <a:r>
                        <a:rPr kumimoji="0" lang="en-US" sz="3200" b="0" i="0" u="none" strike="noStrike" cap="none" normalizeH="0" baseline="0" dirty="0" smtClean="0">
                          <a:ln>
                            <a:noFill/>
                          </a:ln>
                          <a:solidFill>
                            <a:srgbClr val="000000"/>
                          </a:solidFill>
                          <a:effectLst/>
                          <a:latin typeface="+mn-lt"/>
                          <a:ea typeface="ＭＳ Ｐゴシック" charset="0"/>
                          <a:cs typeface="Arial" charset="0"/>
                        </a:rPr>
                        <a:t>solution</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38" marR="91438" marT="45728" marB="4572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mn-lt"/>
                          <a:ea typeface="ＭＳ Ｐゴシック" charset="0"/>
                          <a:cs typeface="Arial" charset="0"/>
                        </a:rPr>
                        <a:t>(ii) </a:t>
                      </a:r>
                      <a:r>
                        <a:rPr kumimoji="0" lang="en-US" sz="3200" b="1" i="0" u="none" strike="noStrike" cap="none" normalizeH="0" baseline="0" dirty="0">
                          <a:ln>
                            <a:noFill/>
                          </a:ln>
                          <a:solidFill>
                            <a:srgbClr val="000000"/>
                          </a:solidFill>
                          <a:effectLst/>
                          <a:latin typeface="+mn-lt"/>
                          <a:ea typeface="ＭＳ Ｐゴシック" charset="0"/>
                          <a:cs typeface="Arial" charset="0"/>
                        </a:rPr>
                        <a:t>Problem Analysis </a:t>
                      </a:r>
                      <a:r>
                        <a:rPr kumimoji="0" lang="en-US" sz="3200" b="0" i="0" u="none" strike="noStrike" cap="none" normalizeH="0" baseline="0" dirty="0">
                          <a:ln>
                            <a:noFill/>
                          </a:ln>
                          <a:solidFill>
                            <a:srgbClr val="000000"/>
                          </a:solidFill>
                          <a:effectLst/>
                          <a:latin typeface="+mn-lt"/>
                          <a:ea typeface="ＭＳ Ｐゴシック" charset="0"/>
                          <a:cs typeface="Arial" charset="0"/>
                        </a:rPr>
                        <a:t>- Identify, formulate, research literature and </a:t>
                      </a:r>
                      <a:r>
                        <a:rPr kumimoji="0" lang="en-US" sz="3200" b="0" i="0" u="none" strike="noStrike" cap="none" normalizeH="0" baseline="0" dirty="0" err="1">
                          <a:ln>
                            <a:noFill/>
                          </a:ln>
                          <a:solidFill>
                            <a:srgbClr val="000000"/>
                          </a:solidFill>
                          <a:effectLst/>
                          <a:latin typeface="+mn-lt"/>
                          <a:ea typeface="ＭＳ Ｐゴシック" charset="0"/>
                          <a:cs typeface="Arial" charset="0"/>
                        </a:rPr>
                        <a:t>analyse</a:t>
                      </a:r>
                      <a:r>
                        <a:rPr kumimoji="0" lang="en-US" sz="3200" b="0" i="0" u="none" strike="noStrike" cap="none" normalizeH="0" baseline="0" dirty="0">
                          <a:ln>
                            <a:noFill/>
                          </a:ln>
                          <a:solidFill>
                            <a:srgbClr val="000000"/>
                          </a:solidFill>
                          <a:effectLst/>
                          <a:latin typeface="+mn-lt"/>
                          <a:ea typeface="ＭＳ Ｐゴシック" charset="0"/>
                          <a:cs typeface="Arial" charset="0"/>
                        </a:rPr>
                        <a:t> </a:t>
                      </a:r>
                      <a:r>
                        <a:rPr kumimoji="0" lang="en-US" sz="3200" b="1" i="0" u="sng" strike="noStrike" cap="none" normalizeH="0" baseline="0" dirty="0">
                          <a:ln>
                            <a:noFill/>
                          </a:ln>
                          <a:solidFill>
                            <a:srgbClr val="FF0000"/>
                          </a:solidFill>
                          <a:effectLst/>
                          <a:latin typeface="+mn-lt"/>
                          <a:ea typeface="ＭＳ Ｐゴシック" charset="0"/>
                          <a:cs typeface="Arial" charset="0"/>
                        </a:rPr>
                        <a:t>complex</a:t>
                      </a:r>
                      <a:r>
                        <a:rPr kumimoji="0" lang="en-US" sz="3200" b="0" i="0" u="none" strike="noStrike" cap="none" normalizeH="0" baseline="0" dirty="0">
                          <a:ln>
                            <a:noFill/>
                          </a:ln>
                          <a:solidFill>
                            <a:srgbClr val="000000"/>
                          </a:solidFill>
                          <a:effectLst/>
                          <a:latin typeface="+mn-lt"/>
                          <a:ea typeface="ＭＳ Ｐゴシック" charset="0"/>
                          <a:cs typeface="Arial" charset="0"/>
                        </a:rPr>
                        <a:t> engineering problems reaching substantiated conclusions using </a:t>
                      </a:r>
                      <a:r>
                        <a:rPr kumimoji="0" lang="en-US" sz="3200" b="1" i="0" u="none" strike="noStrike" cap="none" normalizeH="0" baseline="0" dirty="0">
                          <a:ln>
                            <a:noFill/>
                          </a:ln>
                          <a:solidFill>
                            <a:srgbClr val="FF0000"/>
                          </a:solidFill>
                          <a:effectLst/>
                          <a:latin typeface="+mn-lt"/>
                          <a:ea typeface="ＭＳ Ｐゴシック" charset="0"/>
                          <a:cs typeface="Arial" charset="0"/>
                        </a:rPr>
                        <a:t>first principles </a:t>
                      </a:r>
                      <a:r>
                        <a:rPr kumimoji="0" lang="en-US" sz="3200" b="0" i="0" u="none" strike="noStrike" cap="none" normalizeH="0" baseline="0" dirty="0">
                          <a:ln>
                            <a:noFill/>
                          </a:ln>
                          <a:solidFill>
                            <a:srgbClr val="000000"/>
                          </a:solidFill>
                          <a:effectLst/>
                          <a:latin typeface="+mn-lt"/>
                          <a:ea typeface="ＭＳ Ｐゴシック" charset="0"/>
                          <a:cs typeface="Arial" charset="0"/>
                        </a:rPr>
                        <a:t>of mathematics, natural sciences and engineering </a:t>
                      </a:r>
                      <a:r>
                        <a:rPr kumimoji="0" lang="en-US" sz="3200" b="0" i="0" u="none" strike="noStrike" cap="none" normalizeH="0" baseline="0" dirty="0" smtClean="0">
                          <a:ln>
                            <a:noFill/>
                          </a:ln>
                          <a:solidFill>
                            <a:srgbClr val="000000"/>
                          </a:solidFill>
                          <a:effectLst/>
                          <a:latin typeface="+mn-lt"/>
                          <a:ea typeface="ＭＳ Ｐゴシック" charset="0"/>
                          <a:cs typeface="Arial" charset="0"/>
                        </a:rPr>
                        <a:t>sciences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38" marR="91438" marT="45728" marB="4572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7EBF5"/>
                    </a:solidFill>
                  </a:tcPr>
                </a:tc>
              </a:tr>
            </a:tbl>
          </a:graphicData>
        </a:graphic>
      </p:graphicFrame>
      <p:pic>
        <p:nvPicPr>
          <p:cNvPr id="5" name="Picture 4"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sp>
        <p:nvSpPr>
          <p:cNvPr id="8193" name="Title 1"/>
          <p:cNvSpPr>
            <a:spLocks noGrp="1"/>
          </p:cNvSpPr>
          <p:nvPr>
            <p:ph type="title"/>
          </p:nvPr>
        </p:nvSpPr>
        <p:spPr>
          <a:xfrm>
            <a:off x="-900608" y="607913"/>
            <a:ext cx="8042275" cy="804863"/>
          </a:xfrm>
        </p:spPr>
        <p:txBody>
          <a:bodyPr/>
          <a:lstStyle/>
          <a:p>
            <a:pPr algn="r"/>
            <a:r>
              <a:rPr lang="en-US" dirty="0">
                <a:latin typeface="Calibri" charset="0"/>
              </a:rPr>
              <a:t>PROGRAMME OUTCOMES</a:t>
            </a:r>
          </a:p>
        </p:txBody>
      </p:sp>
      <p:pic>
        <p:nvPicPr>
          <p:cNvPr id="6" name="Picture 5"/>
          <p:cNvPicPr>
            <a:picLocks noChangeAspect="1"/>
          </p:cNvPicPr>
          <p:nvPr/>
        </p:nvPicPr>
        <p:blipFill>
          <a:blip r:embed="rId3"/>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44089656"/>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39792093"/>
              </p:ext>
            </p:extLst>
          </p:nvPr>
        </p:nvGraphicFramePr>
        <p:xfrm>
          <a:off x="0" y="1338033"/>
          <a:ext cx="9144000" cy="5547351"/>
        </p:xfrm>
        <a:graphic>
          <a:graphicData uri="http://schemas.openxmlformats.org/drawingml/2006/table">
            <a:tbl>
              <a:tblPr firstRow="1" bandRow="1">
                <a:tableStyleId>{5C22544A-7EE6-4342-B048-85BDC9FD1C3A}</a:tableStyleId>
              </a:tblPr>
              <a:tblGrid>
                <a:gridCol w="3398489"/>
                <a:gridCol w="5745511"/>
              </a:tblGrid>
              <a:tr h="556278">
                <a:tc>
                  <a:txBody>
                    <a:bodyPr/>
                    <a:lstStyle/>
                    <a:p>
                      <a:pPr algn="ctr"/>
                      <a:r>
                        <a:rPr lang="en-US" sz="3200" dirty="0" smtClean="0">
                          <a:latin typeface="+mn-lt"/>
                        </a:rPr>
                        <a:t>OLD  (2007)</a:t>
                      </a:r>
                      <a:endParaRPr lang="en-MY" sz="3200" dirty="0">
                        <a:latin typeface="+mn-lt"/>
                      </a:endParaRPr>
                    </a:p>
                  </a:txBody>
                  <a:tcPr marL="91445" marR="91445" marT="45718" marB="4571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latin typeface="+mn-lt"/>
                        </a:rPr>
                        <a:t>NEW (2012)</a:t>
                      </a:r>
                      <a:endParaRPr lang="en-MY" sz="3200" dirty="0">
                        <a:latin typeface="+mn-lt"/>
                      </a:endParaRPr>
                    </a:p>
                  </a:txBody>
                  <a:tcPr marL="91445" marR="91445" marT="45718" marB="4571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72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3200" b="0" i="0" u="none" strike="noStrike" kern="1200" baseline="0" dirty="0" smtClean="0">
                          <a:solidFill>
                            <a:schemeClr val="dk1"/>
                          </a:solidFill>
                          <a:latin typeface="+mn-lt"/>
                          <a:ea typeface="+mn-ea"/>
                          <a:cs typeface="+mn-cs"/>
                        </a:rPr>
                        <a:t>(v) understanding of the principles of design for sustainable development</a:t>
                      </a:r>
                    </a:p>
                    <a:p>
                      <a:endParaRPr lang="en-MY" sz="3200" b="0" i="0" u="none" strike="noStrike" kern="1200" baseline="0" dirty="0" smtClean="0">
                        <a:solidFill>
                          <a:schemeClr val="dk1"/>
                        </a:solidFill>
                        <a:latin typeface="+mn-lt"/>
                        <a:ea typeface="+mn-ea"/>
                        <a:cs typeface="+mn-cs"/>
                      </a:endParaRPr>
                    </a:p>
                  </a:txBody>
                  <a:tcPr marL="91445" marR="91445" marT="45718" marB="4571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i="0" u="none" strike="noStrike" kern="1200" baseline="0" dirty="0" smtClean="0">
                          <a:solidFill>
                            <a:schemeClr val="dk1"/>
                          </a:solidFill>
                          <a:latin typeface="+mn-lt"/>
                          <a:ea typeface="+mn-ea"/>
                          <a:cs typeface="+mn-cs"/>
                        </a:rPr>
                        <a:t>(iii) </a:t>
                      </a:r>
                      <a:r>
                        <a:rPr lang="en-MY" sz="3200" b="1" i="0" u="none" strike="noStrike" kern="1200" baseline="0" dirty="0" smtClean="0">
                          <a:solidFill>
                            <a:schemeClr val="dk1"/>
                          </a:solidFill>
                          <a:latin typeface="+mn-lt"/>
                          <a:ea typeface="+mn-ea"/>
                          <a:cs typeface="+mn-cs"/>
                        </a:rPr>
                        <a:t>Design/Development of Solutions </a:t>
                      </a:r>
                      <a:r>
                        <a:rPr lang="en-MY" sz="3200" b="0" i="0" u="none" strike="noStrike" kern="1200" baseline="0" dirty="0" smtClean="0">
                          <a:solidFill>
                            <a:schemeClr val="dk1"/>
                          </a:solidFill>
                          <a:latin typeface="+mn-lt"/>
                          <a:ea typeface="+mn-ea"/>
                          <a:cs typeface="+mn-cs"/>
                        </a:rPr>
                        <a:t>- Design solutions for </a:t>
                      </a:r>
                      <a:r>
                        <a:rPr lang="en-MY" sz="3200" b="1" i="0" u="sng" strike="noStrike" kern="1200" baseline="0" dirty="0" smtClean="0">
                          <a:solidFill>
                            <a:srgbClr val="FF0000"/>
                          </a:solidFill>
                          <a:latin typeface="+mn-lt"/>
                          <a:ea typeface="+mn-ea"/>
                          <a:cs typeface="+mn-cs"/>
                        </a:rPr>
                        <a:t>complex</a:t>
                      </a:r>
                      <a:r>
                        <a:rPr lang="en-MY" sz="3200" b="0" i="0" u="none" strike="noStrike" kern="1200" baseline="0" dirty="0" smtClean="0">
                          <a:solidFill>
                            <a:schemeClr val="dk1"/>
                          </a:solidFill>
                          <a:latin typeface="+mn-lt"/>
                          <a:ea typeface="+mn-ea"/>
                          <a:cs typeface="+mn-cs"/>
                        </a:rPr>
                        <a:t> engineering problems and design systems, components or processes that </a:t>
                      </a:r>
                      <a:r>
                        <a:rPr lang="en-MY" sz="3200" b="1" i="0" u="none" strike="noStrike" kern="1200" baseline="0" dirty="0" smtClean="0">
                          <a:solidFill>
                            <a:srgbClr val="FF0000"/>
                          </a:solidFill>
                          <a:latin typeface="+mn-lt"/>
                          <a:ea typeface="+mn-ea"/>
                          <a:cs typeface="+mn-cs"/>
                        </a:rPr>
                        <a:t>meet specified needs</a:t>
                      </a:r>
                      <a:r>
                        <a:rPr lang="en-MY" sz="3200" b="0" i="0" u="none" strike="noStrike" kern="1200" baseline="0" dirty="0" smtClean="0">
                          <a:solidFill>
                            <a:schemeClr val="dk1"/>
                          </a:solidFill>
                          <a:latin typeface="+mn-lt"/>
                          <a:ea typeface="+mn-ea"/>
                          <a:cs typeface="+mn-cs"/>
                        </a:rPr>
                        <a:t> with appropriate consideration for </a:t>
                      </a:r>
                      <a:r>
                        <a:rPr lang="en-MY" sz="3200" b="1" i="0" u="none" strike="noStrike" kern="1200" baseline="0" dirty="0" smtClean="0">
                          <a:solidFill>
                            <a:srgbClr val="FF0000"/>
                          </a:solidFill>
                          <a:latin typeface="+mn-lt"/>
                          <a:ea typeface="+mn-ea"/>
                          <a:cs typeface="+mn-cs"/>
                        </a:rPr>
                        <a:t>public health and safety, cultural, societal, and environmental considerations</a:t>
                      </a:r>
                      <a:endParaRPr lang="en-MY" sz="3200" b="0" i="0" u="none" strike="noStrike" kern="1200" baseline="0" dirty="0" smtClean="0">
                        <a:solidFill>
                          <a:schemeClr val="dk1"/>
                        </a:solidFill>
                        <a:latin typeface="+mn-lt"/>
                        <a:ea typeface="+mn-ea"/>
                        <a:cs typeface="+mn-cs"/>
                      </a:endParaRPr>
                    </a:p>
                  </a:txBody>
                  <a:tcPr marL="91445" marR="91445" marT="45718" marB="4571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sp>
        <p:nvSpPr>
          <p:cNvPr id="9217" name="Title 1"/>
          <p:cNvSpPr>
            <a:spLocks noGrp="1"/>
          </p:cNvSpPr>
          <p:nvPr>
            <p:ph type="title"/>
          </p:nvPr>
        </p:nvSpPr>
        <p:spPr>
          <a:xfrm>
            <a:off x="-1044624" y="576064"/>
            <a:ext cx="8042275" cy="908720"/>
          </a:xfrm>
        </p:spPr>
        <p:txBody>
          <a:bodyPr/>
          <a:lstStyle/>
          <a:p>
            <a:pPr algn="r"/>
            <a:r>
              <a:rPr lang="en-US" dirty="0">
                <a:latin typeface="Calibri" charset="0"/>
              </a:rPr>
              <a:t>PROGRAMME OUTCOMES</a:t>
            </a:r>
          </a:p>
        </p:txBody>
      </p:sp>
      <p:pic>
        <p:nvPicPr>
          <p:cNvPr id="6" name="Picture 5"/>
          <p:cNvPicPr>
            <a:picLocks noChangeAspect="1"/>
          </p:cNvPicPr>
          <p:nvPr/>
        </p:nvPicPr>
        <p:blipFill>
          <a:blip r:embed="rId3"/>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483752091"/>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24459805"/>
              </p:ext>
            </p:extLst>
          </p:nvPr>
        </p:nvGraphicFramePr>
        <p:xfrm>
          <a:off x="0" y="1570889"/>
          <a:ext cx="9144000" cy="5242487"/>
        </p:xfrm>
        <a:graphic>
          <a:graphicData uri="http://schemas.openxmlformats.org/drawingml/2006/table">
            <a:tbl>
              <a:tblPr firstRow="1" bandRow="1">
                <a:tableStyleId>{5C22544A-7EE6-4342-B048-85BDC9FD1C3A}</a:tableStyleId>
              </a:tblPr>
              <a:tblGrid>
                <a:gridCol w="3635896"/>
                <a:gridCol w="5508104"/>
              </a:tblGrid>
              <a:tr h="521197">
                <a:tc>
                  <a:txBody>
                    <a:bodyPr/>
                    <a:lstStyle/>
                    <a:p>
                      <a:pPr algn="ctr"/>
                      <a:r>
                        <a:rPr lang="en-US" sz="3200" dirty="0" smtClean="0">
                          <a:latin typeface="+mn-lt"/>
                        </a:rPr>
                        <a:t>OLD  (2007)</a:t>
                      </a:r>
                      <a:endParaRPr lang="en-MY" sz="3200" dirty="0">
                        <a:latin typeface="+mn-lt"/>
                      </a:endParaRPr>
                    </a:p>
                  </a:txBody>
                  <a:tcPr marL="91438" marR="91438"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latin typeface="+mn-lt"/>
                        </a:rPr>
                        <a:t>NEW (2012)</a:t>
                      </a:r>
                      <a:endParaRPr lang="en-MY" sz="3200" dirty="0">
                        <a:latin typeface="+mn-lt"/>
                      </a:endParaRPr>
                    </a:p>
                  </a:txBody>
                  <a:tcPr marL="91438" marR="91438"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63379">
                <a:tc>
                  <a:txBody>
                    <a:bodyPr/>
                    <a:lstStyle/>
                    <a:p>
                      <a:r>
                        <a:rPr lang="en-MY" sz="3200" b="0" i="0" u="none" strike="noStrike" kern="1200" baseline="0" dirty="0" smtClean="0">
                          <a:solidFill>
                            <a:schemeClr val="dk1"/>
                          </a:solidFill>
                          <a:latin typeface="+mn-lt"/>
                          <a:ea typeface="+mn-ea"/>
                          <a:cs typeface="+mn-cs"/>
                        </a:rPr>
                        <a:t>(iv) ability to utilise systems approach to design and evaluate operational performance</a:t>
                      </a:r>
                    </a:p>
                    <a:p>
                      <a:endParaRPr lang="en-MY" sz="3200" b="0" i="0" u="none" strike="noStrike" kern="1200" baseline="0" dirty="0" smtClean="0">
                        <a:solidFill>
                          <a:schemeClr val="dk1"/>
                        </a:solidFill>
                        <a:latin typeface="+mn-lt"/>
                        <a:ea typeface="+mn-ea"/>
                        <a:cs typeface="+mn-cs"/>
                      </a:endParaRPr>
                    </a:p>
                  </a:txBody>
                  <a:tcPr marL="91438" marR="91438"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i="0" u="none" strike="noStrike" kern="1200" baseline="0" dirty="0" smtClean="0">
                          <a:solidFill>
                            <a:schemeClr val="dk1"/>
                          </a:solidFill>
                          <a:latin typeface="+mn-lt"/>
                          <a:ea typeface="+mn-ea"/>
                          <a:cs typeface="+mn-cs"/>
                        </a:rPr>
                        <a:t>(iv) </a:t>
                      </a:r>
                      <a:r>
                        <a:rPr lang="en-MY" sz="3200" b="1" i="0" u="none" strike="noStrike" kern="1200" baseline="0" dirty="0" smtClean="0">
                          <a:solidFill>
                            <a:schemeClr val="dk1"/>
                          </a:solidFill>
                          <a:latin typeface="+mn-lt"/>
                          <a:ea typeface="+mn-ea"/>
                          <a:cs typeface="+mn-cs"/>
                        </a:rPr>
                        <a:t>Investigation </a:t>
                      </a:r>
                      <a:r>
                        <a:rPr lang="en-MY" sz="3200" b="0" i="0" u="none" strike="noStrike" kern="1200" baseline="0" dirty="0" smtClean="0">
                          <a:solidFill>
                            <a:schemeClr val="dk1"/>
                          </a:solidFill>
                          <a:latin typeface="+mn-lt"/>
                          <a:ea typeface="+mn-ea"/>
                          <a:cs typeface="+mn-cs"/>
                        </a:rPr>
                        <a:t>- Conduct investigation into </a:t>
                      </a:r>
                      <a:r>
                        <a:rPr lang="en-MY" sz="3200" b="1" i="0" u="sng" strike="noStrike" kern="1200" baseline="0" dirty="0" smtClean="0">
                          <a:solidFill>
                            <a:srgbClr val="FF0000"/>
                          </a:solidFill>
                          <a:latin typeface="+mn-lt"/>
                          <a:ea typeface="+mn-ea"/>
                          <a:cs typeface="+mn-cs"/>
                        </a:rPr>
                        <a:t>complex</a:t>
                      </a:r>
                      <a:r>
                        <a:rPr lang="en-MY" sz="3200" b="0" i="0" u="none" strike="noStrike" kern="1200" baseline="0" dirty="0" smtClean="0">
                          <a:solidFill>
                            <a:schemeClr val="dk1"/>
                          </a:solidFill>
                          <a:latin typeface="+mn-lt"/>
                          <a:ea typeface="+mn-ea"/>
                          <a:cs typeface="+mn-cs"/>
                        </a:rPr>
                        <a:t> problems using </a:t>
                      </a:r>
                      <a:r>
                        <a:rPr lang="en-MY" sz="3200" b="1" i="0" u="none" strike="noStrike" kern="1200" baseline="0" dirty="0" smtClean="0">
                          <a:solidFill>
                            <a:srgbClr val="FF0000"/>
                          </a:solidFill>
                          <a:latin typeface="+mn-lt"/>
                          <a:ea typeface="+mn-ea"/>
                          <a:cs typeface="+mn-cs"/>
                        </a:rPr>
                        <a:t>research based knowledge</a:t>
                      </a:r>
                      <a:r>
                        <a:rPr lang="en-MY" sz="3200" b="0" i="0" u="none" strike="noStrike" kern="1200" baseline="0" dirty="0" smtClean="0">
                          <a:solidFill>
                            <a:schemeClr val="dk1"/>
                          </a:solidFill>
                          <a:latin typeface="+mn-lt"/>
                          <a:ea typeface="+mn-ea"/>
                          <a:cs typeface="+mn-cs"/>
                        </a:rPr>
                        <a:t> and </a:t>
                      </a:r>
                      <a:r>
                        <a:rPr lang="en-MY" sz="3200" b="1" i="0" u="none" strike="noStrike" kern="1200" baseline="0" dirty="0" smtClean="0">
                          <a:solidFill>
                            <a:srgbClr val="FF0000"/>
                          </a:solidFill>
                          <a:latin typeface="+mn-lt"/>
                          <a:ea typeface="+mn-ea"/>
                          <a:cs typeface="+mn-cs"/>
                        </a:rPr>
                        <a:t>research methods </a:t>
                      </a:r>
                      <a:r>
                        <a:rPr lang="en-MY" sz="3200" b="0" i="0" u="none" strike="noStrike" kern="1200" baseline="0" dirty="0" smtClean="0">
                          <a:solidFill>
                            <a:schemeClr val="dk1"/>
                          </a:solidFill>
                          <a:latin typeface="+mn-lt"/>
                          <a:ea typeface="+mn-ea"/>
                          <a:cs typeface="+mn-cs"/>
                        </a:rPr>
                        <a:t>including </a:t>
                      </a:r>
                      <a:r>
                        <a:rPr lang="en-MY" sz="3200" b="1" i="0" u="none" strike="noStrike" kern="1200" baseline="0" dirty="0" smtClean="0">
                          <a:solidFill>
                            <a:srgbClr val="FF0000"/>
                          </a:solidFill>
                          <a:latin typeface="+mn-lt"/>
                          <a:ea typeface="+mn-ea"/>
                          <a:cs typeface="+mn-cs"/>
                        </a:rPr>
                        <a:t>design of experiments, analysis and interpretation of data, and synthesis of information </a:t>
                      </a:r>
                      <a:r>
                        <a:rPr lang="en-MY" sz="3200" b="0" i="0" u="none" strike="noStrike" kern="1200" baseline="0" dirty="0" smtClean="0">
                          <a:solidFill>
                            <a:schemeClr val="dk1"/>
                          </a:solidFill>
                          <a:latin typeface="+mn-lt"/>
                          <a:ea typeface="+mn-ea"/>
                          <a:cs typeface="+mn-cs"/>
                        </a:rPr>
                        <a:t>to provide valid conclusions</a:t>
                      </a:r>
                    </a:p>
                  </a:txBody>
                  <a:tcPr marL="91438" marR="91438" marT="45714" marB="4571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sp>
        <p:nvSpPr>
          <p:cNvPr id="10241" name="Title 1"/>
          <p:cNvSpPr>
            <a:spLocks noGrp="1"/>
          </p:cNvSpPr>
          <p:nvPr>
            <p:ph type="title"/>
          </p:nvPr>
        </p:nvSpPr>
        <p:spPr>
          <a:xfrm>
            <a:off x="-1044624" y="868561"/>
            <a:ext cx="8042275" cy="616223"/>
          </a:xfrm>
        </p:spPr>
        <p:txBody>
          <a:bodyPr/>
          <a:lstStyle/>
          <a:p>
            <a:pPr algn="r"/>
            <a:r>
              <a:rPr lang="en-US" dirty="0">
                <a:latin typeface="Calibri" charset="0"/>
              </a:rPr>
              <a:t>PROGRAMME OUTCOMES</a:t>
            </a:r>
          </a:p>
        </p:txBody>
      </p:sp>
      <p:pic>
        <p:nvPicPr>
          <p:cNvPr id="6" name="Picture 5"/>
          <p:cNvPicPr>
            <a:picLocks noChangeAspect="1"/>
          </p:cNvPicPr>
          <p:nvPr/>
        </p:nvPicPr>
        <p:blipFill>
          <a:blip r:embed="rId3"/>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2765799656"/>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22207190"/>
              </p:ext>
            </p:extLst>
          </p:nvPr>
        </p:nvGraphicFramePr>
        <p:xfrm>
          <a:off x="0" y="1465763"/>
          <a:ext cx="9144000" cy="5059580"/>
        </p:xfrm>
        <a:graphic>
          <a:graphicData uri="http://schemas.openxmlformats.org/drawingml/2006/table">
            <a:tbl>
              <a:tblPr firstRow="1" bandRow="1">
                <a:tableStyleId>{5C22544A-7EE6-4342-B048-85BDC9FD1C3A}</a:tableStyleId>
              </a:tblPr>
              <a:tblGrid>
                <a:gridCol w="3275856"/>
                <a:gridCol w="5868144"/>
              </a:tblGrid>
              <a:tr h="492210">
                <a:tc>
                  <a:txBody>
                    <a:bodyPr/>
                    <a:lstStyle/>
                    <a:p>
                      <a:pPr algn="ctr"/>
                      <a:r>
                        <a:rPr lang="en-US" sz="3200" dirty="0" smtClean="0"/>
                        <a:t>OLD  (2007)</a:t>
                      </a:r>
                      <a:endParaRPr lang="en-MY" sz="3200" dirty="0"/>
                    </a:p>
                  </a:txBody>
                  <a:tcPr marL="91438" marR="91438" marT="45695" marB="4569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t>NEW (2012)</a:t>
                      </a:r>
                      <a:endParaRPr lang="en-MY" sz="3200" dirty="0"/>
                    </a:p>
                  </a:txBody>
                  <a:tcPr marL="91438" marR="91438" marT="45695" marB="4569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04335">
                <a:tc>
                  <a:txBody>
                    <a:bodyPr/>
                    <a:lstStyle/>
                    <a:p>
                      <a:r>
                        <a:rPr lang="en-MY" sz="3200" b="0" i="0" u="none" strike="noStrike" kern="1200" baseline="0" dirty="0" smtClean="0">
                          <a:solidFill>
                            <a:schemeClr val="dk1"/>
                          </a:solidFill>
                          <a:latin typeface="+mn-lt"/>
                          <a:ea typeface="+mn-ea"/>
                          <a:cs typeface="+mn-cs"/>
                        </a:rPr>
                        <a:t>-</a:t>
                      </a:r>
                    </a:p>
                  </a:txBody>
                  <a:tcPr marL="91438" marR="91438" marT="45695" marB="4569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i="0" u="none" strike="noStrike" kern="1200" baseline="0" dirty="0" smtClean="0">
                          <a:solidFill>
                            <a:schemeClr val="dk1"/>
                          </a:solidFill>
                          <a:latin typeface="+mn-lt"/>
                          <a:ea typeface="+mn-ea"/>
                          <a:cs typeface="+mn-cs"/>
                        </a:rPr>
                        <a:t>(v) </a:t>
                      </a:r>
                      <a:r>
                        <a:rPr lang="en-MY" sz="3200" b="1" i="0" u="none" strike="noStrike" kern="1200" baseline="0" dirty="0" smtClean="0">
                          <a:solidFill>
                            <a:schemeClr val="dk1"/>
                          </a:solidFill>
                          <a:latin typeface="+mn-lt"/>
                          <a:ea typeface="+mn-ea"/>
                          <a:cs typeface="+mn-cs"/>
                        </a:rPr>
                        <a:t>Modern Tool Usage </a:t>
                      </a:r>
                      <a:r>
                        <a:rPr lang="en-MY" sz="3200" b="0" i="0" u="none" strike="noStrike" kern="1200" baseline="0" dirty="0" smtClean="0">
                          <a:solidFill>
                            <a:schemeClr val="dk1"/>
                          </a:solidFill>
                          <a:latin typeface="+mn-lt"/>
                          <a:ea typeface="+mn-ea"/>
                          <a:cs typeface="+mn-cs"/>
                        </a:rPr>
                        <a:t>- Create, select and apply </a:t>
                      </a:r>
                      <a:r>
                        <a:rPr lang="en-MY" sz="3200" b="1" i="0" u="none" strike="noStrike" kern="1200" baseline="0" dirty="0" smtClean="0">
                          <a:solidFill>
                            <a:srgbClr val="FF0000"/>
                          </a:solidFill>
                          <a:latin typeface="+mn-lt"/>
                          <a:ea typeface="+mn-ea"/>
                          <a:cs typeface="+mn-cs"/>
                        </a:rPr>
                        <a:t>appropriate techniques, resources, and modern engineering and IT tools</a:t>
                      </a:r>
                      <a:r>
                        <a:rPr lang="en-MY" sz="3200" b="0" i="0" u="none" strike="noStrike" kern="1200" baseline="0" dirty="0" smtClean="0">
                          <a:solidFill>
                            <a:schemeClr val="dk1"/>
                          </a:solidFill>
                          <a:latin typeface="+mn-lt"/>
                          <a:ea typeface="+mn-ea"/>
                          <a:cs typeface="+mn-cs"/>
                        </a:rPr>
                        <a:t>, including </a:t>
                      </a:r>
                      <a:r>
                        <a:rPr lang="en-MY" sz="3200" b="1" i="0" u="none" strike="noStrike" kern="1200" baseline="0" dirty="0" smtClean="0">
                          <a:solidFill>
                            <a:srgbClr val="FF0000"/>
                          </a:solidFill>
                          <a:latin typeface="+mn-lt"/>
                          <a:ea typeface="+mn-ea"/>
                          <a:cs typeface="+mn-cs"/>
                        </a:rPr>
                        <a:t>prediction</a:t>
                      </a:r>
                      <a:r>
                        <a:rPr lang="en-MY" sz="3200" b="0" i="0" u="none" strike="noStrike" kern="1200" baseline="0" dirty="0" smtClean="0">
                          <a:solidFill>
                            <a:schemeClr val="dk1"/>
                          </a:solidFill>
                          <a:latin typeface="+mn-lt"/>
                          <a:ea typeface="+mn-ea"/>
                          <a:cs typeface="+mn-cs"/>
                        </a:rPr>
                        <a:t> and </a:t>
                      </a:r>
                      <a:r>
                        <a:rPr lang="en-MY" sz="3200" b="1" i="0" u="none" strike="noStrike" kern="1200" baseline="0" dirty="0" smtClean="0">
                          <a:solidFill>
                            <a:srgbClr val="FF0000"/>
                          </a:solidFill>
                          <a:latin typeface="+mn-lt"/>
                          <a:ea typeface="+mn-ea"/>
                          <a:cs typeface="+mn-cs"/>
                        </a:rPr>
                        <a:t>modelling</a:t>
                      </a:r>
                      <a:r>
                        <a:rPr lang="en-MY" sz="3200" b="0" i="0" u="none" strike="noStrike" kern="1200" baseline="0" dirty="0" smtClean="0">
                          <a:solidFill>
                            <a:schemeClr val="dk1"/>
                          </a:solidFill>
                          <a:latin typeface="+mn-lt"/>
                          <a:ea typeface="+mn-ea"/>
                          <a:cs typeface="+mn-cs"/>
                        </a:rPr>
                        <a:t>, to </a:t>
                      </a:r>
                      <a:r>
                        <a:rPr lang="en-MY" sz="3200" b="1" i="0" u="sng" strike="noStrike" kern="1200" baseline="0" dirty="0" smtClean="0">
                          <a:solidFill>
                            <a:srgbClr val="FF0000"/>
                          </a:solidFill>
                          <a:latin typeface="+mn-lt"/>
                          <a:ea typeface="+mn-ea"/>
                          <a:cs typeface="+mn-cs"/>
                        </a:rPr>
                        <a:t>complex </a:t>
                      </a:r>
                      <a:r>
                        <a:rPr lang="en-MY" sz="3200" b="0" i="0" u="none" strike="noStrike" kern="1200" baseline="0" dirty="0" smtClean="0">
                          <a:solidFill>
                            <a:schemeClr val="dk1"/>
                          </a:solidFill>
                          <a:latin typeface="+mn-lt"/>
                          <a:ea typeface="+mn-ea"/>
                          <a:cs typeface="+mn-cs"/>
                        </a:rPr>
                        <a:t>engineering activities, with an understanding of the</a:t>
                      </a:r>
                    </a:p>
                    <a:p>
                      <a:r>
                        <a:rPr lang="en-MY" sz="3200" b="0" i="0" u="none" strike="noStrike" kern="1200" baseline="0" dirty="0" smtClean="0">
                          <a:solidFill>
                            <a:schemeClr val="dk1"/>
                          </a:solidFill>
                          <a:latin typeface="+mn-lt"/>
                          <a:ea typeface="+mn-ea"/>
                          <a:cs typeface="+mn-cs"/>
                        </a:rPr>
                        <a:t>limitations</a:t>
                      </a:r>
                    </a:p>
                  </a:txBody>
                  <a:tcPr marL="91438" marR="91438" marT="45695" marB="4569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sp>
        <p:nvSpPr>
          <p:cNvPr id="11265" name="Title 1"/>
          <p:cNvSpPr>
            <a:spLocks noGrp="1"/>
          </p:cNvSpPr>
          <p:nvPr>
            <p:ph type="title"/>
          </p:nvPr>
        </p:nvSpPr>
        <p:spPr>
          <a:xfrm>
            <a:off x="-1044624" y="796553"/>
            <a:ext cx="8042275" cy="616223"/>
          </a:xfrm>
        </p:spPr>
        <p:txBody>
          <a:bodyPr/>
          <a:lstStyle/>
          <a:p>
            <a:pPr algn="r"/>
            <a:r>
              <a:rPr lang="en-US" dirty="0">
                <a:latin typeface="Calibri" charset="0"/>
              </a:rPr>
              <a:t>PROGRAMME OUTCOMES</a:t>
            </a:r>
          </a:p>
        </p:txBody>
      </p:sp>
      <p:pic>
        <p:nvPicPr>
          <p:cNvPr id="6" name="Picture 5"/>
          <p:cNvPicPr>
            <a:picLocks noChangeAspect="1"/>
          </p:cNvPicPr>
          <p:nvPr/>
        </p:nvPicPr>
        <p:blipFill>
          <a:blip r:embed="rId3"/>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3571722282"/>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26606"/>
              </p:ext>
            </p:extLst>
          </p:nvPr>
        </p:nvGraphicFramePr>
        <p:xfrm>
          <a:off x="0" y="1465663"/>
          <a:ext cx="9144000" cy="5059680"/>
        </p:xfrm>
        <a:graphic>
          <a:graphicData uri="http://schemas.openxmlformats.org/drawingml/2006/table">
            <a:tbl>
              <a:tblPr firstRow="1" bandRow="1">
                <a:tableStyleId>{5C22544A-7EE6-4342-B048-85BDC9FD1C3A}</a:tableStyleId>
              </a:tblPr>
              <a:tblGrid>
                <a:gridCol w="2987824"/>
                <a:gridCol w="6156176"/>
              </a:tblGrid>
              <a:tr h="499491">
                <a:tc>
                  <a:txBody>
                    <a:bodyPr/>
                    <a:lstStyle/>
                    <a:p>
                      <a:pPr algn="ctr"/>
                      <a:r>
                        <a:rPr lang="en-US" sz="3200" dirty="0" smtClean="0"/>
                        <a:t>OLD (2007)</a:t>
                      </a:r>
                      <a:endParaRPr lang="en-MY" sz="3200" dirty="0"/>
                    </a:p>
                  </a:txBody>
                  <a:tcPr marL="91434" marR="9143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t>NEW (2012)</a:t>
                      </a:r>
                      <a:endParaRPr lang="en-MY" sz="3200" dirty="0"/>
                    </a:p>
                  </a:txBody>
                  <a:tcPr marL="91434" marR="9143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69061">
                <a:tc>
                  <a:txBody>
                    <a:bodyPr/>
                    <a:lstStyle/>
                    <a:p>
                      <a:r>
                        <a:rPr lang="en-US" sz="3200" b="0" i="0" u="none" strike="noStrike" kern="1200" baseline="0" dirty="0" smtClean="0">
                          <a:solidFill>
                            <a:schemeClr val="dk1"/>
                          </a:solidFill>
                          <a:latin typeface="+mn-lt"/>
                          <a:ea typeface="+mn-ea"/>
                          <a:cs typeface="+mn-cs"/>
                        </a:rPr>
                        <a:t>(vii) ability to communicate effectively, not only with engineers but also with the community at large</a:t>
                      </a:r>
                    </a:p>
                  </a:txBody>
                  <a:tcPr marL="91434" marR="9143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3200" b="0" i="0" u="none" strike="noStrike" kern="1200" baseline="0" dirty="0" smtClean="0">
                          <a:solidFill>
                            <a:schemeClr val="dk1"/>
                          </a:solidFill>
                          <a:latin typeface="+mn-lt"/>
                          <a:ea typeface="+mn-ea"/>
                          <a:cs typeface="+mn-cs"/>
                        </a:rPr>
                        <a:t>(ix)</a:t>
                      </a:r>
                      <a:r>
                        <a:rPr lang="en-MY" sz="3200" b="1" i="0" u="none" strike="noStrike" kern="1200" baseline="0" dirty="0" smtClean="0">
                          <a:solidFill>
                            <a:schemeClr val="dk1"/>
                          </a:solidFill>
                          <a:latin typeface="+mn-lt"/>
                          <a:ea typeface="+mn-ea"/>
                          <a:cs typeface="+mn-cs"/>
                        </a:rPr>
                        <a:t>Communication </a:t>
                      </a:r>
                      <a:r>
                        <a:rPr lang="en-MY" sz="3200" b="0" i="0" u="none" strike="noStrike" kern="1200" baseline="0" dirty="0" smtClean="0">
                          <a:solidFill>
                            <a:schemeClr val="dk1"/>
                          </a:solidFill>
                          <a:latin typeface="+mn-lt"/>
                          <a:ea typeface="+mn-ea"/>
                          <a:cs typeface="+mn-cs"/>
                        </a:rPr>
                        <a:t>- Communicate effectively on </a:t>
                      </a:r>
                      <a:r>
                        <a:rPr lang="en-MY" sz="3200" b="1" i="0" u="sng" strike="noStrike" kern="1200" baseline="0" dirty="0" smtClean="0">
                          <a:solidFill>
                            <a:srgbClr val="FF0000"/>
                          </a:solidFill>
                          <a:latin typeface="+mn-lt"/>
                          <a:ea typeface="+mn-ea"/>
                          <a:cs typeface="+mn-cs"/>
                        </a:rPr>
                        <a:t>complex</a:t>
                      </a:r>
                      <a:r>
                        <a:rPr lang="en-MY" sz="3200" b="0" i="0" u="none" strike="noStrike" kern="1200" baseline="0" dirty="0" smtClean="0">
                          <a:solidFill>
                            <a:schemeClr val="dk1"/>
                          </a:solidFill>
                          <a:latin typeface="+mn-lt"/>
                          <a:ea typeface="+mn-ea"/>
                          <a:cs typeface="+mn-cs"/>
                        </a:rPr>
                        <a:t> engineering activities with the engineering community and with society at large, such as being able to </a:t>
                      </a:r>
                      <a:r>
                        <a:rPr lang="en-MY" sz="3200" b="1" i="0" u="none" strike="noStrike" kern="1200" baseline="0" dirty="0" smtClean="0">
                          <a:solidFill>
                            <a:srgbClr val="FF0000"/>
                          </a:solidFill>
                          <a:latin typeface="+mn-lt"/>
                          <a:ea typeface="+mn-ea"/>
                          <a:cs typeface="+mn-cs"/>
                        </a:rPr>
                        <a:t>comprehend and write </a:t>
                      </a:r>
                      <a:r>
                        <a:rPr lang="en-MY" sz="3200" b="0" i="0" u="none" strike="noStrike" kern="1200" baseline="0" dirty="0" smtClean="0">
                          <a:solidFill>
                            <a:schemeClr val="dk1"/>
                          </a:solidFill>
                          <a:latin typeface="+mn-lt"/>
                          <a:ea typeface="+mn-ea"/>
                          <a:cs typeface="+mn-cs"/>
                        </a:rPr>
                        <a:t>effective reports and design documentation, make </a:t>
                      </a:r>
                      <a:r>
                        <a:rPr lang="en-MY" sz="3200" b="1" i="0" u="none" strike="noStrike" kern="1200" baseline="0" dirty="0" smtClean="0">
                          <a:solidFill>
                            <a:srgbClr val="FF0000"/>
                          </a:solidFill>
                          <a:latin typeface="+mn-lt"/>
                          <a:ea typeface="+mn-ea"/>
                          <a:cs typeface="+mn-cs"/>
                        </a:rPr>
                        <a:t>effective presentations</a:t>
                      </a:r>
                      <a:r>
                        <a:rPr lang="en-MY" sz="3200" b="0" i="0" u="none" strike="noStrike" kern="1200" baseline="0" dirty="0" smtClean="0">
                          <a:solidFill>
                            <a:schemeClr val="dk1"/>
                          </a:solidFill>
                          <a:latin typeface="+mn-lt"/>
                          <a:ea typeface="+mn-ea"/>
                          <a:cs typeface="+mn-cs"/>
                        </a:rPr>
                        <a:t>, and give and receive </a:t>
                      </a:r>
                      <a:r>
                        <a:rPr lang="en-MY" sz="3200" b="1" i="0" u="none" strike="noStrike" kern="1200" baseline="0" dirty="0" smtClean="0">
                          <a:solidFill>
                            <a:srgbClr val="FF0000"/>
                          </a:solidFill>
                          <a:latin typeface="+mn-lt"/>
                          <a:ea typeface="+mn-ea"/>
                          <a:cs typeface="+mn-cs"/>
                        </a:rPr>
                        <a:t>clear instructions</a:t>
                      </a:r>
                      <a:endParaRPr lang="en-MY" sz="3200" b="0" i="0" u="none" strike="noStrike" kern="1200" baseline="0" dirty="0" smtClean="0">
                        <a:solidFill>
                          <a:schemeClr val="dk1"/>
                        </a:solidFill>
                        <a:latin typeface="+mn-lt"/>
                        <a:ea typeface="+mn-ea"/>
                        <a:cs typeface="+mn-cs"/>
                      </a:endParaRPr>
                    </a:p>
                  </a:txBody>
                  <a:tcPr marL="91434" marR="9143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descr="D:\User\Downloads\MJIIT4.jpg"/>
          <p:cNvPicPr>
            <a:picLocks noChangeAspect="1" noChangeArrowheads="1"/>
          </p:cNvPicPr>
          <p:nvPr/>
        </p:nvPicPr>
        <p:blipFill>
          <a:blip r:embed="rId2" cstate="print"/>
          <a:srcRect/>
          <a:stretch>
            <a:fillRect/>
          </a:stretch>
        </p:blipFill>
        <p:spPr bwMode="auto">
          <a:xfrm>
            <a:off x="0" y="-27384"/>
            <a:ext cx="5220072" cy="1100238"/>
          </a:xfrm>
          <a:prstGeom prst="rect">
            <a:avLst/>
          </a:prstGeom>
          <a:noFill/>
        </p:spPr>
      </p:pic>
      <p:sp>
        <p:nvSpPr>
          <p:cNvPr id="15361" name="Title 1"/>
          <p:cNvSpPr>
            <a:spLocks noGrp="1"/>
          </p:cNvSpPr>
          <p:nvPr>
            <p:ph type="title"/>
          </p:nvPr>
        </p:nvSpPr>
        <p:spPr>
          <a:xfrm>
            <a:off x="-1116632" y="679351"/>
            <a:ext cx="8042275" cy="733425"/>
          </a:xfrm>
        </p:spPr>
        <p:txBody>
          <a:bodyPr/>
          <a:lstStyle/>
          <a:p>
            <a:pPr algn="r"/>
            <a:r>
              <a:rPr lang="en-US" dirty="0">
                <a:latin typeface="Calibri" charset="0"/>
              </a:rPr>
              <a:t>PROGRAMME OUTCOMES</a:t>
            </a:r>
          </a:p>
        </p:txBody>
      </p:sp>
      <p:pic>
        <p:nvPicPr>
          <p:cNvPr id="6" name="Picture 5"/>
          <p:cNvPicPr>
            <a:picLocks noChangeAspect="1"/>
          </p:cNvPicPr>
          <p:nvPr/>
        </p:nvPicPr>
        <p:blipFill>
          <a:blip r:embed="rId3"/>
          <a:stretch>
            <a:fillRect/>
          </a:stretch>
        </p:blipFill>
        <p:spPr>
          <a:xfrm>
            <a:off x="7452320" y="260648"/>
            <a:ext cx="1388672" cy="737153"/>
          </a:xfrm>
          <a:prstGeom prst="rect">
            <a:avLst/>
          </a:prstGeom>
        </p:spPr>
      </p:pic>
    </p:spTree>
    <p:extLst>
      <p:ext uri="{BB962C8B-B14F-4D97-AF65-F5344CB8AC3E}">
        <p14:creationId xmlns:p14="http://schemas.microsoft.com/office/powerpoint/2010/main" val="4209749280"/>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6150589"/>
              </p:ext>
            </p:extLst>
          </p:nvPr>
        </p:nvGraphicFramePr>
        <p:xfrm>
          <a:off x="467544" y="2132856"/>
          <a:ext cx="8208912" cy="4145279"/>
        </p:xfrm>
        <a:graphic>
          <a:graphicData uri="http://schemas.openxmlformats.org/drawingml/2006/table">
            <a:tbl>
              <a:tblPr firstRow="1" bandRow="1">
                <a:tableStyleId>{912C8C85-51F0-491E-9774-3900AFEF0FD7}</a:tableStyleId>
              </a:tblPr>
              <a:tblGrid>
                <a:gridCol w="4305116"/>
                <a:gridCol w="3903796"/>
              </a:tblGrid>
              <a:tr h="486054">
                <a:tc>
                  <a:txBody>
                    <a:bodyPr/>
                    <a:lstStyle/>
                    <a:p>
                      <a:r>
                        <a:rPr lang="en-US" sz="2800" dirty="0" smtClean="0"/>
                        <a:t>Before 2013</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sz="2800" dirty="0" smtClean="0"/>
                        <a:t>2013 onwards</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486054">
                <a:tc>
                  <a:txBody>
                    <a:bodyPr/>
                    <a:lstStyle/>
                    <a:p>
                      <a:r>
                        <a:rPr lang="en-US" sz="2800" b="1" dirty="0" smtClean="0"/>
                        <a:t>a</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B9B8"/>
                    </a:solidFill>
                  </a:tcPr>
                </a:tc>
                <a:tc>
                  <a:txBody>
                    <a:bodyPr/>
                    <a:lstStyle/>
                    <a:p>
                      <a:r>
                        <a:rPr lang="en-US" sz="2800" b="1" dirty="0" err="1" smtClean="0"/>
                        <a:t>i</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B9B8"/>
                    </a:solidFill>
                  </a:tcPr>
                </a:tc>
              </a:tr>
              <a:tr h="486054">
                <a:tc>
                  <a:txBody>
                    <a:bodyPr/>
                    <a:lstStyle/>
                    <a:p>
                      <a:r>
                        <a:rPr lang="en-US" sz="2800" b="1" dirty="0" smtClean="0"/>
                        <a:t>b</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B9B8"/>
                    </a:solidFill>
                  </a:tcPr>
                </a:tc>
                <a:tc>
                  <a:txBody>
                    <a:bodyPr/>
                    <a:lstStyle/>
                    <a:p>
                      <a:r>
                        <a:rPr lang="en-US" sz="2800" b="1" dirty="0" smtClean="0"/>
                        <a:t>ii</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054">
                <a:tc>
                  <a:txBody>
                    <a:bodyPr/>
                    <a:lstStyle/>
                    <a:p>
                      <a:r>
                        <a:rPr lang="en-US" sz="2800" b="1" dirty="0" smtClean="0"/>
                        <a:t>c</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b="1" dirty="0" smtClean="0"/>
                        <a:t>iii</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054">
                <a:tc>
                  <a:txBody>
                    <a:bodyPr/>
                    <a:lstStyle/>
                    <a:p>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2800" b="1" dirty="0" smtClean="0"/>
                        <a:t>iv</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r>
              <a:tr h="486054">
                <a:tc>
                  <a:txBody>
                    <a:bodyPr/>
                    <a:lstStyle/>
                    <a:p>
                      <a:r>
                        <a:rPr lang="en-US" sz="2800" b="1" dirty="0" smtClean="0"/>
                        <a:t>d</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b="1" dirty="0" smtClean="0"/>
                        <a:t>v</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054">
                <a:tc>
                  <a:txBody>
                    <a:bodyPr/>
                    <a:lstStyle/>
                    <a:p>
                      <a:r>
                        <a:rPr lang="en-US" sz="2800" b="1" dirty="0" smtClean="0"/>
                        <a:t>e</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r>
                        <a:rPr lang="en-US" sz="2800" b="1" dirty="0" smtClean="0"/>
                        <a:t>vi</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C1DA"/>
                    </a:solidFill>
                  </a:tcPr>
                </a:tc>
              </a:tr>
              <a:tr h="486054">
                <a:tc>
                  <a:txBody>
                    <a:bodyPr/>
                    <a:lstStyle/>
                    <a:p>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b="1" dirty="0" smtClean="0"/>
                        <a:t>vi</a:t>
                      </a:r>
                      <a:endParaRPr lang="en-US" sz="2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C1DA"/>
                    </a:solidFill>
                  </a:tcPr>
                </a:tc>
              </a:tr>
            </a:tbl>
          </a:graphicData>
        </a:graphic>
      </p:graphicFrame>
      <p:pic>
        <p:nvPicPr>
          <p:cNvPr id="5" name="Picture 4"/>
          <p:cNvPicPr>
            <a:picLocks noChangeAspect="1"/>
          </p:cNvPicPr>
          <p:nvPr/>
        </p:nvPicPr>
        <p:blipFill>
          <a:blip r:embed="rId2"/>
          <a:stretch>
            <a:fillRect/>
          </a:stretch>
        </p:blipFill>
        <p:spPr>
          <a:xfrm>
            <a:off x="7596336" y="1412776"/>
            <a:ext cx="1066863" cy="2268321"/>
          </a:xfrm>
          <a:prstGeom prst="rect">
            <a:avLst/>
          </a:prstGeom>
        </p:spPr>
      </p:pic>
      <p:sp>
        <p:nvSpPr>
          <p:cNvPr id="6" name="Title 5"/>
          <p:cNvSpPr>
            <a:spLocks noGrp="1"/>
          </p:cNvSpPr>
          <p:nvPr>
            <p:ph type="title"/>
          </p:nvPr>
        </p:nvSpPr>
        <p:spPr>
          <a:xfrm>
            <a:off x="971600" y="1052736"/>
            <a:ext cx="6773904" cy="648072"/>
          </a:xfrm>
        </p:spPr>
        <p:txBody>
          <a:bodyPr>
            <a:normAutofit/>
          </a:bodyPr>
          <a:lstStyle/>
          <a:p>
            <a:r>
              <a:rPr lang="en-US" dirty="0" smtClean="0"/>
              <a:t>Mapping the </a:t>
            </a:r>
            <a:r>
              <a:rPr lang="en-US" dirty="0" err="1" smtClean="0"/>
              <a:t>Programme</a:t>
            </a:r>
            <a:r>
              <a:rPr lang="en-US" dirty="0" smtClean="0"/>
              <a:t> Outcomes</a:t>
            </a:r>
            <a:endParaRPr lang="en-US" dirty="0"/>
          </a:p>
        </p:txBody>
      </p:sp>
      <p:pic>
        <p:nvPicPr>
          <p:cNvPr id="7" name="Picture 6"/>
          <p:cNvPicPr>
            <a:picLocks noChangeAspect="1"/>
          </p:cNvPicPr>
          <p:nvPr/>
        </p:nvPicPr>
        <p:blipFill>
          <a:blip r:embed="rId3"/>
          <a:stretch>
            <a:fillRect/>
          </a:stretch>
        </p:blipFill>
        <p:spPr>
          <a:xfrm>
            <a:off x="7452320" y="260648"/>
            <a:ext cx="1388672" cy="737153"/>
          </a:xfrm>
          <a:prstGeom prst="rect">
            <a:avLst/>
          </a:prstGeom>
        </p:spPr>
      </p:pic>
      <p:pic>
        <p:nvPicPr>
          <p:cNvPr id="8" name="Picture 7" descr="D:\User\Downloads\MJIIT4.jpg"/>
          <p:cNvPicPr>
            <a:picLocks noChangeAspect="1" noChangeArrowheads="1"/>
          </p:cNvPicPr>
          <p:nvPr/>
        </p:nvPicPr>
        <p:blipFill>
          <a:blip r:embed="rId4" cstate="print"/>
          <a:srcRect/>
          <a:stretch>
            <a:fillRect/>
          </a:stretch>
        </p:blipFill>
        <p:spPr bwMode="auto">
          <a:xfrm>
            <a:off x="0" y="-27384"/>
            <a:ext cx="5220072" cy="1100238"/>
          </a:xfrm>
          <a:prstGeom prst="rect">
            <a:avLst/>
          </a:prstGeom>
          <a:noFill/>
        </p:spPr>
      </p:pic>
    </p:spTree>
    <p:extLst>
      <p:ext uri="{BB962C8B-B14F-4D97-AF65-F5344CB8AC3E}">
        <p14:creationId xmlns:p14="http://schemas.microsoft.com/office/powerpoint/2010/main" val="1424717358"/>
      </p:ext>
    </p:extLst>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10518</TotalTime>
  <Words>1309</Words>
  <Application>Microsoft Macintosh PowerPoint</Application>
  <PresentationFormat>On-screen Show (4:3)</PresentationFormat>
  <Paragraphs>265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Gap Analysis</vt:lpstr>
      <vt:lpstr>Gap Analysis</vt:lpstr>
      <vt:lpstr>PROGRAMME OUTCOMES</vt:lpstr>
      <vt:lpstr>PROGRAMME OUTCOMES</vt:lpstr>
      <vt:lpstr>PROGRAMME OUTCOMES</vt:lpstr>
      <vt:lpstr>PROGRAMME OUTCOMES</vt:lpstr>
      <vt:lpstr>PROGRAMME OUTCOMES</vt:lpstr>
      <vt:lpstr>PROGRAMME OUTCOMES</vt:lpstr>
      <vt:lpstr>Mapping the Programme Outcomes</vt:lpstr>
      <vt:lpstr>Action &amp; Status</vt:lpstr>
      <vt:lpstr>Knowledge Profile (Curriculum)</vt:lpstr>
      <vt:lpstr>Complex Problem (Higher Taxonomy Level)</vt:lpstr>
      <vt:lpstr>Complex Engineering Activities (Project based)</vt:lpstr>
      <vt:lpstr>How does complexity relates to curriculum?</vt:lpstr>
      <vt:lpstr>Conclusion</vt:lpstr>
      <vt:lpstr>Exercise 1: Scenario</vt:lpstr>
      <vt:lpstr>Questions</vt:lpstr>
      <vt:lpstr>Questions</vt:lpstr>
      <vt:lpstr>Exercise 2</vt:lpstr>
      <vt:lpstr>Exercise 3</vt:lpstr>
      <vt:lpstr>Exercise 4</vt:lpstr>
      <vt:lpstr>Exercise 5</vt:lpstr>
      <vt:lpstr>Exercise 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zaini</dc:creator>
  <cp:lastModifiedBy>Megat Johari Megat Mohd Noor</cp:lastModifiedBy>
  <cp:revision>484</cp:revision>
  <dcterms:created xsi:type="dcterms:W3CDTF">2011-12-07T11:53:07Z</dcterms:created>
  <dcterms:modified xsi:type="dcterms:W3CDTF">2014-04-25T02:11:48Z</dcterms:modified>
</cp:coreProperties>
</file>