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375" r:id="rId2"/>
    <p:sldId id="358"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70" r:id="rId18"/>
    <p:sldId id="315" r:id="rId19"/>
    <p:sldId id="316" r:id="rId20"/>
    <p:sldId id="317" r:id="rId21"/>
    <p:sldId id="371" r:id="rId22"/>
    <p:sldId id="372" r:id="rId23"/>
    <p:sldId id="373" r:id="rId24"/>
    <p:sldId id="374" r:id="rId25"/>
    <p:sldId id="318"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 id="359" r:id="rId63"/>
    <p:sldId id="360" r:id="rId64"/>
    <p:sldId id="361" r:id="rId65"/>
    <p:sldId id="362" r:id="rId66"/>
    <p:sldId id="363" r:id="rId67"/>
    <p:sldId id="364" r:id="rId68"/>
    <p:sldId id="365" r:id="rId69"/>
    <p:sldId id="366" r:id="rId70"/>
    <p:sldId id="367" r:id="rId71"/>
    <p:sldId id="368" r:id="rId72"/>
    <p:sldId id="369" r:id="rId73"/>
    <p:sldId id="357"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56"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6FBAE-58FC-4FE1-BA0D-B5ADBBB6AB7F}" type="datetimeFigureOut">
              <a:rPr lang="en-MY" smtClean="0"/>
              <a:pPr/>
              <a:t>28/2/2014</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8DC7A0-FD47-4865-850A-D5A05B4985A0}" type="slidenum">
              <a:rPr lang="en-MY" smtClean="0"/>
              <a:pPr/>
              <a:t>‹#›</a:t>
            </a:fld>
            <a:endParaRPr lang="en-M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E5E250-63C3-4A05-81CF-5EE806EB8186}"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D133E-B81B-405E-B521-D298556B57FD}" type="slidenum">
              <a:rPr lang="en-US"/>
              <a:pPr/>
              <a:t>62</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083DE45A-0C3B-446C-8E14-051F45D2196E}" type="datetimeFigureOut">
              <a:rPr lang="en-MY" smtClean="0"/>
              <a:pPr/>
              <a:t>28/2/2014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083DE45A-0C3B-446C-8E14-051F45D2196E}" type="datetimeFigureOut">
              <a:rPr lang="en-MY" smtClean="0"/>
              <a:pPr/>
              <a:t>28/2/2014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083DE45A-0C3B-446C-8E14-051F45D2196E}" type="datetimeFigureOut">
              <a:rPr lang="en-MY" smtClean="0"/>
              <a:pPr/>
              <a:t>28/2/2014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083DE45A-0C3B-446C-8E14-051F45D2196E}" type="datetimeFigureOut">
              <a:rPr lang="en-MY" smtClean="0"/>
              <a:pPr/>
              <a:t>28/2/2014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DE45A-0C3B-446C-8E14-051F45D2196E}" type="datetimeFigureOut">
              <a:rPr lang="en-MY" smtClean="0"/>
              <a:pPr/>
              <a:t>28/2/2014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083DE45A-0C3B-446C-8E14-051F45D2196E}" type="datetimeFigureOut">
              <a:rPr lang="en-MY" smtClean="0"/>
              <a:pPr/>
              <a:t>28/2/2014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083DE45A-0C3B-446C-8E14-051F45D2196E}" type="datetimeFigureOut">
              <a:rPr lang="en-MY" smtClean="0"/>
              <a:pPr/>
              <a:t>28/2/2014</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083DE45A-0C3B-446C-8E14-051F45D2196E}" type="datetimeFigureOut">
              <a:rPr lang="en-MY" smtClean="0"/>
              <a:pPr/>
              <a:t>28/2/2014</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DE45A-0C3B-446C-8E14-051F45D2196E}" type="datetimeFigureOut">
              <a:rPr lang="en-MY" smtClean="0"/>
              <a:pPr/>
              <a:t>28/2/2014</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DE45A-0C3B-446C-8E14-051F45D2196E}" type="datetimeFigureOut">
              <a:rPr lang="en-MY" smtClean="0"/>
              <a:pPr/>
              <a:t>28/2/2014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DE45A-0C3B-446C-8E14-051F45D2196E}" type="datetimeFigureOut">
              <a:rPr lang="en-MY" smtClean="0"/>
              <a:pPr/>
              <a:t>28/2/2014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DE45A-0C3B-446C-8E14-051F45D2196E}" type="datetimeFigureOut">
              <a:rPr lang="en-MY" smtClean="0"/>
              <a:pPr/>
              <a:t>28/2/2014</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8C3C4-E173-497E-9D78-EC3C11E6550D}"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851025"/>
          </a:xfrm>
        </p:spPr>
        <p:txBody>
          <a:bodyPr>
            <a:noAutofit/>
          </a:bodyPr>
          <a:lstStyle/>
          <a:p>
            <a:r>
              <a:rPr lang="en-US" sz="4000" dirty="0" smtClean="0">
                <a:solidFill>
                  <a:srgbClr val="FF0000"/>
                </a:solidFill>
              </a:rPr>
              <a:t>Accreditation </a:t>
            </a:r>
            <a:r>
              <a:rPr lang="en-US" sz="4000" dirty="0" smtClean="0">
                <a:solidFill>
                  <a:srgbClr val="FF0000"/>
                </a:solidFill>
              </a:rPr>
              <a:t>Workshop</a:t>
            </a:r>
            <a:br>
              <a:rPr lang="en-US" sz="4000" dirty="0" smtClean="0">
                <a:solidFill>
                  <a:srgbClr val="FF0000"/>
                </a:solidFill>
              </a:rPr>
            </a:br>
            <a:r>
              <a:rPr lang="en-US" sz="4000" dirty="0" smtClean="0">
                <a:solidFill>
                  <a:srgbClr val="FF0000"/>
                </a:solidFill>
              </a:rPr>
              <a:t>- Part 2</a:t>
            </a:r>
            <a:endParaRPr lang="en-US" sz="4000" dirty="0">
              <a:solidFill>
                <a:srgbClr val="FF0000"/>
              </a:solidFill>
            </a:endParaRPr>
          </a:p>
        </p:txBody>
      </p:sp>
      <p:sp>
        <p:nvSpPr>
          <p:cNvPr id="4" name="Subtitle 3"/>
          <p:cNvSpPr>
            <a:spLocks noGrp="1"/>
          </p:cNvSpPr>
          <p:nvPr>
            <p:ph type="subTitle" idx="1"/>
          </p:nvPr>
        </p:nvSpPr>
        <p:spPr>
          <a:xfrm>
            <a:off x="838200" y="3733800"/>
            <a:ext cx="7315200" cy="1447800"/>
          </a:xfrm>
        </p:spPr>
        <p:txBody>
          <a:bodyPr>
            <a:normAutofit/>
          </a:bodyPr>
          <a:lstStyle/>
          <a:p>
            <a:r>
              <a:rPr lang="en-US" sz="4000" dirty="0" smtClean="0">
                <a:solidFill>
                  <a:srgbClr val="C00000"/>
                </a:solidFill>
              </a:rPr>
              <a:t>Er. Professor Dr. Kai Sang LOCK</a:t>
            </a:r>
          </a:p>
          <a:p>
            <a:r>
              <a:rPr lang="en-US" dirty="0" smtClean="0">
                <a:solidFill>
                  <a:srgbClr val="00B050"/>
                </a:solidFill>
              </a:rPr>
              <a:t>Washington Accord Mentor to PEC</a:t>
            </a:r>
          </a:p>
        </p:txBody>
      </p:sp>
      <p:sp>
        <p:nvSpPr>
          <p:cNvPr id="5" name="TextBox 4"/>
          <p:cNvSpPr txBox="1"/>
          <p:nvPr/>
        </p:nvSpPr>
        <p:spPr>
          <a:xfrm>
            <a:off x="3187020" y="2514600"/>
            <a:ext cx="2745945" cy="954107"/>
          </a:xfrm>
          <a:prstGeom prst="rect">
            <a:avLst/>
          </a:prstGeom>
          <a:noFill/>
        </p:spPr>
        <p:txBody>
          <a:bodyPr wrap="none" rtlCol="0">
            <a:spAutoFit/>
          </a:bodyPr>
          <a:lstStyle/>
          <a:p>
            <a:pPr algn="ctr"/>
            <a:r>
              <a:rPr lang="en-US" sz="2800" dirty="0" smtClean="0">
                <a:solidFill>
                  <a:schemeClr val="tx2"/>
                </a:solidFill>
              </a:rPr>
              <a:t>28 February 2014</a:t>
            </a:r>
          </a:p>
          <a:p>
            <a:pPr algn="ctr"/>
            <a:r>
              <a:rPr lang="en-US" sz="2800" dirty="0" smtClean="0">
                <a:solidFill>
                  <a:schemeClr val="tx2"/>
                </a:solidFill>
              </a:rPr>
              <a:t>Islamabad</a:t>
            </a:r>
            <a:endParaRPr lang="en-US" sz="2800" dirty="0">
              <a:solidFill>
                <a:schemeClr val="tx2"/>
              </a:solidFill>
            </a:endParaRPr>
          </a:p>
        </p:txBody>
      </p:sp>
      <p:sp>
        <p:nvSpPr>
          <p:cNvPr id="6" name="TextBox 5"/>
          <p:cNvSpPr txBox="1"/>
          <p:nvPr/>
        </p:nvSpPr>
        <p:spPr>
          <a:xfrm>
            <a:off x="2495856" y="5410200"/>
            <a:ext cx="4354012" cy="954107"/>
          </a:xfrm>
          <a:prstGeom prst="rect">
            <a:avLst/>
          </a:prstGeom>
          <a:noFill/>
        </p:spPr>
        <p:txBody>
          <a:bodyPr wrap="none" rtlCol="0">
            <a:spAutoFit/>
          </a:bodyPr>
          <a:lstStyle/>
          <a:p>
            <a:pPr algn="ctr"/>
            <a:r>
              <a:rPr lang="en-US" sz="2800" dirty="0" smtClean="0"/>
              <a:t>A seminar organized by</a:t>
            </a:r>
          </a:p>
          <a:p>
            <a:pPr algn="ctr"/>
            <a:r>
              <a:rPr lang="en-US" sz="2800" dirty="0" smtClean="0"/>
              <a:t>Pakistan Engineering Council</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smtClean="0">
                <a:solidFill>
                  <a:srgbClr val="FF0000"/>
                </a:solidFill>
              </a:rPr>
              <a:t>Definition of terms used</a:t>
            </a:r>
            <a:endParaRPr lang="en-GB" dirty="0" smtClean="0">
              <a:solidFill>
                <a:srgbClr val="FF0000"/>
              </a:solidFill>
            </a:endParaRPr>
          </a:p>
        </p:txBody>
      </p:sp>
      <p:sp>
        <p:nvSpPr>
          <p:cNvPr id="32771" name="Content Placeholder 2"/>
          <p:cNvSpPr>
            <a:spLocks noGrp="1"/>
          </p:cNvSpPr>
          <p:nvPr>
            <p:ph idx="1"/>
          </p:nvPr>
        </p:nvSpPr>
        <p:spPr/>
        <p:txBody>
          <a:bodyPr>
            <a:normAutofit fontScale="85000" lnSpcReduction="10000"/>
          </a:bodyPr>
          <a:lstStyle/>
          <a:p>
            <a:pPr eaLnBrk="1" hangingPunct="1"/>
            <a:r>
              <a:rPr lang="en-SG" dirty="0" smtClean="0"/>
              <a:t>Assessment</a:t>
            </a:r>
          </a:p>
          <a:p>
            <a:pPr lvl="1" eaLnBrk="1" hangingPunct="1">
              <a:buFont typeface="Arial" charset="0"/>
              <a:buChar char="•"/>
            </a:pPr>
            <a:r>
              <a:rPr lang="en-SG" dirty="0" smtClean="0"/>
              <a:t>Assessment is one or more processes that </a:t>
            </a:r>
            <a:r>
              <a:rPr lang="en-SG" b="1" dirty="0" smtClean="0"/>
              <a:t>identify, collect, and prepare data</a:t>
            </a:r>
            <a:r>
              <a:rPr lang="en-SG" dirty="0" smtClean="0"/>
              <a:t> to evaluate the achievement of programme educational objectives and student learning outcomes</a:t>
            </a:r>
          </a:p>
          <a:p>
            <a:pPr eaLnBrk="1" hangingPunct="1"/>
            <a:r>
              <a:rPr lang="en-SG" dirty="0" smtClean="0"/>
              <a:t>Evaluation</a:t>
            </a:r>
          </a:p>
          <a:p>
            <a:pPr lvl="1" eaLnBrk="1" hangingPunct="1">
              <a:buFont typeface="Arial" charset="0"/>
              <a:buChar char="•"/>
            </a:pPr>
            <a:r>
              <a:rPr lang="en-SG" dirty="0" smtClean="0"/>
              <a:t>Evaluation is one or more processes for </a:t>
            </a:r>
            <a:r>
              <a:rPr lang="en-SG" b="1" dirty="0" smtClean="0"/>
              <a:t>interpreting the data and evidence accumulated</a:t>
            </a:r>
            <a:r>
              <a:rPr lang="en-SG" dirty="0" smtClean="0"/>
              <a:t> through assessment practices.  Evaluation </a:t>
            </a:r>
            <a:r>
              <a:rPr lang="en-SG" b="1" dirty="0" smtClean="0"/>
              <a:t>determines the extent </a:t>
            </a:r>
            <a:r>
              <a:rPr lang="en-SG" dirty="0" smtClean="0"/>
              <a:t>to which programme educational objectives or student learning </a:t>
            </a:r>
            <a:r>
              <a:rPr lang="en-SG" b="1" dirty="0" smtClean="0"/>
              <a:t>outcomes are being achieved</a:t>
            </a:r>
            <a:r>
              <a:rPr lang="en-SG" dirty="0" smtClean="0"/>
              <a:t>, and results in </a:t>
            </a:r>
            <a:r>
              <a:rPr lang="en-SG" b="1" dirty="0" smtClean="0"/>
              <a:t>decisions and actions to improve </a:t>
            </a:r>
            <a:r>
              <a:rPr lang="en-SG" dirty="0" smtClean="0"/>
              <a:t>the programme</a:t>
            </a:r>
            <a:endParaRPr 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1146810" y="2133600"/>
            <a:ext cx="7010400" cy="1938992"/>
          </a:xfrm>
          <a:prstGeom prst="rect">
            <a:avLst/>
          </a:prstGeom>
          <a:noFill/>
          <a:ln w="9525">
            <a:solidFill>
              <a:schemeClr val="accent1"/>
            </a:solidFill>
            <a:miter lim="800000"/>
            <a:headEnd/>
            <a:tailEnd/>
          </a:ln>
        </p:spPr>
        <p:txBody>
          <a:bodyPr>
            <a:spAutoFit/>
          </a:bodyPr>
          <a:lstStyle/>
          <a:p>
            <a:pPr algn="ctr"/>
            <a:r>
              <a:rPr lang="en-US" sz="4000" dirty="0" smtClean="0">
                <a:solidFill>
                  <a:srgbClr val="0000CC"/>
                </a:solidFill>
                <a:latin typeface="Calibri" pitchFamily="34" charset="0"/>
              </a:rPr>
              <a:t>Accreditation Criteria of relevance to Outcome-Based </a:t>
            </a:r>
            <a:r>
              <a:rPr lang="en-US" sz="4000" dirty="0">
                <a:solidFill>
                  <a:srgbClr val="0000CC"/>
                </a:solidFill>
                <a:latin typeface="Calibri" pitchFamily="34" charset="0"/>
              </a:rPr>
              <a:t>Assessment (OBA)</a:t>
            </a:r>
          </a:p>
        </p:txBody>
      </p:sp>
    </p:spTree>
    <p:extLst>
      <p:ext uri="{BB962C8B-B14F-4D97-AF65-F5344CB8AC3E}">
        <p14:creationId xmlns="" xmlns:p14="http://schemas.microsoft.com/office/powerpoint/2010/main" val="205864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GB" smtClean="0"/>
              <a:t>Accreditation Criteria</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defRPr/>
            </a:pPr>
            <a:r>
              <a:rPr lang="en-SG" dirty="0" smtClean="0"/>
              <a:t>11 criteria in EAB Accreditation Manual:</a:t>
            </a:r>
          </a:p>
          <a:p>
            <a:pPr marL="971550" lvl="1" indent="-514350" eaLnBrk="1" fontAlgn="auto" hangingPunct="1">
              <a:spcAft>
                <a:spcPts val="0"/>
              </a:spcAft>
              <a:buFont typeface="+mj-lt"/>
              <a:buAutoNum type="arabicParenR"/>
              <a:defRPr/>
            </a:pPr>
            <a:r>
              <a:rPr lang="en-SG" b="1" dirty="0" smtClean="0">
                <a:solidFill>
                  <a:srgbClr val="FF0000"/>
                </a:solidFill>
              </a:rPr>
              <a:t>Mission &amp; Programme Educational Objectives</a:t>
            </a:r>
          </a:p>
          <a:p>
            <a:pPr marL="971550" lvl="1" indent="-514350" eaLnBrk="1" fontAlgn="auto" hangingPunct="1">
              <a:spcAft>
                <a:spcPts val="0"/>
              </a:spcAft>
              <a:buFont typeface="+mj-lt"/>
              <a:buAutoNum type="arabicParenR"/>
              <a:defRPr/>
            </a:pPr>
            <a:r>
              <a:rPr lang="en-SG" b="1" dirty="0" smtClean="0">
                <a:solidFill>
                  <a:srgbClr val="FF0000"/>
                </a:solidFill>
              </a:rPr>
              <a:t>Student Learning Outcomes</a:t>
            </a:r>
          </a:p>
          <a:p>
            <a:pPr marL="971550" lvl="1" indent="-514350" eaLnBrk="1" fontAlgn="auto" hangingPunct="1">
              <a:spcAft>
                <a:spcPts val="0"/>
              </a:spcAft>
              <a:buFont typeface="+mj-lt"/>
              <a:buAutoNum type="arabicParenR"/>
              <a:defRPr/>
            </a:pPr>
            <a:r>
              <a:rPr lang="en-SG" b="1" dirty="0" smtClean="0">
                <a:solidFill>
                  <a:srgbClr val="FF0000"/>
                </a:solidFill>
              </a:rPr>
              <a:t>Curriculum and </a:t>
            </a:r>
            <a:r>
              <a:rPr lang="en-SG" b="1" dirty="0" smtClean="0">
                <a:solidFill>
                  <a:srgbClr val="FF0000"/>
                </a:solidFill>
              </a:rPr>
              <a:t>Teaching/Learning </a:t>
            </a:r>
            <a:r>
              <a:rPr lang="en-SG" b="1" dirty="0" smtClean="0">
                <a:solidFill>
                  <a:srgbClr val="FF0000"/>
                </a:solidFill>
              </a:rPr>
              <a:t>Processes</a:t>
            </a:r>
          </a:p>
          <a:p>
            <a:pPr marL="971550" lvl="1" indent="-514350" eaLnBrk="1" fontAlgn="auto" hangingPunct="1">
              <a:spcAft>
                <a:spcPts val="0"/>
              </a:spcAft>
              <a:buFont typeface="+mj-lt"/>
              <a:buAutoNum type="arabicParenR"/>
              <a:defRPr/>
            </a:pPr>
            <a:r>
              <a:rPr lang="en-SG" dirty="0" smtClean="0"/>
              <a:t>Students</a:t>
            </a:r>
          </a:p>
          <a:p>
            <a:pPr marL="971550" lvl="1" indent="-514350" eaLnBrk="1" fontAlgn="auto" hangingPunct="1">
              <a:spcAft>
                <a:spcPts val="0"/>
              </a:spcAft>
              <a:buFont typeface="+mj-lt"/>
              <a:buAutoNum type="arabicParenR"/>
              <a:defRPr/>
            </a:pPr>
            <a:r>
              <a:rPr lang="en-SG" dirty="0" smtClean="0"/>
              <a:t>Faculty members</a:t>
            </a:r>
          </a:p>
          <a:p>
            <a:pPr marL="971550" lvl="1" indent="-514350" eaLnBrk="1" fontAlgn="auto" hangingPunct="1">
              <a:spcAft>
                <a:spcPts val="0"/>
              </a:spcAft>
              <a:buFont typeface="+mj-lt"/>
              <a:buAutoNum type="arabicParenR"/>
              <a:defRPr/>
            </a:pPr>
            <a:r>
              <a:rPr lang="en-SG" dirty="0" smtClean="0"/>
              <a:t>Facilities &amp; learning environment</a:t>
            </a:r>
          </a:p>
          <a:p>
            <a:pPr marL="971550" lvl="1" indent="-514350" eaLnBrk="1" fontAlgn="auto" hangingPunct="1">
              <a:spcAft>
                <a:spcPts val="0"/>
              </a:spcAft>
              <a:buFont typeface="+mj-lt"/>
              <a:buAutoNum type="arabicParenR"/>
              <a:defRPr/>
            </a:pPr>
            <a:r>
              <a:rPr lang="en-SG" dirty="0" smtClean="0"/>
              <a:t>Institutional support &amp; financial resources</a:t>
            </a:r>
          </a:p>
          <a:p>
            <a:pPr marL="971550" lvl="1" indent="-514350" eaLnBrk="1" fontAlgn="auto" hangingPunct="1">
              <a:spcAft>
                <a:spcPts val="0"/>
              </a:spcAft>
              <a:buFont typeface="+mj-lt"/>
              <a:buAutoNum type="arabicParenR"/>
              <a:defRPr/>
            </a:pPr>
            <a:r>
              <a:rPr lang="en-SG" dirty="0" smtClean="0"/>
              <a:t>Governance</a:t>
            </a:r>
          </a:p>
          <a:p>
            <a:pPr marL="971550" lvl="1" indent="-514350" eaLnBrk="1" fontAlgn="auto" hangingPunct="1">
              <a:spcAft>
                <a:spcPts val="0"/>
              </a:spcAft>
              <a:buFont typeface="+mj-lt"/>
              <a:buAutoNum type="arabicParenR"/>
              <a:defRPr/>
            </a:pPr>
            <a:r>
              <a:rPr lang="en-SG" b="1" dirty="0" smtClean="0">
                <a:solidFill>
                  <a:srgbClr val="FF0000"/>
                </a:solidFill>
              </a:rPr>
              <a:t>Interaction between institution &amp; industry</a:t>
            </a:r>
          </a:p>
          <a:p>
            <a:pPr marL="971550" lvl="1" indent="-514350" eaLnBrk="1" fontAlgn="auto" hangingPunct="1">
              <a:spcAft>
                <a:spcPts val="0"/>
              </a:spcAft>
              <a:buFont typeface="+mj-lt"/>
              <a:buAutoNum type="arabicParenR"/>
              <a:defRPr/>
            </a:pPr>
            <a:r>
              <a:rPr lang="en-SG" dirty="0" smtClean="0"/>
              <a:t>Research &amp; development</a:t>
            </a:r>
          </a:p>
          <a:p>
            <a:pPr marL="971550" lvl="1" indent="-514350" eaLnBrk="1" fontAlgn="auto" hangingPunct="1">
              <a:spcAft>
                <a:spcPts val="0"/>
              </a:spcAft>
              <a:buFont typeface="+mj-lt"/>
              <a:buAutoNum type="arabicParenR"/>
              <a:defRPr/>
            </a:pPr>
            <a:r>
              <a:rPr lang="en-SG" dirty="0" smtClean="0"/>
              <a:t>Specific Programme criteria</a:t>
            </a:r>
          </a:p>
        </p:txBody>
      </p:sp>
    </p:spTree>
    <p:extLst>
      <p:ext uri="{BB962C8B-B14F-4D97-AF65-F5344CB8AC3E}">
        <p14:creationId xmlns="" xmlns:p14="http://schemas.microsoft.com/office/powerpoint/2010/main" val="994841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81200" y="76200"/>
            <a:ext cx="5433483"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Mission</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University mission?</a:t>
            </a:r>
          </a:p>
          <a:p>
            <a:r>
              <a:rPr lang="en-US" dirty="0" smtClean="0"/>
              <a:t>Faculty (school) mission &amp; departmental mission statement?</a:t>
            </a:r>
          </a:p>
          <a:p>
            <a:r>
              <a:rPr lang="en-US" dirty="0" smtClean="0"/>
              <a:t>Alignment with mission of institution?</a:t>
            </a:r>
          </a:p>
          <a:p>
            <a:r>
              <a:rPr lang="en-US" dirty="0" smtClean="0"/>
              <a:t>Published and known to stake-holders?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C00000"/>
                </a:solidFill>
              </a:rPr>
              <a:t>Programme</a:t>
            </a:r>
            <a:r>
              <a:rPr lang="en-US" dirty="0" smtClean="0">
                <a:solidFill>
                  <a:srgbClr val="C00000"/>
                </a:solidFill>
              </a:rPr>
              <a:t> Education Objectives (PEO)</a:t>
            </a:r>
            <a:endParaRPr lang="en-US"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Broad statements that describe what graduates are expected to attain within a few years after graduation</a:t>
            </a:r>
          </a:p>
          <a:p>
            <a:r>
              <a:rPr lang="en-US" dirty="0" smtClean="0"/>
              <a:t>Align with university’s &amp; engineering school’s mission</a:t>
            </a:r>
          </a:p>
          <a:p>
            <a:r>
              <a:rPr lang="en-US" dirty="0" smtClean="0"/>
              <a:t>Well defined &amp; documented &amp; publicized</a:t>
            </a:r>
          </a:p>
          <a:p>
            <a:r>
              <a:rPr lang="en-US" dirty="0" smtClean="0"/>
              <a:t>Stakeholders</a:t>
            </a:r>
            <a:r>
              <a:rPr lang="en-US" dirty="0"/>
              <a:t>’ participation, including faculty</a:t>
            </a:r>
          </a:p>
          <a:p>
            <a:r>
              <a:rPr lang="en-US" dirty="0"/>
              <a:t>Manageable number of objectives</a:t>
            </a:r>
          </a:p>
          <a:p>
            <a:r>
              <a:rPr lang="en-US" dirty="0"/>
              <a:t>Define outcomes</a:t>
            </a:r>
          </a:p>
          <a:p>
            <a:r>
              <a:rPr lang="en-US" dirty="0"/>
              <a:t>Measurable</a:t>
            </a:r>
          </a:p>
          <a:p>
            <a:r>
              <a:rPr lang="en-US" dirty="0"/>
              <a:t>Feedback mechanism for </a:t>
            </a:r>
            <a:r>
              <a:rPr lang="en-US" dirty="0" smtClean="0"/>
              <a:t>improvement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C00000"/>
                </a:solidFill>
              </a:rPr>
              <a:t>Programme</a:t>
            </a:r>
            <a:r>
              <a:rPr lang="en-US" dirty="0" smtClean="0">
                <a:solidFill>
                  <a:srgbClr val="C00000"/>
                </a:solidFill>
              </a:rPr>
              <a:t> Educational Objective (PEO)</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PEO consistent with mission?</a:t>
            </a:r>
          </a:p>
          <a:p>
            <a:r>
              <a:rPr lang="en-US" dirty="0" smtClean="0"/>
              <a:t>Alignment with mission of institution?</a:t>
            </a:r>
          </a:p>
          <a:p>
            <a:r>
              <a:rPr lang="en-US" dirty="0" smtClean="0"/>
              <a:t>Published and known to stake-holders?</a:t>
            </a:r>
          </a:p>
          <a:p>
            <a:r>
              <a:rPr lang="en-US" dirty="0" smtClean="0"/>
              <a:t>Based on needs of constituencies?</a:t>
            </a:r>
          </a:p>
          <a:p>
            <a:r>
              <a:rPr lang="en-US" dirty="0" smtClean="0"/>
              <a:t>Curriculum and processes that lead to attainment of PEO?</a:t>
            </a:r>
          </a:p>
          <a:p>
            <a:r>
              <a:rPr lang="en-US" dirty="0" smtClean="0"/>
              <a:t>Common mistakes in setting PEO</a:t>
            </a:r>
          </a:p>
          <a:p>
            <a:pPr lvl="1"/>
            <a:r>
              <a:rPr lang="en-US" dirty="0" smtClean="0"/>
              <a:t>Too broad and not specific to program</a:t>
            </a:r>
          </a:p>
          <a:p>
            <a:pPr lvl="1"/>
            <a:r>
              <a:rPr lang="en-US" dirty="0" smtClean="0"/>
              <a:t>Too narrow and similar to SLO</a:t>
            </a:r>
          </a:p>
          <a:p>
            <a:pPr lvl="1"/>
            <a:r>
              <a:rPr lang="en-US" dirty="0" smtClean="0"/>
              <a:t>Not known to stake-holders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12563" t="10164" r="14956" b="19491"/>
          <a:stretch>
            <a:fillRect/>
          </a:stretch>
        </p:blipFill>
        <p:spPr bwMode="auto">
          <a:xfrm>
            <a:off x="251520" y="620688"/>
            <a:ext cx="8496944" cy="568863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Achievement of PEO</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Are assessment and evaluation processes in place to determine attainment of PEO?</a:t>
            </a:r>
          </a:p>
          <a:p>
            <a:r>
              <a:rPr lang="en-US" dirty="0" smtClean="0"/>
              <a:t>Is there a continuous improvement mechanism in place?</a:t>
            </a:r>
          </a:p>
          <a:p>
            <a:r>
              <a:rPr lang="en-US" dirty="0" smtClean="0"/>
              <a:t>Evidence and documentation is important.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pPr eaLnBrk="1" hangingPunct="1"/>
            <a:r>
              <a:rPr lang="en-US" dirty="0" smtClean="0">
                <a:solidFill>
                  <a:srgbClr val="FF0000"/>
                </a:solidFill>
              </a:rPr>
              <a:t>Assessment of Programme Educational Objectives</a:t>
            </a:r>
            <a:endParaRPr lang="en-GB" dirty="0" smtClean="0">
              <a:solidFill>
                <a:srgbClr val="FF0000"/>
              </a:solidFill>
            </a:endParaRP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defRPr/>
            </a:pPr>
            <a:r>
              <a:rPr lang="en-US" dirty="0" smtClean="0"/>
              <a:t>What </a:t>
            </a:r>
            <a:r>
              <a:rPr lang="en-US" u="sng" dirty="0" smtClean="0"/>
              <a:t>graduates</a:t>
            </a:r>
            <a:r>
              <a:rPr lang="en-US" dirty="0" smtClean="0"/>
              <a:t> are expected to attain within a few years after graduation</a:t>
            </a:r>
          </a:p>
          <a:p>
            <a:pPr eaLnBrk="1" fontAlgn="auto" hangingPunct="1">
              <a:spcAft>
                <a:spcPts val="0"/>
              </a:spcAft>
              <a:defRPr/>
            </a:pPr>
            <a:r>
              <a:rPr lang="en-US" dirty="0" smtClean="0"/>
              <a:t>Ingredients to look out for:</a:t>
            </a:r>
          </a:p>
          <a:p>
            <a:pPr lvl="1" eaLnBrk="1" fontAlgn="auto" hangingPunct="1">
              <a:spcAft>
                <a:spcPts val="0"/>
              </a:spcAft>
              <a:defRPr/>
            </a:pPr>
            <a:r>
              <a:rPr lang="en-US" dirty="0" smtClean="0"/>
              <a:t>Objectives are current and relevant</a:t>
            </a:r>
          </a:p>
          <a:p>
            <a:pPr lvl="1" eaLnBrk="1" fontAlgn="auto" hangingPunct="1">
              <a:spcAft>
                <a:spcPts val="0"/>
              </a:spcAft>
              <a:defRPr/>
            </a:pPr>
            <a:r>
              <a:rPr lang="en-US" dirty="0" smtClean="0"/>
              <a:t>Methods and frequency to monitor if they are appropriate (usually every 2 to 3 yrs)</a:t>
            </a:r>
          </a:p>
          <a:p>
            <a:pPr lvl="1" eaLnBrk="1" fontAlgn="auto" hangingPunct="1">
              <a:spcAft>
                <a:spcPts val="0"/>
              </a:spcAft>
              <a:defRPr/>
            </a:pPr>
            <a:r>
              <a:rPr lang="en-US" dirty="0" smtClean="0"/>
              <a:t>Constituents involved is appropriate</a:t>
            </a:r>
          </a:p>
          <a:p>
            <a:pPr lvl="1" eaLnBrk="1" fontAlgn="auto" hangingPunct="1">
              <a:spcAft>
                <a:spcPts val="0"/>
              </a:spcAft>
              <a:defRPr/>
            </a:pPr>
            <a:r>
              <a:rPr lang="en-US" dirty="0" smtClean="0"/>
              <a:t>Student learning outcomes will enable its attainment</a:t>
            </a:r>
          </a:p>
          <a:p>
            <a:pPr lvl="1" eaLnBrk="1" fontAlgn="auto" hangingPunct="1">
              <a:spcAft>
                <a:spcPts val="0"/>
              </a:spcAft>
              <a:defRPr/>
            </a:pPr>
            <a:r>
              <a:rPr lang="en-US" dirty="0" smtClean="0"/>
              <a:t>Effective assessment processes in place to evaluate achievement</a:t>
            </a:r>
          </a:p>
          <a:p>
            <a:pPr lvl="1" eaLnBrk="1" fontAlgn="auto" hangingPunct="1">
              <a:spcAft>
                <a:spcPts val="0"/>
              </a:spcAft>
              <a:defRPr/>
            </a:pPr>
            <a:r>
              <a:rPr lang="en-US" dirty="0" smtClean="0"/>
              <a:t>Assessment method depends on factors like size of cohorts</a:t>
            </a:r>
          </a:p>
          <a:p>
            <a:pPr lvl="1" eaLnBrk="1" fontAlgn="auto" hangingPunct="1">
              <a:spcAft>
                <a:spcPts val="0"/>
              </a:spcAft>
              <a:defRPr/>
            </a:pPr>
            <a:r>
              <a:rPr lang="en-US" dirty="0" smtClean="0"/>
              <a:t>Methods can include data from advisory boards, recruiters, employers, graduate surveys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Part 2</a:t>
            </a:r>
            <a:endParaRPr lang="en-MY" dirty="0"/>
          </a:p>
        </p:txBody>
      </p:sp>
      <p:sp>
        <p:nvSpPr>
          <p:cNvPr id="3" name="Content Placeholder 2"/>
          <p:cNvSpPr>
            <a:spLocks noGrp="1"/>
          </p:cNvSpPr>
          <p:nvPr>
            <p:ph type="subTitle" idx="1"/>
          </p:nvPr>
        </p:nvSpPr>
        <p:spPr/>
        <p:txBody>
          <a:bodyPr/>
          <a:lstStyle/>
          <a:p>
            <a:r>
              <a:rPr lang="en-MY" dirty="0" smtClean="0">
                <a:solidFill>
                  <a:srgbClr val="FF0000"/>
                </a:solidFill>
              </a:rPr>
              <a:t>Implementing </a:t>
            </a:r>
            <a:r>
              <a:rPr lang="en-MY" dirty="0" smtClean="0">
                <a:solidFill>
                  <a:srgbClr val="FF0000"/>
                </a:solidFill>
              </a:rPr>
              <a:t>Outcomes-based Assessment &amp; Preparing for Program Accreditation</a:t>
            </a:r>
          </a:p>
          <a:p>
            <a:endParaRPr lang="en-MY"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Student Learning Outcomes</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Student learning outcomes describe what students are expected to know and able to do by the time of graduation</a:t>
            </a:r>
          </a:p>
          <a:p>
            <a:r>
              <a:rPr lang="en-US" dirty="0" smtClean="0"/>
              <a:t>These relate to knowledge, skills, and behaviors that student acquire as they progress through the program</a:t>
            </a:r>
          </a:p>
          <a:p>
            <a:r>
              <a:rPr lang="en-US" dirty="0" smtClean="0"/>
              <a:t>Student </a:t>
            </a:r>
            <a:r>
              <a:rPr lang="en-US" dirty="0"/>
              <a:t>learning outcomes to be stated and documented - in the form of graduate attributes</a:t>
            </a:r>
          </a:p>
          <a:p>
            <a:r>
              <a:rPr lang="en-US" dirty="0"/>
              <a:t>Provide mapping of program SLO with EAB’s SLO, if different</a:t>
            </a:r>
          </a:p>
          <a:p>
            <a:r>
              <a:rPr lang="en-US" dirty="0"/>
              <a:t>Relationship of SLO to </a:t>
            </a:r>
            <a:r>
              <a:rPr lang="en-US" dirty="0" smtClean="0"/>
              <a:t>PEO</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l="14068" t="12201" r="55193" b="31100"/>
          <a:stretch>
            <a:fillRect/>
          </a:stretch>
        </p:blipFill>
        <p:spPr bwMode="auto">
          <a:xfrm>
            <a:off x="611560" y="836712"/>
            <a:ext cx="8079507" cy="568863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3875" t="13251" r="37019" b="5901"/>
          <a:stretch>
            <a:fillRect/>
          </a:stretch>
        </p:blipFill>
        <p:spPr bwMode="auto">
          <a:xfrm>
            <a:off x="467544" y="188640"/>
            <a:ext cx="8064896" cy="646871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12500" t="9051" r="32872" b="6951"/>
          <a:stretch>
            <a:fillRect/>
          </a:stretch>
        </p:blipFill>
        <p:spPr bwMode="auto">
          <a:xfrm>
            <a:off x="323528" y="548680"/>
            <a:ext cx="8568952" cy="576064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4115" t="13251" r="33141" b="5901"/>
          <a:stretch>
            <a:fillRect/>
          </a:stretch>
        </p:blipFill>
        <p:spPr bwMode="auto">
          <a:xfrm>
            <a:off x="369351" y="476672"/>
            <a:ext cx="8379113" cy="576064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1997" y="1523999"/>
          <a:ext cx="7848602" cy="3962400"/>
        </p:xfrm>
        <a:graphic>
          <a:graphicData uri="http://schemas.openxmlformats.org/drawingml/2006/table">
            <a:tbl>
              <a:tblPr/>
              <a:tblGrid>
                <a:gridCol w="417998"/>
                <a:gridCol w="3997532"/>
                <a:gridCol w="342620"/>
                <a:gridCol w="342620"/>
                <a:gridCol w="343479"/>
                <a:gridCol w="343479"/>
                <a:gridCol w="343479"/>
                <a:gridCol w="343479"/>
                <a:gridCol w="343479"/>
                <a:gridCol w="343479"/>
                <a:gridCol w="343479"/>
                <a:gridCol w="343479"/>
              </a:tblGrid>
              <a:tr h="680981">
                <a:tc rowSpan="2" gridSpan="2">
                  <a:txBody>
                    <a:bodyPr/>
                    <a:lstStyle/>
                    <a:p>
                      <a:pPr marL="0" marR="0" algn="ctr">
                        <a:spcBef>
                          <a:spcPts val="0"/>
                        </a:spcBef>
                        <a:spcAft>
                          <a:spcPts val="0"/>
                        </a:spcAft>
                      </a:pPr>
                      <a:r>
                        <a:rPr lang="en-US" sz="1400" b="1">
                          <a:latin typeface="Garamond"/>
                          <a:ea typeface="Times New Roman"/>
                          <a:cs typeface="Times New Roman"/>
                        </a:rPr>
                        <a:t>Educational institution’s Student Learning Outcomes</a:t>
                      </a:r>
                      <a:br>
                        <a:rPr lang="en-US" sz="1400" b="1">
                          <a:latin typeface="Garamond"/>
                          <a:ea typeface="Times New Roman"/>
                          <a:cs typeface="Times New Roman"/>
                        </a:rPr>
                      </a:br>
                      <a:r>
                        <a:rPr lang="en-US" sz="1400" b="1">
                          <a:latin typeface="Garamond"/>
                          <a:ea typeface="Times New Roman"/>
                          <a:cs typeface="Times New Roman"/>
                        </a:rPr>
                        <a:t>[if different from graduate attributes in Criterion 2(i) (a) to (j)]</a:t>
                      </a:r>
                      <a:endParaRPr lang="en-US" sz="1400">
                        <a:latin typeface="Times New Roman"/>
                        <a:ea typeface="Times New Roman"/>
                        <a:cs typeface="Times New Roman"/>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10">
                  <a:txBody>
                    <a:bodyPr/>
                    <a:lstStyle/>
                    <a:p>
                      <a:pPr marL="0" marR="0" algn="ctr">
                        <a:spcBef>
                          <a:spcPts val="0"/>
                        </a:spcBef>
                        <a:spcAft>
                          <a:spcPts val="0"/>
                        </a:spcAft>
                      </a:pPr>
                      <a:r>
                        <a:rPr lang="en-US" sz="1400" b="1">
                          <a:latin typeface="Garamond"/>
                          <a:ea typeface="Times New Roman"/>
                          <a:cs typeface="Times New Roman"/>
                        </a:rPr>
                        <a:t>Graduate attributes in EAB’s 2(i) (a) to (j)</a:t>
                      </a:r>
                      <a:r>
                        <a:rPr lang="en-US" sz="1400" b="1" baseline="30000">
                          <a:latin typeface="Garamond"/>
                          <a:ea typeface="Times New Roman"/>
                          <a:cs typeface="Times New Roman"/>
                        </a:rPr>
                        <a:t>*</a:t>
                      </a: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2895">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631">
                <a:tc>
                  <a:txBody>
                    <a:bodyPr/>
                    <a:lstStyle/>
                    <a:p>
                      <a:pPr marL="0" marR="0">
                        <a:spcBef>
                          <a:spcPts val="0"/>
                        </a:spcBef>
                        <a:spcAft>
                          <a:spcPts val="0"/>
                        </a:spcAft>
                      </a:pPr>
                      <a:r>
                        <a:rPr lang="en-US" sz="1400">
                          <a:latin typeface="Garamond"/>
                          <a:ea typeface="Times New Roman"/>
                          <a:cs typeface="Times New Roman"/>
                        </a:rPr>
                        <a:t>(1)</a:t>
                      </a:r>
                      <a:endParaRPr lang="en-US" sz="1400">
                        <a:latin typeface="Times New Roman"/>
                        <a:ea typeface="Times New Roman"/>
                        <a:cs typeface="Times New Roman"/>
                      </a:endParaRPr>
                    </a:p>
                  </a:txBody>
                  <a:tcPr marL="73025" marR="27305" marT="27305" marB="2730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i="1">
                          <a:latin typeface="Garamond"/>
                          <a:ea typeface="Times New Roman"/>
                          <a:cs typeface="Times New Roman"/>
                        </a:rPr>
                        <a:t>Student learning outcome (..)</a:t>
                      </a:r>
                      <a:endParaRPr lang="en-US" sz="1400">
                        <a:latin typeface="Times New Roman"/>
                        <a:ea typeface="Times New Roman"/>
                        <a:cs typeface="Times New Roman"/>
                      </a:endParaRPr>
                    </a:p>
                  </a:txBody>
                  <a:tcPr marL="73025" marR="73025" marT="27305" marB="2730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Arial Unicode MS"/>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631">
                <a:tc>
                  <a:txBody>
                    <a:bodyPr/>
                    <a:lstStyle/>
                    <a:p>
                      <a:pPr marL="0" marR="0">
                        <a:spcBef>
                          <a:spcPts val="0"/>
                        </a:spcBef>
                        <a:spcAft>
                          <a:spcPts val="0"/>
                        </a:spcAft>
                      </a:pPr>
                      <a:r>
                        <a:rPr lang="en-US" sz="1400">
                          <a:latin typeface="Garamond"/>
                          <a:ea typeface="Times New Roman"/>
                          <a:cs typeface="Times New Roman"/>
                        </a:rPr>
                        <a:t>(2)</a:t>
                      </a:r>
                      <a:endParaRPr lang="en-US" sz="1400">
                        <a:latin typeface="Times New Roman"/>
                        <a:ea typeface="Times New Roman"/>
                        <a:cs typeface="Times New Roman"/>
                      </a:endParaRPr>
                    </a:p>
                  </a:txBody>
                  <a:tcPr marL="73025" marR="27305" marT="27305" marB="2730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i="1">
                          <a:latin typeface="Garamond"/>
                          <a:ea typeface="Times New Roman"/>
                          <a:cs typeface="Times New Roman"/>
                        </a:rPr>
                        <a:t>Student learning outcome (…)</a:t>
                      </a:r>
                      <a:endParaRPr lang="en-US" sz="1400">
                        <a:latin typeface="Times New Roman"/>
                        <a:ea typeface="Times New Roman"/>
                        <a:cs typeface="Times New Roman"/>
                      </a:endParaRPr>
                    </a:p>
                  </a:txBody>
                  <a:tcPr marL="73025" marR="73025" marT="27305" marB="2730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Arial Unicode MS"/>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631">
                <a:tc>
                  <a:txBody>
                    <a:bodyPr/>
                    <a:lstStyle/>
                    <a:p>
                      <a:pPr marL="0" marR="0">
                        <a:spcBef>
                          <a:spcPts val="0"/>
                        </a:spcBef>
                        <a:spcAft>
                          <a:spcPts val="0"/>
                        </a:spcAft>
                      </a:pPr>
                      <a:r>
                        <a:rPr lang="en-US" sz="1400">
                          <a:latin typeface="Garamond"/>
                          <a:ea typeface="Times New Roman"/>
                          <a:cs typeface="Times New Roman"/>
                        </a:rPr>
                        <a:t>(3)</a:t>
                      </a:r>
                      <a:endParaRPr lang="en-US" sz="1400">
                        <a:latin typeface="Times New Roman"/>
                        <a:ea typeface="Times New Roman"/>
                        <a:cs typeface="Times New Roman"/>
                      </a:endParaRPr>
                    </a:p>
                  </a:txBody>
                  <a:tcPr marL="73025" marR="27305" marT="27305" marB="2730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i="1">
                          <a:latin typeface="Garamond"/>
                          <a:ea typeface="Times New Roman"/>
                          <a:cs typeface="Times New Roman"/>
                        </a:rPr>
                        <a:t>	</a:t>
                      </a:r>
                      <a:r>
                        <a:rPr lang="en-US" sz="1400" b="1">
                          <a:latin typeface="Garamond"/>
                          <a:ea typeface="Times New Roman"/>
                          <a:cs typeface="Times New Roman"/>
                        </a:rPr>
                        <a:t>|</a:t>
                      </a:r>
                      <a:endParaRPr lang="en-US" sz="1400">
                        <a:latin typeface="Times New Roman"/>
                        <a:ea typeface="Times New Roman"/>
                        <a:cs typeface="Times New Roman"/>
                      </a:endParaRPr>
                    </a:p>
                  </a:txBody>
                  <a:tcPr marL="73025" marR="73025" marT="27305" marB="2730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631">
                <a:tc>
                  <a:txBody>
                    <a:bodyPr/>
                    <a:lstStyle/>
                    <a:p>
                      <a:pPr marL="0" marR="0">
                        <a:spcBef>
                          <a:spcPts val="0"/>
                        </a:spcBef>
                        <a:spcAft>
                          <a:spcPts val="0"/>
                        </a:spcAft>
                      </a:pPr>
                      <a:r>
                        <a:rPr lang="en-US" sz="1400">
                          <a:latin typeface="Garamond"/>
                          <a:ea typeface="Times New Roman"/>
                          <a:cs typeface="Times New Roman"/>
                        </a:rPr>
                        <a:t>(4)</a:t>
                      </a:r>
                      <a:endParaRPr lang="en-US" sz="1400">
                        <a:latin typeface="Times New Roman"/>
                        <a:ea typeface="Times New Roman"/>
                        <a:cs typeface="Times New Roman"/>
                      </a:endParaRPr>
                    </a:p>
                  </a:txBody>
                  <a:tcPr marL="73025" marR="27305" marT="27305" marB="2730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i="1">
                          <a:latin typeface="Garamond"/>
                          <a:ea typeface="Times New Roman"/>
                          <a:cs typeface="Times New Roman"/>
                        </a:rPr>
                        <a:t>	</a:t>
                      </a:r>
                      <a:r>
                        <a:rPr lang="en-US" sz="1400" b="1">
                          <a:latin typeface="Garamond"/>
                          <a:ea typeface="Times New Roman"/>
                          <a:cs typeface="Times New Roman"/>
                        </a:rPr>
                        <a:t>|</a:t>
                      </a:r>
                      <a:endParaRPr lang="en-US" sz="1400">
                        <a:latin typeface="Times New Roman"/>
                        <a:ea typeface="Times New Roman"/>
                        <a:cs typeface="Times New Roman"/>
                      </a:endParaRPr>
                    </a:p>
                  </a:txBody>
                  <a:tcPr marL="73025" marR="73025" marT="27305" marB="2730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7" name="Rectangle 3"/>
          <p:cNvSpPr>
            <a:spLocks noChangeArrowheads="1"/>
          </p:cNvSpPr>
          <p:nvPr/>
        </p:nvSpPr>
        <p:spPr bwMode="auto">
          <a:xfrm>
            <a:off x="457200" y="638890"/>
            <a:ext cx="8153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Lst>
            </a:pPr>
            <a:r>
              <a:rPr kumimoji="0" lang="en-US" sz="1400" b="1" i="0" u="sng" strike="noStrike" cap="none" normalizeH="0" baseline="0" dirty="0" smtClean="0">
                <a:ln>
                  <a:noFill/>
                </a:ln>
                <a:solidFill>
                  <a:schemeClr val="tx1"/>
                </a:solidFill>
                <a:effectLst/>
                <a:latin typeface="Garamond" pitchFamily="18" charset="0"/>
                <a:ea typeface="Times New Roman" pitchFamily="18" charset="0"/>
              </a:rPr>
              <a:t>Table 2.1 :  Mapping of Student Learning Outcomes to graduate attributes </a:t>
            </a: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Lst>
            </a:pPr>
            <a:r>
              <a:rPr kumimoji="0" lang="en-US" sz="1400" b="1" i="0" u="sng" strike="noStrike" cap="none" normalizeH="0" baseline="0" dirty="0" smtClean="0">
                <a:ln>
                  <a:noFill/>
                </a:ln>
                <a:solidFill>
                  <a:schemeClr val="tx1"/>
                </a:solidFill>
                <a:effectLst/>
                <a:latin typeface="Garamond" pitchFamily="18" charset="0"/>
                <a:ea typeface="Times New Roman" pitchFamily="18" charset="0"/>
              </a:rPr>
              <a:t>in EAB’s Criterion 2(</a:t>
            </a:r>
            <a:r>
              <a:rPr kumimoji="0" lang="en-US" sz="1400" b="1" i="0" u="sng" strike="noStrike" cap="none" normalizeH="0" baseline="0" dirty="0" err="1" smtClean="0">
                <a:ln>
                  <a:noFill/>
                </a:ln>
                <a:solidFill>
                  <a:schemeClr val="tx1"/>
                </a:solidFill>
                <a:effectLst/>
                <a:latin typeface="Garamond" pitchFamily="18" charset="0"/>
                <a:ea typeface="Times New Roman" pitchFamily="18" charset="0"/>
              </a:rPr>
              <a:t>i</a:t>
            </a:r>
            <a:r>
              <a:rPr kumimoji="0" lang="en-US" sz="1400" b="1" i="0" u="sng" strike="noStrike" cap="none" normalizeH="0" baseline="0" dirty="0" smtClean="0">
                <a:ln>
                  <a:noFill/>
                </a:ln>
                <a:solidFill>
                  <a:schemeClr val="tx1"/>
                </a:solidFill>
                <a:effectLst/>
                <a:latin typeface="Garamond" pitchFamily="18" charset="0"/>
                <a:ea typeface="Times New Roman" pitchFamily="18" charset="0"/>
              </a:rPr>
              <a:t>) (a) to (j)</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r>
              <a:rPr lang="en-US" smtClean="0"/>
              <a:t>Assessment of Student Learning Outcomes</a:t>
            </a:r>
            <a:endParaRPr lang="en-GB" smtClean="0"/>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defRPr/>
            </a:pPr>
            <a:r>
              <a:rPr lang="en-US" sz="3200" dirty="0" smtClean="0"/>
              <a:t>Collect data to assess the level students have attained outcomes</a:t>
            </a:r>
          </a:p>
          <a:p>
            <a:pPr eaLnBrk="1" fontAlgn="auto" hangingPunct="1">
              <a:spcAft>
                <a:spcPts val="0"/>
              </a:spcAft>
              <a:defRPr/>
            </a:pPr>
            <a:r>
              <a:rPr lang="en-US" sz="3200" dirty="0" smtClean="0"/>
              <a:t>Evaluate results to assist in deciding how to improve teaching-learning processes</a:t>
            </a:r>
          </a:p>
          <a:p>
            <a:pPr eaLnBrk="1" fontAlgn="auto" hangingPunct="1">
              <a:spcAft>
                <a:spcPts val="0"/>
              </a:spcAft>
              <a:defRPr/>
            </a:pPr>
            <a:r>
              <a:rPr lang="en-US" sz="3200" dirty="0" smtClean="0"/>
              <a:t>Key features to take note:</a:t>
            </a:r>
          </a:p>
          <a:p>
            <a:pPr lvl="1" eaLnBrk="1" fontAlgn="auto" hangingPunct="1">
              <a:spcAft>
                <a:spcPts val="0"/>
              </a:spcAft>
              <a:defRPr/>
            </a:pPr>
            <a:r>
              <a:rPr lang="en-US" dirty="0" smtClean="0"/>
              <a:t>Assess performance of cohorts, not individual students</a:t>
            </a:r>
          </a:p>
          <a:p>
            <a:pPr lvl="1" eaLnBrk="1" fontAlgn="auto" hangingPunct="1">
              <a:spcAft>
                <a:spcPts val="0"/>
              </a:spcAft>
              <a:defRPr/>
            </a:pPr>
            <a:r>
              <a:rPr lang="en-US" dirty="0" smtClean="0"/>
              <a:t>For each outcomes, identify key performance indicators</a:t>
            </a:r>
            <a:r>
              <a:rPr lang="en-US" sz="2700" baseline="30000" dirty="0" smtClean="0"/>
              <a:t>@</a:t>
            </a:r>
            <a:r>
              <a:rPr lang="en-US" dirty="0" smtClean="0"/>
              <a:t> (concrete actions students is able to perform)</a:t>
            </a:r>
          </a:p>
          <a:p>
            <a:pPr lvl="1" eaLnBrk="1" fontAlgn="auto" hangingPunct="1">
              <a:spcAft>
                <a:spcPts val="0"/>
              </a:spcAft>
              <a:defRPr/>
            </a:pPr>
            <a:r>
              <a:rPr lang="en-US" dirty="0" smtClean="0"/>
              <a:t>Not necessary to collect data for every student in every course – data collection needs to be representative</a:t>
            </a:r>
          </a:p>
          <a:p>
            <a:pPr lvl="1" eaLnBrk="1" fontAlgn="auto" hangingPunct="1">
              <a:spcAft>
                <a:spcPts val="0"/>
              </a:spcAft>
              <a:defRPr/>
            </a:pPr>
            <a:r>
              <a:rPr lang="en-US" dirty="0" smtClean="0"/>
              <a:t>Not necessary to have more than one data point to determine performance of an outcome</a:t>
            </a:r>
          </a:p>
          <a:p>
            <a:pPr lvl="1" eaLnBrk="1" fontAlgn="auto" hangingPunct="1">
              <a:spcAft>
                <a:spcPts val="0"/>
              </a:spcAft>
              <a:defRPr/>
            </a:pPr>
            <a:r>
              <a:rPr lang="en-US" dirty="0" smtClean="0"/>
              <a:t>Not necessary to assess every outcome every year</a:t>
            </a:r>
          </a:p>
          <a:p>
            <a:pPr lvl="1" eaLnBrk="1" fontAlgn="auto" hangingPunct="1">
              <a:spcAft>
                <a:spcPts val="0"/>
              </a:spcAft>
              <a:defRPr/>
            </a:pPr>
            <a:r>
              <a:rPr lang="en-US" dirty="0" smtClean="0"/>
              <a:t>Focus is on how data is used to understand strengths/weaknesses  and continuous improvement</a:t>
            </a:r>
          </a:p>
          <a:p>
            <a:pPr lvl="1" eaLnBrk="1" fontAlgn="auto" hangingPunct="1">
              <a:spcAft>
                <a:spcPts val="0"/>
              </a:spcAft>
              <a:buFont typeface="Arial" pitchFamily="34" charset="0"/>
              <a:buNone/>
              <a:defRPr/>
            </a:pPr>
            <a:endParaRPr lang="en-US" sz="1300" dirty="0" smtClean="0"/>
          </a:p>
          <a:p>
            <a:pPr marL="234950" lvl="1" indent="-234950" eaLnBrk="1" fontAlgn="auto" hangingPunct="1">
              <a:spcAft>
                <a:spcPts val="0"/>
              </a:spcAft>
              <a:buFont typeface="Arial" pitchFamily="34" charset="0"/>
              <a:buNone/>
              <a:tabLst>
                <a:tab pos="225425" algn="l"/>
              </a:tabLst>
              <a:defRPr/>
            </a:pPr>
            <a:r>
              <a:rPr lang="en-US" sz="2200" dirty="0" smtClean="0"/>
              <a:t>@	Definition by ABET: </a:t>
            </a:r>
            <a:r>
              <a:rPr lang="en-US" sz="2200" i="1" dirty="0" smtClean="0"/>
              <a:t>Specific</a:t>
            </a:r>
            <a:r>
              <a:rPr lang="en-SG" sz="2200" i="1" dirty="0" smtClean="0"/>
              <a:t>, measurable statements identifying the performance(s) required to meet the outcome; confirmable through evidence</a:t>
            </a:r>
            <a:endParaRPr lang="en-GB" sz="22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Reference (from ABET)</a:t>
            </a:r>
            <a:endParaRPr lang="en-GB" smtClean="0"/>
          </a:p>
        </p:txBody>
      </p:sp>
      <p:sp>
        <p:nvSpPr>
          <p:cNvPr id="39939" name="Content Placeholder 2"/>
          <p:cNvSpPr>
            <a:spLocks noGrp="1"/>
          </p:cNvSpPr>
          <p:nvPr>
            <p:ph idx="1"/>
          </p:nvPr>
        </p:nvSpPr>
        <p:spPr/>
        <p:txBody>
          <a:bodyPr/>
          <a:lstStyle/>
          <a:p>
            <a:pPr eaLnBrk="1" hangingPunct="1"/>
            <a:r>
              <a:rPr lang="en-SG" smtClean="0"/>
              <a:t>In program assessment planning, it is important to let common sense prevail.  Example of how not having to assess every outcome every year:</a:t>
            </a:r>
          </a:p>
          <a:p>
            <a:pPr eaLnBrk="1" hangingPunct="1"/>
            <a:endParaRPr lang="en-GB" smtClean="0"/>
          </a:p>
        </p:txBody>
      </p:sp>
      <p:pic>
        <p:nvPicPr>
          <p:cNvPr id="39940" name="Picture 2"/>
          <p:cNvPicPr>
            <a:picLocks noChangeAspect="1" noChangeArrowheads="1"/>
          </p:cNvPicPr>
          <p:nvPr/>
        </p:nvPicPr>
        <p:blipFill>
          <a:blip r:embed="rId2" cstate="print"/>
          <a:srcRect/>
          <a:stretch>
            <a:fillRect/>
          </a:stretch>
        </p:blipFill>
        <p:spPr bwMode="auto">
          <a:xfrm>
            <a:off x="257175" y="2057400"/>
            <a:ext cx="8810625"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Learning outcomes</a:t>
            </a:r>
            <a:endParaRPr lang="en-GB" dirty="0"/>
          </a:p>
        </p:txBody>
      </p:sp>
      <p:sp>
        <p:nvSpPr>
          <p:cNvPr id="3" name="Content Placeholder 2"/>
          <p:cNvSpPr>
            <a:spLocks noGrp="1"/>
          </p:cNvSpPr>
          <p:nvPr>
            <p:ph idx="1"/>
          </p:nvPr>
        </p:nvSpPr>
        <p:spPr/>
        <p:txBody>
          <a:bodyPr>
            <a:normAutofit fontScale="85000" lnSpcReduction="10000"/>
          </a:bodyPr>
          <a:lstStyle/>
          <a:p>
            <a:pPr>
              <a:lnSpc>
                <a:spcPct val="90000"/>
              </a:lnSpc>
            </a:pPr>
            <a:r>
              <a:rPr lang="en-GB" dirty="0" smtClean="0"/>
              <a:t>Course Learning Outcomes describe what a student should be capable of as a result of learning experiences within a course</a:t>
            </a:r>
          </a:p>
          <a:p>
            <a:pPr>
              <a:lnSpc>
                <a:spcPct val="90000"/>
              </a:lnSpc>
            </a:pPr>
            <a:r>
              <a:rPr lang="en-GB" dirty="0" smtClean="0"/>
              <a:t>To be determined by the course instructor (s)</a:t>
            </a:r>
          </a:p>
          <a:p>
            <a:pPr>
              <a:lnSpc>
                <a:spcPct val="90000"/>
              </a:lnSpc>
            </a:pPr>
            <a:r>
              <a:rPr lang="en-GB" dirty="0" smtClean="0"/>
              <a:t>Mapping course learning outcomes to SLO to show learning experience meets the accreditation criteria</a:t>
            </a:r>
          </a:p>
          <a:p>
            <a:pPr>
              <a:lnSpc>
                <a:spcPct val="90000"/>
              </a:lnSpc>
            </a:pPr>
            <a:r>
              <a:rPr lang="en-GB" dirty="0" smtClean="0"/>
              <a:t>Each course may contribute to a list of SLOs, may contribute strongly to one or some SLOs and less strongly to other SLOs</a:t>
            </a:r>
          </a:p>
          <a:p>
            <a:pPr>
              <a:lnSpc>
                <a:spcPct val="90000"/>
              </a:lnSpc>
            </a:pPr>
            <a:r>
              <a:rPr lang="en-GB" dirty="0" smtClean="0"/>
              <a:t>When a course may contribute to several SLOs, usually only a subset of its strong outcomes need to be used for EAB assessment</a:t>
            </a:r>
            <a:endParaRPr lang="en-US" dirty="0" smtClean="0"/>
          </a:p>
          <a:p>
            <a:pPr>
              <a:lnSpc>
                <a:spcPct val="90000"/>
              </a:lnSpc>
            </a:pPr>
            <a:endParaRPr lang="en-US" dirty="0" smtClean="0"/>
          </a:p>
          <a:p>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112862" y="914400"/>
            <a:ext cx="7232744"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1115616" y="2564904"/>
            <a:ext cx="7010400" cy="1323975"/>
          </a:xfrm>
          <a:prstGeom prst="rect">
            <a:avLst/>
          </a:prstGeom>
          <a:noFill/>
          <a:ln w="9525">
            <a:solidFill>
              <a:schemeClr val="accent1"/>
            </a:solidFill>
            <a:miter lim="800000"/>
            <a:headEnd/>
            <a:tailEnd/>
          </a:ln>
        </p:spPr>
        <p:txBody>
          <a:bodyPr>
            <a:spAutoFit/>
          </a:bodyPr>
          <a:lstStyle/>
          <a:p>
            <a:pPr algn="ctr"/>
            <a:r>
              <a:rPr lang="en-US" sz="4000" dirty="0">
                <a:solidFill>
                  <a:srgbClr val="0000CC"/>
                </a:solidFill>
                <a:latin typeface="Calibri" pitchFamily="34" charset="0"/>
              </a:rPr>
              <a:t>Understanding Outcome-Based Assessment (OBA)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GB" b="1" dirty="0" smtClean="0">
                <a:solidFill>
                  <a:srgbClr val="C00000"/>
                </a:solidFill>
              </a:rPr>
              <a:t>Defining Curriculum Objective and Intended Course Learning Outcomes </a:t>
            </a:r>
            <a:endParaRPr lang="en-US" dirty="0">
              <a:solidFill>
                <a:srgbClr val="C00000"/>
              </a:solidFill>
            </a:endParaRPr>
          </a:p>
        </p:txBody>
      </p:sp>
      <p:sp>
        <p:nvSpPr>
          <p:cNvPr id="3" name="Content Placeholder 2"/>
          <p:cNvSpPr>
            <a:spLocks noGrp="1"/>
          </p:cNvSpPr>
          <p:nvPr>
            <p:ph idx="1"/>
          </p:nvPr>
        </p:nvSpPr>
        <p:spPr>
          <a:xfrm>
            <a:off x="457200" y="1828800"/>
            <a:ext cx="8229600" cy="4297363"/>
          </a:xfrm>
        </p:spPr>
        <p:txBody>
          <a:bodyPr>
            <a:normAutofit fontScale="92500" lnSpcReduction="10000"/>
          </a:bodyPr>
          <a:lstStyle/>
          <a:p>
            <a:r>
              <a:rPr lang="en-GB" dirty="0" smtClean="0"/>
              <a:t>A learning outcome is what a student can do as a result of a learning experience. </a:t>
            </a:r>
          </a:p>
          <a:p>
            <a:r>
              <a:rPr lang="en-GB" dirty="0" smtClean="0"/>
              <a:t>It describes a specific task that student is able to perform at a given level of competence under a certain situation.</a:t>
            </a:r>
          </a:p>
          <a:p>
            <a:r>
              <a:rPr lang="en-GB" dirty="0" smtClean="0"/>
              <a:t>The three broad types of learning outcomes are:</a:t>
            </a:r>
          </a:p>
          <a:p>
            <a:pPr lvl="1"/>
            <a:r>
              <a:rPr lang="en-GB" dirty="0" smtClean="0"/>
              <a:t>Disciplinary knowledge and skills </a:t>
            </a:r>
          </a:p>
          <a:p>
            <a:pPr lvl="1"/>
            <a:r>
              <a:rPr lang="en-GB" dirty="0" smtClean="0"/>
              <a:t>Generic skills </a:t>
            </a:r>
          </a:p>
          <a:p>
            <a:pPr lvl="1"/>
            <a:r>
              <a:rPr lang="en-GB" dirty="0" smtClean="0"/>
              <a:t>Attitudes and values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2286000"/>
          <a:ext cx="7848599" cy="3129278"/>
        </p:xfrm>
        <a:graphic>
          <a:graphicData uri="http://schemas.openxmlformats.org/drawingml/2006/table">
            <a:tbl>
              <a:tblPr/>
              <a:tblGrid>
                <a:gridCol w="1192335"/>
                <a:gridCol w="936525"/>
                <a:gridCol w="3121751"/>
                <a:gridCol w="326049"/>
                <a:gridCol w="326049"/>
                <a:gridCol w="324315"/>
                <a:gridCol w="324315"/>
                <a:gridCol w="324315"/>
                <a:gridCol w="324315"/>
                <a:gridCol w="324315"/>
                <a:gridCol w="324315"/>
              </a:tblGrid>
              <a:tr h="352261">
                <a:tc rowSpan="2">
                  <a:txBody>
                    <a:bodyPr/>
                    <a:lstStyle/>
                    <a:p>
                      <a:pPr marL="0" marR="0">
                        <a:spcBef>
                          <a:spcPts val="0"/>
                        </a:spcBef>
                        <a:spcAft>
                          <a:spcPts val="0"/>
                        </a:spcAft>
                      </a:pPr>
                      <a:r>
                        <a:rPr lang="en-US" sz="1400" b="1">
                          <a:latin typeface="Garamond"/>
                          <a:ea typeface="Times New Roman"/>
                          <a:cs typeface="Times New Roman"/>
                        </a:rPr>
                        <a:t/>
                      </a:r>
                      <a:br>
                        <a:rPr lang="en-US" sz="1400" b="1">
                          <a:latin typeface="Garamond"/>
                          <a:ea typeface="Times New Roman"/>
                          <a:cs typeface="Times New Roman"/>
                        </a:rPr>
                      </a:br>
                      <a:r>
                        <a:rPr lang="en-US" sz="1400" b="1">
                          <a:latin typeface="Garamond"/>
                          <a:ea typeface="Times New Roman"/>
                        </a:rPr>
                        <a:t>Module </a:t>
                      </a:r>
                      <a:endParaRPr lang="en-US" sz="1400">
                        <a:latin typeface="Times New Roman"/>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endParaRPr lang="en-US" sz="1400" b="1" dirty="0" smtClean="0">
                        <a:latin typeface="Garamond"/>
                        <a:ea typeface="Times New Roman"/>
                      </a:endParaRPr>
                    </a:p>
                    <a:p>
                      <a:pPr marL="0" marR="0" algn="ctr">
                        <a:spcBef>
                          <a:spcPts val="0"/>
                        </a:spcBef>
                        <a:spcAft>
                          <a:spcPts val="0"/>
                        </a:spcAft>
                      </a:pPr>
                      <a:r>
                        <a:rPr lang="en-US" sz="1400" b="1" dirty="0" smtClean="0">
                          <a:latin typeface="Garamond"/>
                          <a:ea typeface="Times New Roman"/>
                        </a:rPr>
                        <a:t>Category</a:t>
                      </a:r>
                      <a:r>
                        <a:rPr lang="en-US" sz="1400" b="1" baseline="30000" dirty="0" smtClean="0">
                          <a:latin typeface="Garamond"/>
                          <a:ea typeface="Times New Roman"/>
                        </a:rPr>
                        <a:t>#</a:t>
                      </a:r>
                      <a:endParaRPr lang="en-US" sz="1400" dirty="0">
                        <a:latin typeface="Times New Roman"/>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Evaluation method &amp; criteria</a:t>
                      </a:r>
                      <a:endParaRPr lang="en-US" sz="1400" kern="1200" dirty="0" smtClean="0">
                        <a:solidFill>
                          <a:schemeClr val="tx1"/>
                        </a:solidFill>
                        <a:latin typeface="+mn-lt"/>
                        <a:ea typeface="+mn-ea"/>
                        <a:cs typeface="+mn-cs"/>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marR="0" algn="ctr">
                        <a:spcBef>
                          <a:spcPts val="0"/>
                        </a:spcBef>
                        <a:spcAft>
                          <a:spcPts val="0"/>
                        </a:spcAft>
                      </a:pPr>
                      <a:r>
                        <a:rPr lang="en-US" sz="1400" b="1">
                          <a:latin typeface="Garamond"/>
                          <a:ea typeface="Times New Roman"/>
                        </a:rPr>
                        <a:t>Student Learning Outcomes</a:t>
                      </a:r>
                      <a:r>
                        <a:rPr lang="en-US" sz="1400" b="1" baseline="30000">
                          <a:latin typeface="Garamond"/>
                          <a:ea typeface="Times New Roman"/>
                        </a:rPr>
                        <a:t>*</a:t>
                      </a:r>
                      <a:endParaRPr lang="en-US" sz="1400">
                        <a:latin typeface="Times New Roman"/>
                        <a:ea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22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400" b="1">
                          <a:latin typeface="Garamond"/>
                          <a:ea typeface="Times New Roman"/>
                        </a:rPr>
                        <a:t>(1)</a:t>
                      </a:r>
                      <a:endParaRPr lang="en-US" sz="1400">
                        <a:latin typeface="Times New Roman"/>
                        <a:ea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Garamond"/>
                          <a:ea typeface="Times New Roman"/>
                        </a:rPr>
                        <a:t>(2)</a:t>
                      </a:r>
                      <a:endParaRPr lang="en-US" sz="1400">
                        <a:latin typeface="Times New Roman"/>
                        <a:ea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Garamond"/>
                          <a:ea typeface="Times New Roman"/>
                        </a:rPr>
                        <a:t>(3)</a:t>
                      </a:r>
                      <a:endParaRPr lang="en-US" sz="1400">
                        <a:latin typeface="Times New Roman"/>
                        <a:ea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Garamond"/>
                          <a:ea typeface="Times New Roman"/>
                        </a:rPr>
                        <a:t>(4)</a:t>
                      </a:r>
                      <a:endParaRPr lang="en-US" sz="1400">
                        <a:latin typeface="Times New Roman"/>
                        <a:ea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Garamond"/>
                          <a:ea typeface="Times New Roman"/>
                        </a:rPr>
                        <a:t>(5)</a:t>
                      </a:r>
                      <a:endParaRPr lang="en-US" sz="1400">
                        <a:latin typeface="Times New Roman"/>
                        <a:ea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Garamond"/>
                          <a:ea typeface="Times New Roman"/>
                        </a:rPr>
                        <a:t>(6)</a:t>
                      </a:r>
                      <a:endParaRPr lang="en-US" sz="1400">
                        <a:latin typeface="Times New Roman"/>
                        <a:ea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Garamond"/>
                          <a:ea typeface="Times New Roman"/>
                        </a:rPr>
                        <a:t>(7)</a:t>
                      </a:r>
                      <a:endParaRPr lang="en-US" sz="1400">
                        <a:latin typeface="Times New Roman"/>
                        <a:ea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Garamond"/>
                          <a:ea typeface="Times New Roman"/>
                        </a:rPr>
                        <a:t>--</a:t>
                      </a:r>
                      <a:endParaRPr lang="en-US" sz="1400">
                        <a:latin typeface="Times New Roman"/>
                        <a:ea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126">
                <a:tc>
                  <a:txBody>
                    <a:bodyPr/>
                    <a:lstStyle/>
                    <a:p>
                      <a:pPr marL="0" marR="0">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SzPts val="800"/>
                        <a:buFont typeface="Symbol"/>
                        <a:buChar char=""/>
                        <a:tabLst>
                          <a:tab pos="91440" algn="l"/>
                        </a:tabLs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Arial Unicode MS"/>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126">
                <a:tc>
                  <a:txBody>
                    <a:bodyPr/>
                    <a:lstStyle/>
                    <a:p>
                      <a:pPr marL="0" marR="0">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SzPts val="800"/>
                        <a:buFont typeface="Symbol"/>
                        <a:buChar char=""/>
                        <a:tabLst>
                          <a:tab pos="91440" algn="l"/>
                        </a:tabLs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37160" algn="l"/>
                        </a:tabLs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Arial Unicode MS"/>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126">
                <a:tc>
                  <a:txBody>
                    <a:bodyPr/>
                    <a:lstStyle/>
                    <a:p>
                      <a:pPr marL="0" marR="0">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SzPts val="800"/>
                        <a:buFont typeface="Symbol"/>
                        <a:buChar char=""/>
                        <a:tabLst>
                          <a:tab pos="91440" algn="l"/>
                        </a:tabLs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Arial Unicode MS"/>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126">
                <a:tc>
                  <a:txBody>
                    <a:bodyPr/>
                    <a:lstStyle/>
                    <a:p>
                      <a:pPr marL="0" marR="0">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SzPts val="800"/>
                        <a:buFont typeface="Symbol"/>
                        <a:buChar char=""/>
                        <a:tabLst>
                          <a:tab pos="91440" algn="l"/>
                        </a:tabLs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126">
                <a:tc>
                  <a:txBody>
                    <a:bodyPr/>
                    <a:lstStyle/>
                    <a:p>
                      <a:pPr marL="0" marR="0" algn="just">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SzPts val="800"/>
                        <a:buFont typeface="Symbol"/>
                        <a:buChar char=""/>
                        <a:tabLst>
                          <a:tab pos="91440" algn="l"/>
                        </a:tabLs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126">
                <a:tc>
                  <a:txBody>
                    <a:bodyPr/>
                    <a:lstStyle/>
                    <a:p>
                      <a:pPr marL="0" marR="0" algn="just">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SzPts val="800"/>
                        <a:buFont typeface="Symbol"/>
                        <a:buChar char=""/>
                        <a:tabLst>
                          <a:tab pos="91440" algn="l"/>
                        </a:tabLs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2644" name="Rectangle 4"/>
          <p:cNvSpPr>
            <a:spLocks noChangeArrowheads="1"/>
          </p:cNvSpPr>
          <p:nvPr/>
        </p:nvSpPr>
        <p:spPr bwMode="auto">
          <a:xfrm>
            <a:off x="610018" y="926813"/>
            <a:ext cx="792396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Table 3.1: Curriculum and teaching processes to achieve Student Learning Outcomes,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and evaluation method/criteria</a:t>
            </a:r>
            <a:r>
              <a:rPr kumimoji="0" lang="en-US" sz="1600" b="1"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Course Learning outcomes</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GB" dirty="0" smtClean="0"/>
              <a:t>Course Learning Outcomes describe the complex performances a student should be capable of as a result of learning experiences within a course. </a:t>
            </a:r>
          </a:p>
          <a:p>
            <a:r>
              <a:rPr lang="en-GB" dirty="0" smtClean="0"/>
              <a:t>These are determined by the course instructor (</a:t>
            </a:r>
            <a:r>
              <a:rPr lang="en-GB" dirty="0" err="1" smtClean="0"/>
              <a:t>s</a:t>
            </a:r>
            <a:r>
              <a:rPr lang="en-GB" dirty="0" smtClean="0"/>
              <a:t>)</a:t>
            </a:r>
          </a:p>
          <a:p>
            <a:r>
              <a:rPr lang="en-GB" dirty="0" smtClean="0"/>
              <a:t>Mapping course learning outcomes to program outcomes and how overall learning experience meet the accreditation criteria</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Contribution of each course </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GB" dirty="0" smtClean="0"/>
              <a:t>Each undergraduate course in the department contributes to a list of </a:t>
            </a:r>
            <a:r>
              <a:rPr lang="en-GB" dirty="0" err="1" smtClean="0"/>
              <a:t>SLOs</a:t>
            </a:r>
            <a:r>
              <a:rPr lang="en-GB" dirty="0" smtClean="0"/>
              <a:t>. </a:t>
            </a:r>
          </a:p>
          <a:p>
            <a:r>
              <a:rPr lang="en-GB" dirty="0" smtClean="0"/>
              <a:t>Usually, a course may contribute strongly to some </a:t>
            </a:r>
            <a:r>
              <a:rPr lang="en-GB" dirty="0" smtClean="0">
                <a:solidFill>
                  <a:srgbClr val="FF0000"/>
                </a:solidFill>
              </a:rPr>
              <a:t>EAB*</a:t>
            </a:r>
            <a:r>
              <a:rPr lang="en-GB" dirty="0" smtClean="0"/>
              <a:t> SL outcomes and less strongly to other outcomes. </a:t>
            </a:r>
          </a:p>
          <a:p>
            <a:r>
              <a:rPr lang="en-GB" dirty="0" smtClean="0"/>
              <a:t>While a course may contribute to several NBA </a:t>
            </a:r>
            <a:r>
              <a:rPr lang="en-GB" dirty="0" err="1" smtClean="0"/>
              <a:t>SLOs</a:t>
            </a:r>
            <a:r>
              <a:rPr lang="en-GB" dirty="0" smtClean="0"/>
              <a:t>, usually only a subset of its strong outcomes need to be used for </a:t>
            </a:r>
            <a:r>
              <a:rPr lang="en-GB" dirty="0" smtClean="0">
                <a:solidFill>
                  <a:srgbClr val="FF0000"/>
                </a:solidFill>
              </a:rPr>
              <a:t>EAB*</a:t>
            </a:r>
            <a:r>
              <a:rPr lang="en-GB" dirty="0" smtClean="0"/>
              <a:t> assessment.</a:t>
            </a:r>
            <a:endParaRPr lang="en-US" dirty="0"/>
          </a:p>
        </p:txBody>
      </p:sp>
      <p:sp>
        <p:nvSpPr>
          <p:cNvPr id="4" name="TextBox 3"/>
          <p:cNvSpPr txBox="1"/>
          <p:nvPr/>
        </p:nvSpPr>
        <p:spPr>
          <a:xfrm>
            <a:off x="1174316" y="6096000"/>
            <a:ext cx="7018011" cy="523220"/>
          </a:xfrm>
          <a:prstGeom prst="rect">
            <a:avLst/>
          </a:prstGeom>
          <a:noFill/>
        </p:spPr>
        <p:txBody>
          <a:bodyPr wrap="none" rtlCol="0">
            <a:spAutoFit/>
          </a:bodyPr>
          <a:lstStyle/>
          <a:p>
            <a:pPr algn="ctr"/>
            <a:r>
              <a:rPr lang="en-US" sz="1400" dirty="0" smtClean="0"/>
              <a:t>*Adapted from: UCLA Electrical Engineering Department’s “Guide for instructors and teaching</a:t>
            </a:r>
          </a:p>
          <a:p>
            <a:pPr algn="ctr"/>
            <a:r>
              <a:rPr lang="en-US" sz="1400" dirty="0" smtClean="0"/>
              <a:t>Assistants of undergraduate courses</a:t>
            </a:r>
            <a:endParaRPr lang="en-US"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Teaching-Learning Processes</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Each program should cover general and specialized professional content</a:t>
            </a:r>
          </a:p>
          <a:p>
            <a:r>
              <a:rPr lang="en-US" dirty="0" smtClean="0"/>
              <a:t> Adequate breadth and depth, and</a:t>
            </a:r>
          </a:p>
          <a:p>
            <a:r>
              <a:rPr lang="en-US" dirty="0" smtClean="0"/>
              <a:t>Appropriate components in Science and Humanities</a:t>
            </a:r>
          </a:p>
          <a:p>
            <a:r>
              <a:rPr lang="en-US" dirty="0" smtClean="0"/>
              <a:t>Evaluation of teaching-learning processes</a:t>
            </a:r>
          </a:p>
          <a:p>
            <a:r>
              <a:rPr lang="en-US" dirty="0" smtClean="0"/>
              <a:t>Modes of teaching-learning: lecture, tutorial, seminar, projects, internship, peer-group discussion,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Curriculum</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Does the curriculum satisfy the program specific criteria of the particular engineering discipline?</a:t>
            </a:r>
          </a:p>
          <a:p>
            <a:r>
              <a:rPr lang="en-US" dirty="0" smtClean="0"/>
              <a:t>Are performance indicators established to measure the outcomes of the courses with respect to the program outcomes of NBA criteria)?</a:t>
            </a:r>
          </a:p>
          <a:p>
            <a:r>
              <a:rPr lang="en-US" dirty="0" smtClean="0"/>
              <a:t>Major design experience?</a:t>
            </a:r>
          </a:p>
          <a:p>
            <a:r>
              <a:rPr lang="en-US" dirty="0" smtClean="0"/>
              <a:t>Prerequisites</a:t>
            </a:r>
          </a:p>
          <a:p>
            <a:r>
              <a:rPr lang="en-US" dirty="0" smtClean="0"/>
              <a:t>Course syllabi</a:t>
            </a:r>
          </a:p>
          <a:p>
            <a:r>
              <a:rPr lang="en-US" dirty="0" smtClean="0"/>
              <a:t>Cores and electives</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Interaction between institution &amp; industry</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Involvement of industry stake-holders to ensure relevance of curriculum</a:t>
            </a:r>
          </a:p>
          <a:p>
            <a:r>
              <a:rPr lang="en-US" dirty="0" smtClean="0"/>
              <a:t>Opportunity for students to acquire industrial experience via internships and design projects by professional engineers and faculty members with industrial experience</a:t>
            </a:r>
          </a:p>
          <a:p>
            <a:r>
              <a:rPr lang="en-US" dirty="0" smtClean="0"/>
              <a:t>Communication channel with industry, e.g. industry advisory board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62000"/>
            <a:ext cx="8381081" cy="1905000"/>
          </a:xfrm>
        </p:spPr>
        <p:txBody>
          <a:bodyPr>
            <a:normAutofit fontScale="90000"/>
          </a:bodyPr>
          <a:lstStyle/>
          <a:p>
            <a:r>
              <a:rPr lang="en-US" sz="4700" dirty="0" smtClean="0">
                <a:solidFill>
                  <a:srgbClr val="C00000"/>
                </a:solidFill>
              </a:rPr>
              <a:t>Assessment</a:t>
            </a:r>
            <a:r>
              <a:rPr lang="en-US" dirty="0" smtClean="0">
                <a:solidFill>
                  <a:srgbClr val="C00000"/>
                </a:solidFill>
              </a:rPr>
              <a:t/>
            </a:r>
            <a:br>
              <a:rPr lang="en-US" dirty="0" smtClean="0">
                <a:solidFill>
                  <a:srgbClr val="C00000"/>
                </a:solidFill>
              </a:rPr>
            </a:br>
            <a:r>
              <a:rPr lang="en-US" dirty="0" smtClean="0">
                <a:solidFill>
                  <a:srgbClr val="C00000"/>
                </a:solidFill>
              </a:rPr>
              <a:t>&amp;</a:t>
            </a:r>
            <a:br>
              <a:rPr lang="en-US" dirty="0" smtClean="0">
                <a:solidFill>
                  <a:srgbClr val="C00000"/>
                </a:solidFill>
              </a:rPr>
            </a:br>
            <a:r>
              <a:rPr lang="en-US" dirty="0" smtClean="0">
                <a:solidFill>
                  <a:srgbClr val="C00000"/>
                </a:solidFill>
              </a:rPr>
              <a:t>Demonstration of Achievement</a:t>
            </a:r>
            <a:endParaRPr lang="en-US" dirty="0">
              <a:solidFill>
                <a:srgbClr val="C00000"/>
              </a:solidFill>
            </a:endParaRPr>
          </a:p>
        </p:txBody>
      </p:sp>
      <p:sp>
        <p:nvSpPr>
          <p:cNvPr id="3" name="Subtitle 2"/>
          <p:cNvSpPr>
            <a:spLocks noGrp="1"/>
          </p:cNvSpPr>
          <p:nvPr>
            <p:ph type="subTitle" idx="1"/>
          </p:nvPr>
        </p:nvSpPr>
        <p:spPr>
          <a:xfrm>
            <a:off x="1371600" y="3276600"/>
            <a:ext cx="6400800" cy="2362200"/>
          </a:xfrm>
        </p:spPr>
        <p:txBody>
          <a:bodyPr>
            <a:normAutofit fontScale="92500" lnSpcReduction="20000"/>
          </a:bodyPr>
          <a:lstStyle/>
          <a:p>
            <a:r>
              <a:rPr lang="en-US" dirty="0" smtClean="0">
                <a:solidFill>
                  <a:schemeClr val="tx1"/>
                </a:solidFill>
              </a:rPr>
              <a:t>Breadth</a:t>
            </a:r>
          </a:p>
          <a:p>
            <a:r>
              <a:rPr lang="en-US" dirty="0" smtClean="0">
                <a:solidFill>
                  <a:schemeClr val="tx1"/>
                </a:solidFill>
              </a:rPr>
              <a:t>Depth</a:t>
            </a:r>
          </a:p>
          <a:p>
            <a:r>
              <a:rPr lang="en-US" dirty="0" smtClean="0">
                <a:solidFill>
                  <a:schemeClr val="tx1"/>
                </a:solidFill>
              </a:rPr>
              <a:t>Where gained</a:t>
            </a:r>
          </a:p>
          <a:p>
            <a:r>
              <a:rPr lang="en-US" dirty="0" smtClean="0">
                <a:solidFill>
                  <a:schemeClr val="tx1"/>
                </a:solidFill>
              </a:rPr>
              <a:t>Learning Process</a:t>
            </a:r>
          </a:p>
          <a:p>
            <a:r>
              <a:rPr lang="en-US" dirty="0" smtClean="0">
                <a:solidFill>
                  <a:schemeClr val="tx1"/>
                </a:solidFill>
              </a:rPr>
              <a:t>Assessment Methods</a:t>
            </a:r>
            <a:endParaRPr lang="en-MY"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Abilities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Knowledge (gathering &amp; recall)</a:t>
            </a:r>
          </a:p>
          <a:p>
            <a:r>
              <a:rPr lang="en-US" dirty="0" smtClean="0"/>
              <a:t>Comprehending information</a:t>
            </a:r>
          </a:p>
          <a:p>
            <a:r>
              <a:rPr lang="en-US" dirty="0" smtClean="0"/>
              <a:t>Application (making use of knowledge)</a:t>
            </a:r>
          </a:p>
          <a:p>
            <a:r>
              <a:rPr lang="en-US" dirty="0" smtClean="0"/>
              <a:t>Analysis (taking apart)</a:t>
            </a:r>
          </a:p>
          <a:p>
            <a:r>
              <a:rPr lang="en-US" dirty="0" smtClean="0"/>
              <a:t>Synthesis (putting together)</a:t>
            </a:r>
          </a:p>
          <a:p>
            <a:r>
              <a:rPr lang="en-US" dirty="0" smtClean="0"/>
              <a:t>Evaluation (judging the outcome)</a:t>
            </a:r>
          </a:p>
          <a:p>
            <a:r>
              <a:rPr lang="en-US" dirty="0" smtClean="0"/>
              <a:t>Creation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300444"/>
          <a:ext cx="8458200" cy="6235340"/>
        </p:xfrm>
        <a:graphic>
          <a:graphicData uri="http://schemas.openxmlformats.org/drawingml/2006/table">
            <a:tbl>
              <a:tblPr firstRow="1" bandRow="1">
                <a:tableStyleId>{5C22544A-7EE6-4342-B048-85BDC9FD1C3A}</a:tableStyleId>
              </a:tblPr>
              <a:tblGrid>
                <a:gridCol w="1772194"/>
                <a:gridCol w="6686006"/>
              </a:tblGrid>
              <a:tr h="461556">
                <a:tc>
                  <a:txBody>
                    <a:bodyPr/>
                    <a:lstStyle/>
                    <a:p>
                      <a:r>
                        <a:rPr lang="en-US" dirty="0" smtClean="0"/>
                        <a:t>Activities</a:t>
                      </a:r>
                      <a:endParaRPr lang="en-US" dirty="0"/>
                    </a:p>
                  </a:txBody>
                  <a:tcPr/>
                </a:tc>
                <a:tc>
                  <a:txBody>
                    <a:bodyPr/>
                    <a:lstStyle/>
                    <a:p>
                      <a:r>
                        <a:rPr lang="en-US" dirty="0" smtClean="0"/>
                        <a:t>Action</a:t>
                      </a:r>
                      <a:r>
                        <a:rPr lang="en-US" baseline="0" dirty="0" smtClean="0"/>
                        <a:t> Verbs that provides evidence</a:t>
                      </a:r>
                      <a:endParaRPr lang="en-US" dirty="0"/>
                    </a:p>
                  </a:txBody>
                  <a:tcPr/>
                </a:tc>
              </a:tr>
              <a:tr h="783772">
                <a:tc>
                  <a:txBody>
                    <a:bodyPr/>
                    <a:lstStyle/>
                    <a:p>
                      <a:r>
                        <a:rPr lang="en-US" sz="1600" dirty="0" smtClean="0">
                          <a:solidFill>
                            <a:srgbClr val="C00000"/>
                          </a:solidFill>
                        </a:rPr>
                        <a:t>Knowing</a:t>
                      </a:r>
                      <a:endParaRPr lang="en-US" sz="1600" dirty="0">
                        <a:solidFill>
                          <a:srgbClr val="C00000"/>
                        </a:solidFill>
                      </a:endParaRPr>
                    </a:p>
                  </a:txBody>
                  <a:tcPr/>
                </a:tc>
                <a:tc>
                  <a:txBody>
                    <a:bodyPr/>
                    <a:lstStyle/>
                    <a:p>
                      <a:r>
                        <a:rPr lang="en-GB" sz="1400" kern="1200" baseline="0" dirty="0" smtClean="0">
                          <a:solidFill>
                            <a:schemeClr val="dk1"/>
                          </a:solidFill>
                          <a:latin typeface="+mn-lt"/>
                          <a:ea typeface="+mn-ea"/>
                          <a:cs typeface="+mn-cs"/>
                        </a:rPr>
                        <a:t>define, describe, identify, label, name, outline, reproduce, recall, select, state, present, be aware of, extract, organise, recount, write, recognise, measure, underline, repeat, relate, know, match.</a:t>
                      </a:r>
                      <a:endParaRPr lang="en-US" sz="1400" dirty="0"/>
                    </a:p>
                  </a:txBody>
                  <a:tcPr/>
                </a:tc>
              </a:tr>
              <a:tr h="783772">
                <a:tc>
                  <a:txBody>
                    <a:bodyPr/>
                    <a:lstStyle/>
                    <a:p>
                      <a:r>
                        <a:rPr lang="en-US" sz="1600" dirty="0" smtClean="0">
                          <a:solidFill>
                            <a:srgbClr val="C00000"/>
                          </a:solidFill>
                        </a:rPr>
                        <a:t>Comprehension</a:t>
                      </a:r>
                      <a:endParaRPr lang="en-US" sz="1600" dirty="0">
                        <a:solidFill>
                          <a:srgbClr val="C00000"/>
                        </a:solidFill>
                      </a:endParaRPr>
                    </a:p>
                  </a:txBody>
                  <a:tcPr/>
                </a:tc>
                <a:tc>
                  <a:txBody>
                    <a:bodyPr/>
                    <a:lstStyle/>
                    <a:p>
                      <a:r>
                        <a:rPr lang="en-US" sz="1400" kern="1200" baseline="0" dirty="0" smtClean="0">
                          <a:solidFill>
                            <a:schemeClr val="dk1"/>
                          </a:solidFill>
                          <a:latin typeface="+mn-lt"/>
                          <a:ea typeface="+mn-ea"/>
                          <a:cs typeface="+mn-cs"/>
                        </a:rPr>
                        <a:t>interpret, translate, estimate, justify, comprehend, convert, clarity, </a:t>
                      </a:r>
                      <a:r>
                        <a:rPr lang="en-GB" sz="1400" kern="1200" baseline="0" dirty="0" smtClean="0">
                          <a:solidFill>
                            <a:schemeClr val="dk1"/>
                          </a:solidFill>
                          <a:latin typeface="+mn-lt"/>
                          <a:ea typeface="+mn-ea"/>
                          <a:cs typeface="+mn-cs"/>
                        </a:rPr>
                        <a:t>defend, distinguish, estimate, explain, extend, generalise, exemplify, give examples of, infer, paraphrase, predict, rewrite, summarise, discuss, perform, report, present, restate, identify, illustrate, indicate, find, select, understand, represent, name, formulate, judge, contrast, </a:t>
                      </a:r>
                      <a:r>
                        <a:rPr lang="en-US" sz="1400" kern="1200" baseline="0" dirty="0" smtClean="0">
                          <a:solidFill>
                            <a:schemeClr val="dk1"/>
                          </a:solidFill>
                          <a:latin typeface="+mn-lt"/>
                          <a:ea typeface="+mn-ea"/>
                          <a:cs typeface="+mn-cs"/>
                        </a:rPr>
                        <a:t>translate, classify, express, compare.</a:t>
                      </a:r>
                      <a:endParaRPr lang="en-US" sz="1400" dirty="0"/>
                    </a:p>
                  </a:txBody>
                  <a:tcPr/>
                </a:tc>
              </a:tr>
              <a:tr h="783772">
                <a:tc>
                  <a:txBody>
                    <a:bodyPr/>
                    <a:lstStyle/>
                    <a:p>
                      <a:r>
                        <a:rPr lang="en-US" sz="1600" dirty="0" smtClean="0">
                          <a:solidFill>
                            <a:srgbClr val="C00000"/>
                          </a:solidFill>
                        </a:rPr>
                        <a:t>Application</a:t>
                      </a:r>
                      <a:r>
                        <a:rPr lang="en-US" sz="1600" baseline="0" dirty="0" smtClean="0">
                          <a:solidFill>
                            <a:srgbClr val="C00000"/>
                          </a:solidFill>
                        </a:rPr>
                        <a:t> of knowledge (understanding)</a:t>
                      </a:r>
                      <a:endParaRPr lang="en-US" sz="1600" dirty="0">
                        <a:solidFill>
                          <a:srgbClr val="C00000"/>
                        </a:solidFill>
                      </a:endParaRPr>
                    </a:p>
                  </a:txBody>
                  <a:tcPr/>
                </a:tc>
                <a:tc>
                  <a:txBody>
                    <a:bodyPr/>
                    <a:lstStyle/>
                    <a:p>
                      <a:r>
                        <a:rPr lang="en-GB" sz="1400" kern="1200" baseline="0" dirty="0" smtClean="0">
                          <a:solidFill>
                            <a:schemeClr val="dk1"/>
                          </a:solidFill>
                          <a:latin typeface="+mn-lt"/>
                          <a:ea typeface="+mn-ea"/>
                          <a:cs typeface="+mn-cs"/>
                        </a:rPr>
                        <a:t>apply, solve, construct, demonstrate, change, compute, discover,</a:t>
                      </a:r>
                    </a:p>
                    <a:p>
                      <a:r>
                        <a:rPr lang="en-GB" sz="1400" kern="1200" baseline="0" dirty="0" smtClean="0">
                          <a:solidFill>
                            <a:schemeClr val="dk1"/>
                          </a:solidFill>
                          <a:latin typeface="+mn-lt"/>
                          <a:ea typeface="+mn-ea"/>
                          <a:cs typeface="+mn-cs"/>
                        </a:rPr>
                        <a:t>manipulate, modify, operate, predict, prepare, produce, relate, show, use, give examples, exemplify, draw (up), select, explain how, find, choose, assess, practice, operate, illustrate, verify.</a:t>
                      </a:r>
                      <a:endParaRPr lang="en-US" sz="1400" dirty="0"/>
                    </a:p>
                  </a:txBody>
                  <a:tcPr/>
                </a:tc>
              </a:tr>
              <a:tr h="783772">
                <a:tc>
                  <a:txBody>
                    <a:bodyPr/>
                    <a:lstStyle/>
                    <a:p>
                      <a:r>
                        <a:rPr lang="en-US" sz="1600" dirty="0" smtClean="0">
                          <a:solidFill>
                            <a:srgbClr val="C00000"/>
                          </a:solidFill>
                        </a:rPr>
                        <a:t>Analysis</a:t>
                      </a:r>
                      <a:endParaRPr lang="en-US" sz="1600" dirty="0">
                        <a:solidFill>
                          <a:srgbClr val="C00000"/>
                        </a:solidFill>
                      </a:endParaRPr>
                    </a:p>
                  </a:txBody>
                  <a:tcPr/>
                </a:tc>
                <a:tc>
                  <a:txBody>
                    <a:bodyPr/>
                    <a:lstStyle/>
                    <a:p>
                      <a:r>
                        <a:rPr lang="en-GB" sz="1400" kern="1200" baseline="0" dirty="0" smtClean="0">
                          <a:solidFill>
                            <a:schemeClr val="dk1"/>
                          </a:solidFill>
                          <a:latin typeface="+mn-lt"/>
                          <a:ea typeface="+mn-ea"/>
                          <a:cs typeface="+mn-cs"/>
                        </a:rPr>
                        <a:t>recognise, distinguish between, evaluate, analyse, break down,</a:t>
                      </a:r>
                    </a:p>
                    <a:p>
                      <a:r>
                        <a:rPr lang="en-GB" sz="1400" kern="1200" baseline="0" dirty="0" smtClean="0">
                          <a:solidFill>
                            <a:schemeClr val="dk1"/>
                          </a:solidFill>
                          <a:latin typeface="+mn-lt"/>
                          <a:ea typeface="+mn-ea"/>
                          <a:cs typeface="+mn-cs"/>
                        </a:rPr>
                        <a:t>differentiate, identify, illustrate how, infer, outline, point out, relate, </a:t>
                      </a:r>
                      <a:r>
                        <a:rPr lang="en-US" sz="1400" kern="1200" baseline="0" dirty="0" smtClean="0">
                          <a:solidFill>
                            <a:schemeClr val="dk1"/>
                          </a:solidFill>
                          <a:latin typeface="+mn-lt"/>
                          <a:ea typeface="+mn-ea"/>
                          <a:cs typeface="+mn-cs"/>
                        </a:rPr>
                        <a:t>select, separate, divide/subdivide, compare, contrast, justify, resolve, devote, examine, conclude, </a:t>
                      </a:r>
                      <a:r>
                        <a:rPr lang="en-US" sz="1400" kern="1200" baseline="0" dirty="0" err="1" smtClean="0">
                          <a:solidFill>
                            <a:schemeClr val="dk1"/>
                          </a:solidFill>
                          <a:latin typeface="+mn-lt"/>
                          <a:ea typeface="+mn-ea"/>
                          <a:cs typeface="+mn-cs"/>
                        </a:rPr>
                        <a:t>criticise</a:t>
                      </a:r>
                      <a:r>
                        <a:rPr lang="en-US" sz="1400" kern="1200" baseline="0" dirty="0" smtClean="0">
                          <a:solidFill>
                            <a:schemeClr val="dk1"/>
                          </a:solidFill>
                          <a:latin typeface="+mn-lt"/>
                          <a:ea typeface="+mn-ea"/>
                          <a:cs typeface="+mn-cs"/>
                        </a:rPr>
                        <a:t>, question, diagnose, identify, </a:t>
                      </a:r>
                      <a:r>
                        <a:rPr lang="en-US" sz="1400" kern="1200" baseline="0" dirty="0" err="1" smtClean="0">
                          <a:solidFill>
                            <a:schemeClr val="dk1"/>
                          </a:solidFill>
                          <a:latin typeface="+mn-lt"/>
                          <a:ea typeface="+mn-ea"/>
                          <a:cs typeface="+mn-cs"/>
                        </a:rPr>
                        <a:t>categorise</a:t>
                      </a:r>
                      <a:r>
                        <a:rPr lang="en-US" sz="1400" kern="1200" baseline="0" dirty="0" smtClean="0">
                          <a:solidFill>
                            <a:schemeClr val="dk1"/>
                          </a:solidFill>
                          <a:latin typeface="+mn-lt"/>
                          <a:ea typeface="+mn-ea"/>
                          <a:cs typeface="+mn-cs"/>
                        </a:rPr>
                        <a:t>, point out, elucidate.</a:t>
                      </a:r>
                      <a:endParaRPr lang="en-US" sz="1400" dirty="0"/>
                    </a:p>
                  </a:txBody>
                  <a:tcPr/>
                </a:tc>
              </a:tr>
              <a:tr h="783772">
                <a:tc>
                  <a:txBody>
                    <a:bodyPr/>
                    <a:lstStyle/>
                    <a:p>
                      <a:r>
                        <a:rPr lang="en-US" sz="1600" dirty="0" smtClean="0">
                          <a:solidFill>
                            <a:srgbClr val="C00000"/>
                          </a:solidFill>
                        </a:rPr>
                        <a:t>Synthesis</a:t>
                      </a:r>
                      <a:endParaRPr lang="en-US" sz="1600" dirty="0">
                        <a:solidFill>
                          <a:srgbClr val="C00000"/>
                        </a:solidFill>
                      </a:endParaRPr>
                    </a:p>
                  </a:txBody>
                  <a:tcPr/>
                </a:tc>
                <a:tc>
                  <a:txBody>
                    <a:bodyPr/>
                    <a:lstStyle/>
                    <a:p>
                      <a:r>
                        <a:rPr lang="en-GB" sz="1400" kern="1200" baseline="0" dirty="0" smtClean="0">
                          <a:solidFill>
                            <a:schemeClr val="dk1"/>
                          </a:solidFill>
                          <a:latin typeface="+mn-lt"/>
                          <a:ea typeface="+mn-ea"/>
                          <a:cs typeface="+mn-cs"/>
                        </a:rPr>
                        <a:t>propose, present, structure, integrate, formulate, teach, develop,</a:t>
                      </a:r>
                    </a:p>
                    <a:p>
                      <a:r>
                        <a:rPr lang="en-US" sz="1400" kern="1200" baseline="0" dirty="0" smtClean="0">
                          <a:solidFill>
                            <a:schemeClr val="dk1"/>
                          </a:solidFill>
                          <a:latin typeface="+mn-lt"/>
                          <a:ea typeface="+mn-ea"/>
                          <a:cs typeface="+mn-cs"/>
                        </a:rPr>
                        <a:t>combine, compile, compose, create, devise, design, explain, generate, modify, </a:t>
                      </a:r>
                      <a:r>
                        <a:rPr lang="en-US" sz="1400" kern="1200" baseline="0" dirty="0" err="1" smtClean="0">
                          <a:solidFill>
                            <a:schemeClr val="dk1"/>
                          </a:solidFill>
                          <a:latin typeface="+mn-lt"/>
                          <a:ea typeface="+mn-ea"/>
                          <a:cs typeface="+mn-cs"/>
                        </a:rPr>
                        <a:t>organise</a:t>
                      </a:r>
                      <a:r>
                        <a:rPr lang="en-US" sz="1400" kern="1200" baseline="0" dirty="0" smtClean="0">
                          <a:solidFill>
                            <a:schemeClr val="dk1"/>
                          </a:solidFill>
                          <a:latin typeface="+mn-lt"/>
                          <a:ea typeface="+mn-ea"/>
                          <a:cs typeface="+mn-cs"/>
                        </a:rPr>
                        <a:t>, plan, rearrange, reconstruct, relate, </a:t>
                      </a:r>
                      <a:r>
                        <a:rPr lang="en-US" sz="1400" kern="1200" baseline="0" dirty="0" err="1" smtClean="0">
                          <a:solidFill>
                            <a:schemeClr val="dk1"/>
                          </a:solidFill>
                          <a:latin typeface="+mn-lt"/>
                          <a:ea typeface="+mn-ea"/>
                          <a:cs typeface="+mn-cs"/>
                        </a:rPr>
                        <a:t>reorganise</a:t>
                      </a:r>
                      <a:r>
                        <a:rPr lang="en-US" sz="1400" kern="1200" baseline="0" dirty="0" smtClean="0">
                          <a:solidFill>
                            <a:schemeClr val="dk1"/>
                          </a:solidFill>
                          <a:latin typeface="+mn-lt"/>
                          <a:ea typeface="+mn-ea"/>
                          <a:cs typeface="+mn-cs"/>
                        </a:rPr>
                        <a:t>, </a:t>
                      </a:r>
                      <a:r>
                        <a:rPr lang="en-GB" sz="1400" kern="1200" baseline="0" dirty="0" smtClean="0">
                          <a:solidFill>
                            <a:schemeClr val="dk1"/>
                          </a:solidFill>
                          <a:latin typeface="+mn-lt"/>
                          <a:ea typeface="+mn-ea"/>
                          <a:cs typeface="+mn-cs"/>
                        </a:rPr>
                        <a:t>revise, write, summarise, tell, account for, restate, report, alter, argue, order, select, manage, generalise, precise, derive, conclude, build up, engender, synthesise, put together, suggest, enlarge.</a:t>
                      </a:r>
                      <a:endParaRPr lang="en-US" sz="1400" dirty="0"/>
                    </a:p>
                  </a:txBody>
                  <a:tcPr/>
                </a:tc>
              </a:tr>
              <a:tr h="783772">
                <a:tc>
                  <a:txBody>
                    <a:bodyPr/>
                    <a:lstStyle/>
                    <a:p>
                      <a:r>
                        <a:rPr lang="en-US" sz="1600" dirty="0" smtClean="0">
                          <a:solidFill>
                            <a:srgbClr val="C00000"/>
                          </a:solidFill>
                        </a:rPr>
                        <a:t>Evaluation</a:t>
                      </a:r>
                      <a:endParaRPr lang="en-US" sz="1600" dirty="0">
                        <a:solidFill>
                          <a:srgbClr val="C00000"/>
                        </a:solidFill>
                      </a:endParaRPr>
                    </a:p>
                  </a:txBody>
                  <a:tcPr/>
                </a:tc>
                <a:tc>
                  <a:txBody>
                    <a:bodyPr/>
                    <a:lstStyle/>
                    <a:p>
                      <a:r>
                        <a:rPr lang="en-GB" sz="1400" kern="1200" baseline="0" dirty="0" smtClean="0">
                          <a:solidFill>
                            <a:schemeClr val="dk1"/>
                          </a:solidFill>
                          <a:latin typeface="+mn-lt"/>
                          <a:ea typeface="+mn-ea"/>
                          <a:cs typeface="+mn-cs"/>
                        </a:rPr>
                        <a:t>Judge, appraise, assess, conclude, compare, contrast, describe how, criticise, discriminate, justify, defend, evaluate, rate, determine, criticise, </a:t>
                      </a:r>
                      <a:r>
                        <a:rPr lang="en-US" sz="1400" kern="1200" baseline="0" dirty="0" smtClean="0">
                          <a:solidFill>
                            <a:schemeClr val="dk1"/>
                          </a:solidFill>
                          <a:latin typeface="+mn-lt"/>
                          <a:ea typeface="+mn-ea"/>
                          <a:cs typeface="+mn-cs"/>
                        </a:rPr>
                        <a:t>choose, value, question.</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914400"/>
          </a:xfrm>
        </p:spPr>
        <p:txBody>
          <a:bodyPr>
            <a:normAutofit fontScale="90000"/>
          </a:bodyPr>
          <a:lstStyle/>
          <a:p>
            <a:r>
              <a:rPr lang="en-US" sz="3200" b="1" cap="all" dirty="0">
                <a:solidFill>
                  <a:srgbClr val="C00000"/>
                </a:solidFill>
              </a:rPr>
              <a:t>Traditional Approach for Quality Assurance of Engineering Programmes</a:t>
            </a:r>
            <a:endParaRPr lang="en-US" sz="3200" dirty="0">
              <a:solidFill>
                <a:srgbClr val="C00000"/>
              </a:solidFill>
            </a:endParaRPr>
          </a:p>
        </p:txBody>
      </p:sp>
      <p:sp>
        <p:nvSpPr>
          <p:cNvPr id="3" name="Content Placeholder 2"/>
          <p:cNvSpPr>
            <a:spLocks noGrp="1"/>
          </p:cNvSpPr>
          <p:nvPr>
            <p:ph idx="1"/>
          </p:nvPr>
        </p:nvSpPr>
        <p:spPr>
          <a:xfrm>
            <a:off x="228600" y="1066800"/>
            <a:ext cx="8686800" cy="5181600"/>
          </a:xfrm>
        </p:spPr>
        <p:txBody>
          <a:bodyPr>
            <a:normAutofit fontScale="85000" lnSpcReduction="20000"/>
          </a:bodyPr>
          <a:lstStyle/>
          <a:p>
            <a:r>
              <a:rPr lang="en-US" dirty="0" smtClean="0"/>
              <a:t>Focused on </a:t>
            </a:r>
            <a:r>
              <a:rPr lang="en-US" dirty="0"/>
              <a:t>the input </a:t>
            </a:r>
            <a:r>
              <a:rPr lang="en-US" dirty="0" smtClean="0"/>
              <a:t>&amp; process quality</a:t>
            </a:r>
          </a:p>
          <a:p>
            <a:r>
              <a:rPr lang="en-US" dirty="0"/>
              <a:t>The criteria for accreditation may typically include the following list:</a:t>
            </a:r>
          </a:p>
          <a:p>
            <a:pPr lvl="1"/>
            <a:r>
              <a:rPr lang="en-US" dirty="0"/>
              <a:t>Organization and governance</a:t>
            </a:r>
          </a:p>
          <a:p>
            <a:pPr lvl="1"/>
            <a:r>
              <a:rPr lang="en-US" dirty="0"/>
              <a:t>Financial resources</a:t>
            </a:r>
          </a:p>
          <a:p>
            <a:pPr lvl="1"/>
            <a:r>
              <a:rPr lang="en-US" dirty="0"/>
              <a:t>Physical resources and facilities</a:t>
            </a:r>
          </a:p>
          <a:p>
            <a:pPr lvl="1"/>
            <a:r>
              <a:rPr lang="en-US" dirty="0"/>
              <a:t>Faculty and staff</a:t>
            </a:r>
          </a:p>
          <a:p>
            <a:pPr lvl="1"/>
            <a:r>
              <a:rPr lang="en-US" dirty="0"/>
              <a:t>Student intake quality</a:t>
            </a:r>
          </a:p>
          <a:p>
            <a:pPr lvl="1"/>
            <a:r>
              <a:rPr lang="en-US" dirty="0"/>
              <a:t>Teaching – learning process</a:t>
            </a:r>
          </a:p>
          <a:p>
            <a:pPr lvl="1"/>
            <a:r>
              <a:rPr lang="en-US" dirty="0"/>
              <a:t>Co-curricular and extra-curricular activities</a:t>
            </a:r>
          </a:p>
          <a:p>
            <a:pPr lvl="1"/>
            <a:r>
              <a:rPr lang="en-US" dirty="0"/>
              <a:t>Student services &amp; counseling</a:t>
            </a:r>
          </a:p>
          <a:p>
            <a:pPr lvl="1"/>
            <a:r>
              <a:rPr lang="en-US" dirty="0"/>
              <a:t>Research &amp; Development</a:t>
            </a:r>
          </a:p>
          <a:p>
            <a:pPr lvl="1"/>
            <a:r>
              <a:rPr lang="en-US" dirty="0"/>
              <a:t>Industrial </a:t>
            </a:r>
            <a:r>
              <a:rPr lang="en-US" dirty="0" smtClean="0"/>
              <a:t>interaction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4"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 presetClass="entr" presetSubtype="4" fill="hold" grpId="0" nodeType="after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additive="base">
                                        <p:cTn id="5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2" presetClass="entr" presetSubtype="4" fill="hold" grpId="0"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800" y="1828800"/>
            <a:ext cx="1295400" cy="533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Creation</a:t>
            </a:r>
            <a:endParaRPr lang="en-US" dirty="0"/>
          </a:p>
        </p:txBody>
      </p:sp>
      <p:sp>
        <p:nvSpPr>
          <p:cNvPr id="5" name="Rectangle 4"/>
          <p:cNvSpPr/>
          <p:nvPr/>
        </p:nvSpPr>
        <p:spPr>
          <a:xfrm>
            <a:off x="3581400" y="2895600"/>
            <a:ext cx="2362200" cy="533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Synthesis</a:t>
            </a:r>
            <a:endParaRPr lang="en-US" dirty="0"/>
          </a:p>
        </p:txBody>
      </p:sp>
      <p:sp>
        <p:nvSpPr>
          <p:cNvPr id="6" name="Rectangle 5"/>
          <p:cNvSpPr/>
          <p:nvPr/>
        </p:nvSpPr>
        <p:spPr>
          <a:xfrm>
            <a:off x="3276600" y="3429000"/>
            <a:ext cx="29718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Analysis</a:t>
            </a:r>
            <a:endParaRPr lang="en-US" dirty="0"/>
          </a:p>
        </p:txBody>
      </p:sp>
      <p:sp>
        <p:nvSpPr>
          <p:cNvPr id="7" name="Rectangle 6"/>
          <p:cNvSpPr/>
          <p:nvPr/>
        </p:nvSpPr>
        <p:spPr>
          <a:xfrm>
            <a:off x="2667000" y="4495800"/>
            <a:ext cx="4191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Comprehension</a:t>
            </a:r>
            <a:endParaRPr lang="en-US" dirty="0"/>
          </a:p>
        </p:txBody>
      </p:sp>
      <p:sp>
        <p:nvSpPr>
          <p:cNvPr id="8" name="Rectangle 7"/>
          <p:cNvSpPr/>
          <p:nvPr/>
        </p:nvSpPr>
        <p:spPr>
          <a:xfrm>
            <a:off x="2971800" y="3962400"/>
            <a:ext cx="3581400" cy="5334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Application</a:t>
            </a:r>
            <a:endParaRPr lang="en-US" dirty="0"/>
          </a:p>
        </p:txBody>
      </p:sp>
      <p:sp>
        <p:nvSpPr>
          <p:cNvPr id="9" name="Rectangle 8"/>
          <p:cNvSpPr/>
          <p:nvPr/>
        </p:nvSpPr>
        <p:spPr>
          <a:xfrm>
            <a:off x="2209800" y="5029200"/>
            <a:ext cx="5105400" cy="533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Knowledge (Remembering)</a:t>
            </a:r>
            <a:endParaRPr lang="en-US" dirty="0"/>
          </a:p>
        </p:txBody>
      </p:sp>
      <p:sp>
        <p:nvSpPr>
          <p:cNvPr id="10" name="TextBox 9"/>
          <p:cNvSpPr txBox="1"/>
          <p:nvPr/>
        </p:nvSpPr>
        <p:spPr>
          <a:xfrm>
            <a:off x="2743200" y="609600"/>
            <a:ext cx="3859839" cy="646331"/>
          </a:xfrm>
          <a:prstGeom prst="rect">
            <a:avLst/>
          </a:prstGeom>
          <a:noFill/>
        </p:spPr>
        <p:txBody>
          <a:bodyPr wrap="none" rtlCol="0">
            <a:spAutoFit/>
          </a:bodyPr>
          <a:lstStyle/>
          <a:p>
            <a:pPr algn="ctr"/>
            <a:r>
              <a:rPr lang="en-US" dirty="0" smtClean="0"/>
              <a:t>Bloom’s Taxonomy – Cognitive  Domain</a:t>
            </a:r>
          </a:p>
          <a:p>
            <a:pPr algn="ctr"/>
            <a:r>
              <a:rPr lang="en-US" dirty="0" smtClean="0"/>
              <a:t> (modified by Anderson &amp; </a:t>
            </a:r>
            <a:r>
              <a:rPr lang="en-US" dirty="0" err="1" smtClean="0"/>
              <a:t>Krathwohl</a:t>
            </a:r>
            <a:r>
              <a:rPr lang="en-US" dirty="0" smtClean="0"/>
              <a:t>)</a:t>
            </a:r>
            <a:endParaRPr lang="en-US" dirty="0"/>
          </a:p>
        </p:txBody>
      </p:sp>
      <p:sp>
        <p:nvSpPr>
          <p:cNvPr id="11" name="Rectangle 10"/>
          <p:cNvSpPr/>
          <p:nvPr/>
        </p:nvSpPr>
        <p:spPr>
          <a:xfrm>
            <a:off x="3886200" y="2362200"/>
            <a:ext cx="1828800" cy="533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Evaluation</a:t>
            </a:r>
            <a:endParaRPr lang="en-US" dirty="0"/>
          </a:p>
        </p:txBody>
      </p:sp>
      <p:sp>
        <p:nvSpPr>
          <p:cNvPr id="12" name="TextBox 11"/>
          <p:cNvSpPr txBox="1"/>
          <p:nvPr/>
        </p:nvSpPr>
        <p:spPr>
          <a:xfrm>
            <a:off x="7467600" y="5105400"/>
            <a:ext cx="725520" cy="369332"/>
          </a:xfrm>
          <a:prstGeom prst="rect">
            <a:avLst/>
          </a:prstGeom>
          <a:noFill/>
        </p:spPr>
        <p:txBody>
          <a:bodyPr wrap="none" rtlCol="0">
            <a:spAutoFit/>
          </a:bodyPr>
          <a:lstStyle/>
          <a:p>
            <a:r>
              <a:rPr lang="en-US" dirty="0" smtClean="0"/>
              <a:t>List …</a:t>
            </a:r>
            <a:endParaRPr lang="en-US" dirty="0"/>
          </a:p>
        </p:txBody>
      </p:sp>
      <p:sp>
        <p:nvSpPr>
          <p:cNvPr id="13" name="TextBox 12"/>
          <p:cNvSpPr txBox="1"/>
          <p:nvPr/>
        </p:nvSpPr>
        <p:spPr>
          <a:xfrm>
            <a:off x="7086600" y="4572000"/>
            <a:ext cx="1067921" cy="369332"/>
          </a:xfrm>
          <a:prstGeom prst="rect">
            <a:avLst/>
          </a:prstGeom>
          <a:noFill/>
        </p:spPr>
        <p:txBody>
          <a:bodyPr wrap="none" rtlCol="0">
            <a:spAutoFit/>
          </a:bodyPr>
          <a:lstStyle/>
          <a:p>
            <a:r>
              <a:rPr lang="en-US" dirty="0" smtClean="0"/>
              <a:t>Explain …</a:t>
            </a:r>
            <a:endParaRPr lang="en-US" dirty="0"/>
          </a:p>
        </p:txBody>
      </p:sp>
      <p:sp>
        <p:nvSpPr>
          <p:cNvPr id="14" name="TextBox 13"/>
          <p:cNvSpPr txBox="1"/>
          <p:nvPr/>
        </p:nvSpPr>
        <p:spPr>
          <a:xfrm>
            <a:off x="6858000" y="4038600"/>
            <a:ext cx="1254061" cy="369332"/>
          </a:xfrm>
          <a:prstGeom prst="rect">
            <a:avLst/>
          </a:prstGeom>
          <a:noFill/>
        </p:spPr>
        <p:txBody>
          <a:bodyPr wrap="none" rtlCol="0">
            <a:spAutoFit/>
          </a:bodyPr>
          <a:lstStyle/>
          <a:p>
            <a:r>
              <a:rPr lang="en-US" dirty="0" smtClean="0"/>
              <a:t>Calculate …</a:t>
            </a:r>
            <a:endParaRPr lang="en-US" dirty="0"/>
          </a:p>
        </p:txBody>
      </p:sp>
      <p:sp>
        <p:nvSpPr>
          <p:cNvPr id="15" name="TextBox 14"/>
          <p:cNvSpPr txBox="1"/>
          <p:nvPr/>
        </p:nvSpPr>
        <p:spPr>
          <a:xfrm>
            <a:off x="6477000" y="3505200"/>
            <a:ext cx="1121910" cy="369332"/>
          </a:xfrm>
          <a:prstGeom prst="rect">
            <a:avLst/>
          </a:prstGeom>
          <a:noFill/>
        </p:spPr>
        <p:txBody>
          <a:bodyPr wrap="none" rtlCol="0">
            <a:spAutoFit/>
          </a:bodyPr>
          <a:lstStyle/>
          <a:p>
            <a:r>
              <a:rPr lang="en-US" dirty="0" err="1" smtClean="0"/>
              <a:t>Analyse</a:t>
            </a:r>
            <a:r>
              <a:rPr lang="en-US" dirty="0" smtClean="0"/>
              <a:t> …</a:t>
            </a:r>
            <a:endParaRPr lang="en-US" dirty="0"/>
          </a:p>
        </p:txBody>
      </p:sp>
      <p:sp>
        <p:nvSpPr>
          <p:cNvPr id="16" name="TextBox 15"/>
          <p:cNvSpPr txBox="1"/>
          <p:nvPr/>
        </p:nvSpPr>
        <p:spPr>
          <a:xfrm>
            <a:off x="6096000" y="2971800"/>
            <a:ext cx="1027845" cy="369332"/>
          </a:xfrm>
          <a:prstGeom prst="rect">
            <a:avLst/>
          </a:prstGeom>
          <a:noFill/>
        </p:spPr>
        <p:txBody>
          <a:bodyPr wrap="none" rtlCol="0">
            <a:spAutoFit/>
          </a:bodyPr>
          <a:lstStyle/>
          <a:p>
            <a:r>
              <a:rPr lang="en-US" dirty="0" smtClean="0"/>
              <a:t>Design …</a:t>
            </a:r>
            <a:endParaRPr lang="en-US" dirty="0"/>
          </a:p>
        </p:txBody>
      </p:sp>
      <p:sp>
        <p:nvSpPr>
          <p:cNvPr id="17" name="TextBox 16"/>
          <p:cNvSpPr txBox="1"/>
          <p:nvPr/>
        </p:nvSpPr>
        <p:spPr>
          <a:xfrm>
            <a:off x="5791200" y="2438400"/>
            <a:ext cx="1986634" cy="369332"/>
          </a:xfrm>
          <a:prstGeom prst="rect">
            <a:avLst/>
          </a:prstGeom>
          <a:noFill/>
        </p:spPr>
        <p:txBody>
          <a:bodyPr wrap="none" rtlCol="0">
            <a:spAutoFit/>
          </a:bodyPr>
          <a:lstStyle/>
          <a:p>
            <a:r>
              <a:rPr lang="en-US" dirty="0" smtClean="0"/>
              <a:t>Compare, decide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76200"/>
          <a:ext cx="8991600" cy="6466840"/>
        </p:xfrm>
        <a:graphic>
          <a:graphicData uri="http://schemas.openxmlformats.org/drawingml/2006/table">
            <a:tbl>
              <a:tblPr firstRow="1" bandRow="1">
                <a:tableStyleId>{5C22544A-7EE6-4342-B048-85BDC9FD1C3A}</a:tableStyleId>
              </a:tblPr>
              <a:tblGrid>
                <a:gridCol w="1525360"/>
                <a:gridCol w="963386"/>
                <a:gridCol w="6502854"/>
              </a:tblGrid>
              <a:tr h="370840">
                <a:tc>
                  <a:txBody>
                    <a:bodyPr/>
                    <a:lstStyle/>
                    <a:p>
                      <a:pPr algn="ctr"/>
                      <a:r>
                        <a:rPr lang="en-US" dirty="0" smtClean="0"/>
                        <a:t>Ability/ competency</a:t>
                      </a:r>
                      <a:endParaRPr lang="en-MY" dirty="0"/>
                    </a:p>
                  </a:txBody>
                  <a:tcPr/>
                </a:tc>
                <a:tc>
                  <a:txBody>
                    <a:bodyPr/>
                    <a:lstStyle/>
                    <a:p>
                      <a:pPr algn="ctr"/>
                      <a:r>
                        <a:rPr lang="en-US" dirty="0" smtClean="0"/>
                        <a:t>Level</a:t>
                      </a:r>
                      <a:endParaRPr lang="en-MY" dirty="0"/>
                    </a:p>
                  </a:txBody>
                  <a:tcPr/>
                </a:tc>
                <a:tc>
                  <a:txBody>
                    <a:bodyPr/>
                    <a:lstStyle/>
                    <a:p>
                      <a:pPr algn="ctr"/>
                      <a:r>
                        <a:rPr lang="en-US" dirty="0" smtClean="0"/>
                        <a:t>Definition</a:t>
                      </a:r>
                      <a:endParaRPr lang="en-MY" dirty="0"/>
                    </a:p>
                  </a:txBody>
                  <a:tcPr/>
                </a:tc>
              </a:tr>
              <a:tr h="370840">
                <a:tc>
                  <a:txBody>
                    <a:bodyPr/>
                    <a:lstStyle/>
                    <a:p>
                      <a:pPr algn="ctr"/>
                      <a:endParaRPr lang="en-US" sz="1400" dirty="0" smtClean="0"/>
                    </a:p>
                    <a:p>
                      <a:pPr algn="ctr"/>
                      <a:r>
                        <a:rPr lang="en-US" sz="1400" dirty="0" smtClean="0"/>
                        <a:t>Knowledge</a:t>
                      </a:r>
                      <a:endParaRPr lang="en-MY" sz="1400" dirty="0"/>
                    </a:p>
                  </a:txBody>
                  <a:tcPr/>
                </a:tc>
                <a:tc>
                  <a:txBody>
                    <a:bodyPr/>
                    <a:lstStyle/>
                    <a:p>
                      <a:pPr algn="ctr"/>
                      <a:endParaRPr lang="en-US" sz="1400" dirty="0" smtClean="0"/>
                    </a:p>
                    <a:p>
                      <a:pPr algn="ctr"/>
                      <a:r>
                        <a:rPr lang="en-US" sz="1400" dirty="0" smtClean="0"/>
                        <a:t>1</a:t>
                      </a:r>
                      <a:endParaRPr lang="en-MY" sz="1400" dirty="0"/>
                    </a:p>
                  </a:txBody>
                  <a:tcPr/>
                </a:tc>
                <a:tc>
                  <a:txBody>
                    <a:bodyPr/>
                    <a:lstStyle/>
                    <a:p>
                      <a:r>
                        <a:rPr lang="en-MY" sz="1400" kern="1200" baseline="0" dirty="0" smtClean="0">
                          <a:solidFill>
                            <a:schemeClr val="dk1"/>
                          </a:solidFill>
                          <a:latin typeface="+mn-lt"/>
                          <a:ea typeface="+mn-ea"/>
                          <a:cs typeface="+mn-cs"/>
                        </a:rPr>
                        <a:t>the remembering of previously learned material; it may involve the recall of a wide range of material from specific facts to complete theories, but all that is required is the bringing to mind of the appropriate information.</a:t>
                      </a:r>
                      <a:endParaRPr lang="en-MY" sz="1400" dirty="0"/>
                    </a:p>
                  </a:txBody>
                  <a:tcPr/>
                </a:tc>
              </a:tr>
              <a:tr h="370840">
                <a:tc>
                  <a:txBody>
                    <a:bodyPr/>
                    <a:lstStyle/>
                    <a:p>
                      <a:pPr algn="ctr"/>
                      <a:endParaRPr lang="en-US" sz="1400" dirty="0" smtClean="0"/>
                    </a:p>
                    <a:p>
                      <a:pPr algn="ctr"/>
                      <a:endParaRPr lang="en-US" sz="1400" dirty="0" smtClean="0"/>
                    </a:p>
                    <a:p>
                      <a:pPr algn="ctr"/>
                      <a:r>
                        <a:rPr lang="en-US" sz="1400" dirty="0" smtClean="0"/>
                        <a:t>Comprehension</a:t>
                      </a:r>
                      <a:endParaRPr lang="en-MY" sz="1400" dirty="0"/>
                    </a:p>
                  </a:txBody>
                  <a:tcPr/>
                </a:tc>
                <a:tc>
                  <a:txBody>
                    <a:bodyPr/>
                    <a:lstStyle/>
                    <a:p>
                      <a:pPr algn="ctr"/>
                      <a:endParaRPr lang="en-US" sz="1400" dirty="0" smtClean="0"/>
                    </a:p>
                    <a:p>
                      <a:pPr algn="ctr"/>
                      <a:r>
                        <a:rPr lang="en-US" sz="1400" dirty="0" smtClean="0"/>
                        <a:t>2</a:t>
                      </a:r>
                      <a:endParaRPr lang="en-MY" sz="1400" dirty="0"/>
                    </a:p>
                  </a:txBody>
                  <a:tcPr/>
                </a:tc>
                <a:tc>
                  <a:txBody>
                    <a:bodyPr/>
                    <a:lstStyle/>
                    <a:p>
                      <a:r>
                        <a:rPr lang="en-MY" sz="1400" kern="1200" baseline="0" dirty="0" smtClean="0">
                          <a:solidFill>
                            <a:schemeClr val="dk1"/>
                          </a:solidFill>
                          <a:latin typeface="+mn-lt"/>
                          <a:ea typeface="+mn-ea"/>
                          <a:cs typeface="+mn-cs"/>
                        </a:rPr>
                        <a:t>the ability to grasp the meaning of material; may be shown by translating material from one form to another (words to numbers), by interpreting material (explaining or summarizing), and by estimating future trends (predicting consequences or effects); this goes one step beyond the simple remembering of material, and represent the lowest level of understanding</a:t>
                      </a:r>
                      <a:endParaRPr lang="en-MY" sz="1400" dirty="0"/>
                    </a:p>
                  </a:txBody>
                  <a:tcPr/>
                </a:tc>
              </a:tr>
              <a:tr h="370840">
                <a:tc>
                  <a:txBody>
                    <a:bodyPr/>
                    <a:lstStyle/>
                    <a:p>
                      <a:pPr algn="ctr"/>
                      <a:endParaRPr lang="en-US" sz="1400" dirty="0" smtClean="0"/>
                    </a:p>
                    <a:p>
                      <a:pPr algn="ctr"/>
                      <a:r>
                        <a:rPr lang="en-US" sz="1400" dirty="0" smtClean="0"/>
                        <a:t>Application</a:t>
                      </a:r>
                      <a:endParaRPr lang="en-MY" sz="1400" dirty="0"/>
                    </a:p>
                  </a:txBody>
                  <a:tcPr/>
                </a:tc>
                <a:tc>
                  <a:txBody>
                    <a:bodyPr/>
                    <a:lstStyle/>
                    <a:p>
                      <a:pPr algn="ctr"/>
                      <a:endParaRPr lang="en-US" sz="1400" dirty="0" smtClean="0"/>
                    </a:p>
                    <a:p>
                      <a:pPr algn="ctr"/>
                      <a:r>
                        <a:rPr lang="en-US" sz="1400" dirty="0" smtClean="0"/>
                        <a:t>3</a:t>
                      </a:r>
                      <a:endParaRPr lang="en-MY" sz="1400" dirty="0"/>
                    </a:p>
                  </a:txBody>
                  <a:tcPr/>
                </a:tc>
                <a:tc>
                  <a:txBody>
                    <a:bodyPr/>
                    <a:lstStyle/>
                    <a:p>
                      <a:r>
                        <a:rPr lang="en-MY" sz="1400" kern="1200" baseline="0" dirty="0" smtClean="0">
                          <a:solidFill>
                            <a:schemeClr val="dk1"/>
                          </a:solidFill>
                          <a:latin typeface="+mn-lt"/>
                          <a:ea typeface="+mn-ea"/>
                          <a:cs typeface="+mn-cs"/>
                        </a:rPr>
                        <a:t>the ability to use learned material in new, concrete situations; may include the application of rules, methods, concepts, principles, laws, and theories; requires a higher level of understanding than those under comprehension.</a:t>
                      </a:r>
                      <a:endParaRPr lang="en-MY" sz="1400" dirty="0"/>
                    </a:p>
                  </a:txBody>
                  <a:tcPr/>
                </a:tc>
              </a:tr>
              <a:tr h="370840">
                <a:tc>
                  <a:txBody>
                    <a:bodyPr/>
                    <a:lstStyle/>
                    <a:p>
                      <a:pPr algn="ctr"/>
                      <a:endParaRPr lang="en-US" sz="1400" dirty="0" smtClean="0"/>
                    </a:p>
                    <a:p>
                      <a:pPr algn="ctr"/>
                      <a:endParaRPr lang="en-US" sz="1400" dirty="0" smtClean="0"/>
                    </a:p>
                    <a:p>
                      <a:pPr algn="ctr"/>
                      <a:r>
                        <a:rPr lang="en-US" sz="1400" dirty="0" smtClean="0"/>
                        <a:t>Analysis</a:t>
                      </a:r>
                      <a:endParaRPr lang="en-MY" sz="1400" dirty="0"/>
                    </a:p>
                  </a:txBody>
                  <a:tcPr/>
                </a:tc>
                <a:tc>
                  <a:txBody>
                    <a:bodyPr/>
                    <a:lstStyle/>
                    <a:p>
                      <a:pPr algn="ctr"/>
                      <a:endParaRPr lang="en-US" sz="1400" dirty="0" smtClean="0"/>
                    </a:p>
                    <a:p>
                      <a:pPr algn="ctr"/>
                      <a:r>
                        <a:rPr lang="en-US" sz="1400" dirty="0" smtClean="0"/>
                        <a:t>4</a:t>
                      </a:r>
                      <a:endParaRPr lang="en-MY" sz="1400" dirty="0"/>
                    </a:p>
                  </a:txBody>
                  <a:tcPr/>
                </a:tc>
                <a:tc>
                  <a:txBody>
                    <a:bodyPr/>
                    <a:lstStyle/>
                    <a:p>
                      <a:r>
                        <a:rPr lang="en-MY" sz="1400" kern="1200" baseline="0" dirty="0" smtClean="0">
                          <a:solidFill>
                            <a:schemeClr val="dk1"/>
                          </a:solidFill>
                          <a:latin typeface="+mn-lt"/>
                          <a:ea typeface="+mn-ea"/>
                          <a:cs typeface="+mn-cs"/>
                        </a:rPr>
                        <a:t>the ability to break down material into its component parts so that its organizational structure may be understood; may include the identification of parts, analysis of the relationship between parts, and recognition of the organizational principles involved; represents a higher level than comprehension and application because it requires an understanding of both the content and the structural form of the material.</a:t>
                      </a:r>
                      <a:endParaRPr lang="en-MY" sz="1400" dirty="0"/>
                    </a:p>
                  </a:txBody>
                  <a:tcPr/>
                </a:tc>
              </a:tr>
              <a:tr h="370840">
                <a:tc>
                  <a:txBody>
                    <a:bodyPr/>
                    <a:lstStyle/>
                    <a:p>
                      <a:pPr algn="ctr"/>
                      <a:endParaRPr lang="en-US" sz="1400" dirty="0" smtClean="0"/>
                    </a:p>
                    <a:p>
                      <a:pPr algn="ctr"/>
                      <a:endParaRPr lang="en-US" sz="1400" dirty="0" smtClean="0"/>
                    </a:p>
                    <a:p>
                      <a:pPr algn="ctr"/>
                      <a:r>
                        <a:rPr lang="en-US" sz="1400" dirty="0" smtClean="0"/>
                        <a:t>Synthesis</a:t>
                      </a:r>
                      <a:endParaRPr lang="en-MY" sz="1400" dirty="0"/>
                    </a:p>
                  </a:txBody>
                  <a:tcPr/>
                </a:tc>
                <a:tc>
                  <a:txBody>
                    <a:bodyPr/>
                    <a:lstStyle/>
                    <a:p>
                      <a:pPr algn="ctr"/>
                      <a:endParaRPr lang="en-US" sz="1400" dirty="0" smtClean="0"/>
                    </a:p>
                    <a:p>
                      <a:pPr algn="ctr"/>
                      <a:r>
                        <a:rPr lang="en-US" sz="1400" dirty="0" smtClean="0"/>
                        <a:t>5</a:t>
                      </a:r>
                      <a:endParaRPr lang="en-MY" sz="1400" dirty="0"/>
                    </a:p>
                  </a:txBody>
                  <a:tcPr/>
                </a:tc>
                <a:tc>
                  <a:txBody>
                    <a:bodyPr/>
                    <a:lstStyle/>
                    <a:p>
                      <a:r>
                        <a:rPr lang="en-MY" sz="1400" kern="1200" baseline="0" dirty="0" smtClean="0">
                          <a:solidFill>
                            <a:schemeClr val="dk1"/>
                          </a:solidFill>
                          <a:latin typeface="+mn-lt"/>
                          <a:ea typeface="+mn-ea"/>
                          <a:cs typeface="+mn-cs"/>
                        </a:rPr>
                        <a:t>the ability to put parts together to form a new whole; may involve the production of a unique communication, a plan of operations (research proposal), or a set of abstract relations (scheme for classifying information); stresses creative </a:t>
                      </a:r>
                      <a:r>
                        <a:rPr lang="en-MY" sz="1400" kern="1200" baseline="0" dirty="0" err="1" smtClean="0">
                          <a:solidFill>
                            <a:schemeClr val="dk1"/>
                          </a:solidFill>
                          <a:latin typeface="+mn-lt"/>
                          <a:ea typeface="+mn-ea"/>
                          <a:cs typeface="+mn-cs"/>
                        </a:rPr>
                        <a:t>behaviors</a:t>
                      </a:r>
                      <a:r>
                        <a:rPr lang="en-MY" sz="1400" kern="1200" baseline="0" dirty="0" smtClean="0">
                          <a:solidFill>
                            <a:schemeClr val="dk1"/>
                          </a:solidFill>
                          <a:latin typeface="+mn-lt"/>
                          <a:ea typeface="+mn-ea"/>
                          <a:cs typeface="+mn-cs"/>
                        </a:rPr>
                        <a:t>, with major emphasis on the formulation of new patterns or structure</a:t>
                      </a:r>
                      <a:endParaRPr lang="en-MY" sz="1400" dirty="0"/>
                    </a:p>
                  </a:txBody>
                  <a:tcPr/>
                </a:tc>
              </a:tr>
              <a:tr h="370840">
                <a:tc>
                  <a:txBody>
                    <a:bodyPr/>
                    <a:lstStyle/>
                    <a:p>
                      <a:pPr algn="ctr"/>
                      <a:endParaRPr lang="en-US" sz="1400" dirty="0" smtClean="0"/>
                    </a:p>
                    <a:p>
                      <a:pPr algn="ctr"/>
                      <a:r>
                        <a:rPr lang="en-US" sz="1400" dirty="0" smtClean="0"/>
                        <a:t>Evaluation</a:t>
                      </a:r>
                      <a:endParaRPr lang="en-MY" sz="1400" dirty="0"/>
                    </a:p>
                  </a:txBody>
                  <a:tcPr/>
                </a:tc>
                <a:tc>
                  <a:txBody>
                    <a:bodyPr/>
                    <a:lstStyle/>
                    <a:p>
                      <a:pPr algn="ctr"/>
                      <a:endParaRPr lang="en-US" sz="1400" dirty="0" smtClean="0"/>
                    </a:p>
                    <a:p>
                      <a:pPr algn="ctr"/>
                      <a:r>
                        <a:rPr lang="en-US" sz="1400" dirty="0" smtClean="0"/>
                        <a:t>6</a:t>
                      </a:r>
                      <a:endParaRPr lang="en-MY" sz="1400" dirty="0"/>
                    </a:p>
                  </a:txBody>
                  <a:tcPr/>
                </a:tc>
                <a:tc>
                  <a:txBody>
                    <a:bodyPr/>
                    <a:lstStyle/>
                    <a:p>
                      <a:r>
                        <a:rPr lang="en-MY" sz="1400" kern="1200" baseline="0" dirty="0" smtClean="0">
                          <a:solidFill>
                            <a:schemeClr val="dk1"/>
                          </a:solidFill>
                          <a:latin typeface="+mn-lt"/>
                          <a:ea typeface="+mn-ea"/>
                          <a:cs typeface="+mn-cs"/>
                        </a:rPr>
                        <a:t>the ability to judge the value of material for a given purpose, based on definite criteria; contains elements of all the other categories, plus conscious value judgments based on clearly defined criteria.</a:t>
                      </a:r>
                      <a:endParaRPr lang="en-MY" sz="1400" dirty="0"/>
                    </a:p>
                  </a:txBody>
                  <a:tcPr/>
                </a:tc>
              </a:tr>
              <a:tr h="370840">
                <a:tc>
                  <a:txBody>
                    <a:bodyPr/>
                    <a:lstStyle/>
                    <a:p>
                      <a:pPr algn="ctr"/>
                      <a:r>
                        <a:rPr lang="en-US" sz="1400" dirty="0" smtClean="0"/>
                        <a:t>Creation</a:t>
                      </a:r>
                      <a:endParaRPr lang="en-MY" sz="1400" dirty="0"/>
                    </a:p>
                  </a:txBody>
                  <a:tcPr/>
                </a:tc>
                <a:tc>
                  <a:txBody>
                    <a:bodyPr/>
                    <a:lstStyle/>
                    <a:p>
                      <a:pPr algn="ctr"/>
                      <a:r>
                        <a:rPr lang="en-US" sz="1400" dirty="0" smtClean="0"/>
                        <a:t>7</a:t>
                      </a:r>
                      <a:endParaRPr lang="en-MY" sz="1400" dirty="0"/>
                    </a:p>
                  </a:txBody>
                  <a:tcPr/>
                </a:tc>
                <a:tc>
                  <a:txBody>
                    <a:bodyPr/>
                    <a:lstStyle/>
                    <a:p>
                      <a:endParaRPr lang="en-MY" sz="1400"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Assessment of SLO</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Assessment is big subject and probably the major challenge of the teaching faculty</a:t>
            </a:r>
          </a:p>
          <a:p>
            <a:r>
              <a:rPr lang="en-US" dirty="0" smtClean="0"/>
              <a:t>Are assessment methods adequate to provide evidence of achievement of SLO?</a:t>
            </a:r>
          </a:p>
          <a:p>
            <a:r>
              <a:rPr lang="en-US" dirty="0" smtClean="0"/>
              <a:t>Each learning outcome may be measured or evaluated in terms of performance indicators</a:t>
            </a:r>
          </a:p>
          <a:p>
            <a:r>
              <a:rPr lang="en-US" dirty="0" smtClean="0"/>
              <a:t>Is there a system in place to ensure that each student will acquire the stated SLO before graduation? (bearing in mind the various core and optional subjects available, and overseas attachment)</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Sustainable Program Assessment Processes</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GB" dirty="0" smtClean="0"/>
              <a:t>Direct and indirect methods of assessment to be applied to measure a wide variety of different student abilities</a:t>
            </a:r>
          </a:p>
          <a:p>
            <a:r>
              <a:rPr lang="en-GB" dirty="0" smtClean="0"/>
              <a:t>Consider best fit between program needs, satisfactory validity and affordability  (time, money and effort)</a:t>
            </a:r>
          </a:p>
          <a:p>
            <a:r>
              <a:rPr lang="en-GB" dirty="0" smtClean="0"/>
              <a:t>Need to use multiple methods to maximise validity and reduce bias of any approach – triangulation.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Assessment</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Assessment is one or more processes that identify, collect, and prepare data to evaluate the attainment of student learning outcomes and program educational objectives.</a:t>
            </a:r>
          </a:p>
          <a:p>
            <a:r>
              <a:rPr lang="en-US" dirty="0" smtClean="0"/>
              <a:t>Effective assessment uses relevant direct, indirect, quantitative and qualitative measures as appropriate to the objective or outcome being measured.</a:t>
            </a:r>
          </a:p>
          <a:p>
            <a:r>
              <a:rPr lang="en-US" dirty="0" smtClean="0"/>
              <a:t>Appropriate sampling method may be used as part of an assessment process.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Steps for assessment design</a:t>
            </a:r>
            <a:endParaRPr lang="en-US"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arenR"/>
            </a:pPr>
            <a:r>
              <a:rPr lang="en-US" dirty="0" smtClean="0"/>
              <a:t>Define results to be measured</a:t>
            </a:r>
          </a:p>
          <a:p>
            <a:pPr marL="514350" indent="-514350">
              <a:buFont typeface="+mj-lt"/>
              <a:buAutoNum type="arabicParenR"/>
            </a:pPr>
            <a:r>
              <a:rPr lang="en-US" dirty="0" smtClean="0"/>
              <a:t>Identify data required and sources</a:t>
            </a:r>
          </a:p>
          <a:p>
            <a:pPr marL="514350" indent="-514350">
              <a:buFont typeface="+mj-lt"/>
              <a:buAutoNum type="arabicParenR"/>
            </a:pPr>
            <a:r>
              <a:rPr lang="en-US" dirty="0" smtClean="0"/>
              <a:t>Review existing assessment method</a:t>
            </a:r>
          </a:p>
          <a:p>
            <a:pPr marL="514350" indent="-514350">
              <a:buFont typeface="+mj-lt"/>
              <a:buAutoNum type="arabicParenR"/>
            </a:pPr>
            <a:r>
              <a:rPr lang="en-US" dirty="0" smtClean="0"/>
              <a:t>Define additional methods and measures</a:t>
            </a:r>
          </a:p>
          <a:p>
            <a:pPr marL="514350" indent="-514350">
              <a:buFont typeface="+mj-lt"/>
              <a:buAutoNum type="arabicParenR"/>
            </a:pPr>
            <a:r>
              <a:rPr lang="en-US" dirty="0" smtClean="0"/>
              <a:t>Implement &amp; evaluate</a:t>
            </a:r>
          </a:p>
          <a:p>
            <a:pPr marL="514350" indent="-514350">
              <a:buFont typeface="+mj-lt"/>
              <a:buAutoNum type="arabicParenR"/>
            </a:pP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066800"/>
          </a:xfrm>
        </p:spPr>
        <p:txBody>
          <a:bodyPr>
            <a:normAutofit fontScale="90000"/>
          </a:bodyPr>
          <a:lstStyle/>
          <a:p>
            <a:r>
              <a:rPr lang="en-US" dirty="0" smtClean="0">
                <a:solidFill>
                  <a:srgbClr val="C00000"/>
                </a:solidFill>
              </a:rPr>
              <a:t>Assessment Methods</a:t>
            </a:r>
            <a:br>
              <a:rPr lang="en-US" dirty="0" smtClean="0">
                <a:solidFill>
                  <a:srgbClr val="C00000"/>
                </a:solidFill>
              </a:rPr>
            </a:br>
            <a:r>
              <a:rPr lang="en-US" sz="2700" dirty="0" smtClean="0">
                <a:solidFill>
                  <a:srgbClr val="C00000"/>
                </a:solidFill>
              </a:rPr>
              <a:t>(Gloria Rogers)</a:t>
            </a:r>
            <a:endParaRPr lang="en-US" sz="2700" dirty="0">
              <a:solidFill>
                <a:srgbClr val="C00000"/>
              </a:solidFill>
            </a:endParaRPr>
          </a:p>
        </p:txBody>
      </p:sp>
      <p:sp>
        <p:nvSpPr>
          <p:cNvPr id="3" name="Content Placeholder 2"/>
          <p:cNvSpPr>
            <a:spLocks noGrp="1"/>
          </p:cNvSpPr>
          <p:nvPr>
            <p:ph idx="1"/>
          </p:nvPr>
        </p:nvSpPr>
        <p:spPr>
          <a:xfrm>
            <a:off x="228600" y="1524000"/>
            <a:ext cx="8686800" cy="4724400"/>
          </a:xfrm>
        </p:spPr>
        <p:txBody>
          <a:bodyPr>
            <a:normAutofit fontScale="85000" lnSpcReduction="20000"/>
          </a:bodyPr>
          <a:lstStyle/>
          <a:p>
            <a:r>
              <a:rPr lang="en-US" dirty="0" smtClean="0"/>
              <a:t>Locally developed examinations</a:t>
            </a:r>
          </a:p>
          <a:p>
            <a:r>
              <a:rPr lang="en-US" dirty="0" smtClean="0"/>
              <a:t>Oral exam</a:t>
            </a:r>
          </a:p>
          <a:p>
            <a:r>
              <a:rPr lang="en-US" dirty="0" smtClean="0"/>
              <a:t>Written surveys and questionnaires</a:t>
            </a:r>
          </a:p>
          <a:p>
            <a:r>
              <a:rPr lang="en-US" dirty="0" smtClean="0"/>
              <a:t>Commercial, norm-referenced, standardized exams</a:t>
            </a:r>
          </a:p>
          <a:p>
            <a:r>
              <a:rPr lang="en-US" dirty="0" smtClean="0"/>
              <a:t>Exit and other interview</a:t>
            </a:r>
          </a:p>
          <a:p>
            <a:r>
              <a:rPr lang="en-US" dirty="0" smtClean="0"/>
              <a:t>Focus groups</a:t>
            </a:r>
          </a:p>
          <a:p>
            <a:r>
              <a:rPr lang="en-US" dirty="0" smtClean="0"/>
              <a:t>External examiner</a:t>
            </a:r>
          </a:p>
          <a:p>
            <a:r>
              <a:rPr lang="en-US" dirty="0" smtClean="0"/>
              <a:t>Portfolios</a:t>
            </a:r>
          </a:p>
          <a:p>
            <a:r>
              <a:rPr lang="en-US" dirty="0" smtClean="0"/>
              <a:t>Simulations</a:t>
            </a:r>
          </a:p>
          <a:p>
            <a:r>
              <a:rPr lang="en-US" dirty="0" smtClean="0"/>
              <a:t>Performance appraisals</a:t>
            </a:r>
          </a:p>
          <a:p>
            <a:r>
              <a:rPr lang="en-US" dirty="0" smtClean="0"/>
              <a:t>…</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066800"/>
          </a:xfrm>
        </p:spPr>
        <p:txBody>
          <a:bodyPr>
            <a:normAutofit/>
          </a:bodyPr>
          <a:lstStyle/>
          <a:p>
            <a:r>
              <a:rPr lang="en-US" sz="3600" dirty="0" smtClean="0">
                <a:solidFill>
                  <a:srgbClr val="C00000"/>
                </a:solidFill>
              </a:rPr>
              <a:t>Examples of Assessment Methods in </a:t>
            </a:r>
            <a:r>
              <a:rPr lang="en-US" sz="3600" dirty="0">
                <a:solidFill>
                  <a:srgbClr val="C00000"/>
                </a:solidFill>
              </a:rPr>
              <a:t>EC UK</a:t>
            </a:r>
          </a:p>
        </p:txBody>
      </p:sp>
      <p:sp>
        <p:nvSpPr>
          <p:cNvPr id="3" name="Content Placeholder 2"/>
          <p:cNvSpPr>
            <a:spLocks noGrp="1"/>
          </p:cNvSpPr>
          <p:nvPr>
            <p:ph idx="1"/>
          </p:nvPr>
        </p:nvSpPr>
        <p:spPr>
          <a:xfrm>
            <a:off x="2209800" y="1600200"/>
            <a:ext cx="4953000" cy="4525963"/>
          </a:xfrm>
        </p:spPr>
        <p:txBody>
          <a:bodyPr>
            <a:normAutofit lnSpcReduction="10000"/>
          </a:bodyPr>
          <a:lstStyle/>
          <a:p>
            <a:r>
              <a:rPr lang="en-US" dirty="0" smtClean="0"/>
              <a:t>Exams</a:t>
            </a:r>
          </a:p>
          <a:p>
            <a:r>
              <a:rPr lang="en-US" dirty="0" smtClean="0"/>
              <a:t>Class tests</a:t>
            </a:r>
          </a:p>
          <a:p>
            <a:r>
              <a:rPr lang="en-US" dirty="0" smtClean="0"/>
              <a:t>Project reports</a:t>
            </a:r>
          </a:p>
          <a:p>
            <a:r>
              <a:rPr lang="en-US" dirty="0" smtClean="0"/>
              <a:t>Presentations</a:t>
            </a:r>
          </a:p>
          <a:p>
            <a:r>
              <a:rPr lang="en-US" dirty="0" smtClean="0"/>
              <a:t>Lab reports</a:t>
            </a:r>
          </a:p>
          <a:p>
            <a:r>
              <a:rPr lang="en-US" dirty="0" smtClean="0"/>
              <a:t>Design studies</a:t>
            </a:r>
          </a:p>
          <a:p>
            <a:r>
              <a:rPr lang="en-US" dirty="0" err="1" smtClean="0"/>
              <a:t>Vivas</a:t>
            </a:r>
            <a:r>
              <a:rPr lang="en-US" dirty="0" smtClean="0"/>
              <a:t>/orals</a:t>
            </a:r>
          </a:p>
          <a:p>
            <a:r>
              <a:rPr lang="en-US" dirty="0" smtClean="0"/>
              <a:t>Posters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Assessment tools and methods</a:t>
            </a:r>
            <a:endParaRPr lang="en-US" dirty="0">
              <a:solidFill>
                <a:srgbClr val="C00000"/>
              </a:solidFill>
            </a:endParaRPr>
          </a:p>
        </p:txBody>
      </p:sp>
      <p:sp>
        <p:nvSpPr>
          <p:cNvPr id="3" name="Content Placeholder 2"/>
          <p:cNvSpPr>
            <a:spLocks noGrp="1"/>
          </p:cNvSpPr>
          <p:nvPr>
            <p:ph idx="1"/>
          </p:nvPr>
        </p:nvSpPr>
        <p:spPr/>
        <p:txBody>
          <a:bodyPr/>
          <a:lstStyle/>
          <a:p>
            <a:r>
              <a:rPr lang="en-GB" b="1" dirty="0" smtClean="0"/>
              <a:t>Formative assessment</a:t>
            </a:r>
            <a:r>
              <a:rPr lang="en-GB" dirty="0" smtClean="0"/>
              <a:t/>
            </a:r>
            <a:br>
              <a:rPr lang="en-GB" dirty="0" smtClean="0"/>
            </a:br>
            <a:r>
              <a:rPr lang="en-GB" dirty="0" smtClean="0"/>
              <a:t>The collection of information about student learning during the progression of a course or program in order to improve students learning. Example: reading the first lab reports of a class to assess whether some or all students in the group need a lesson on how to make them succinct and informative.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Assessment tools and methods</a:t>
            </a:r>
          </a:p>
        </p:txBody>
      </p:sp>
      <p:sp>
        <p:nvSpPr>
          <p:cNvPr id="3" name="Content Placeholder 2"/>
          <p:cNvSpPr>
            <a:spLocks noGrp="1"/>
          </p:cNvSpPr>
          <p:nvPr>
            <p:ph idx="1"/>
          </p:nvPr>
        </p:nvSpPr>
        <p:spPr/>
        <p:txBody>
          <a:bodyPr>
            <a:normAutofit fontScale="92500" lnSpcReduction="20000"/>
          </a:bodyPr>
          <a:lstStyle/>
          <a:p>
            <a:r>
              <a:rPr lang="en-GB" b="1" dirty="0"/>
              <a:t>Summative assessment</a:t>
            </a:r>
            <a:endParaRPr lang="en-US" b="1" dirty="0"/>
          </a:p>
          <a:p>
            <a:pPr marL="354013" indent="-354013">
              <a:buNone/>
            </a:pPr>
            <a:r>
              <a:rPr lang="en-GB" dirty="0" smtClean="0"/>
              <a:t>	The </a:t>
            </a:r>
            <a:r>
              <a:rPr lang="en-GB" dirty="0"/>
              <a:t>gathering of information at the conclusion of a course, program, or undergraduate career to improve learning or to meet accountability demands. When used for improvement, impacts the next cohort of students taking the course or program. Examples: examining student final exams in a course to see if certain specific areas of the curriculum were understood less well than others; analyzing senior projects for the ability to integrate across disciplines.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smtClean="0">
                <a:solidFill>
                  <a:srgbClr val="FF0000"/>
                </a:solidFill>
              </a:rPr>
              <a:t>Key features of OBA</a:t>
            </a:r>
            <a:endParaRPr lang="en-GB" dirty="0" smtClean="0">
              <a:solidFill>
                <a:srgbClr val="FF0000"/>
              </a:solidFill>
            </a:endParaRP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dirty="0" smtClean="0"/>
              <a:t>OBA focuses </a:t>
            </a:r>
            <a:r>
              <a:rPr lang="en-US" b="1" dirty="0" smtClean="0"/>
              <a:t>more</a:t>
            </a:r>
            <a:r>
              <a:rPr lang="en-US" dirty="0" smtClean="0"/>
              <a:t> on:</a:t>
            </a:r>
          </a:p>
          <a:p>
            <a:pPr lvl="1" eaLnBrk="1" fontAlgn="auto" hangingPunct="1">
              <a:spcAft>
                <a:spcPts val="0"/>
              </a:spcAft>
              <a:defRPr/>
            </a:pPr>
            <a:r>
              <a:rPr lang="en-SG" dirty="0" smtClean="0"/>
              <a:t>Learning, as against teaching</a:t>
            </a:r>
          </a:p>
          <a:p>
            <a:pPr lvl="1" eaLnBrk="1" fontAlgn="auto" hangingPunct="1">
              <a:spcAft>
                <a:spcPts val="0"/>
              </a:spcAft>
              <a:defRPr/>
            </a:pPr>
            <a:r>
              <a:rPr lang="en-SG" dirty="0" smtClean="0"/>
              <a:t>Students</a:t>
            </a:r>
          </a:p>
          <a:p>
            <a:pPr lvl="1" eaLnBrk="1" fontAlgn="auto" hangingPunct="1">
              <a:spcAft>
                <a:spcPts val="0"/>
              </a:spcAft>
              <a:defRPr/>
            </a:pPr>
            <a:r>
              <a:rPr lang="en-SG" dirty="0" smtClean="0"/>
              <a:t>Outcomes, not inputs or capacity</a:t>
            </a:r>
          </a:p>
          <a:p>
            <a:pPr lvl="1" eaLnBrk="1" fontAlgn="auto" hangingPunct="1">
              <a:spcAft>
                <a:spcPts val="0"/>
              </a:spcAft>
              <a:defRPr/>
            </a:pPr>
            <a:endParaRPr lang="en-SG" dirty="0" smtClean="0"/>
          </a:p>
          <a:p>
            <a:pPr eaLnBrk="1" fontAlgn="auto" hangingPunct="1">
              <a:spcAft>
                <a:spcPts val="0"/>
              </a:spcAft>
              <a:defRPr/>
            </a:pPr>
            <a:r>
              <a:rPr lang="en-US" dirty="0" smtClean="0"/>
              <a:t>OBA incorporates </a:t>
            </a:r>
            <a:r>
              <a:rPr lang="en-US" b="1" dirty="0" smtClean="0"/>
              <a:t>continuous improvement</a:t>
            </a:r>
          </a:p>
          <a:p>
            <a:pPr lvl="1" eaLnBrk="1" fontAlgn="auto" hangingPunct="1">
              <a:spcAft>
                <a:spcPts val="0"/>
              </a:spcAft>
              <a:defRPr/>
            </a:pPr>
            <a:r>
              <a:rPr lang="en-SG" dirty="0" smtClean="0"/>
              <a:t>to systematically analyze its systems for variance</a:t>
            </a:r>
          </a:p>
          <a:p>
            <a:pPr lvl="1" eaLnBrk="1" fontAlgn="auto" hangingPunct="1">
              <a:spcAft>
                <a:spcPts val="0"/>
              </a:spcAft>
              <a:defRPr/>
            </a:pPr>
            <a:r>
              <a:rPr lang="en-SG" dirty="0" smtClean="0"/>
              <a:t>make decisions based on facts</a:t>
            </a:r>
          </a:p>
          <a:p>
            <a:pPr lvl="1" eaLnBrk="1" fontAlgn="auto" hangingPunct="1">
              <a:spcAft>
                <a:spcPts val="0"/>
              </a:spcAft>
              <a:defRPr/>
            </a:pPr>
            <a:r>
              <a:rPr lang="en-SG" dirty="0" smtClean="0"/>
              <a:t>consciously define the organization’s customers – both internal and external</a:t>
            </a:r>
          </a:p>
          <a:p>
            <a:pPr lvl="1" eaLnBrk="1" fontAlgn="auto" hangingPunct="1">
              <a:spcAft>
                <a:spcPts val="0"/>
              </a:spcAft>
              <a:defRPr/>
            </a:pPr>
            <a:r>
              <a:rPr lang="en-SG" dirty="0" smtClean="0"/>
              <a:t>actively seek input from customers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Rubric</a:t>
            </a:r>
            <a:endParaRPr lang="en-US" dirty="0">
              <a:solidFill>
                <a:srgbClr val="C00000"/>
              </a:solidFill>
            </a:endParaRPr>
          </a:p>
        </p:txBody>
      </p:sp>
      <p:sp>
        <p:nvSpPr>
          <p:cNvPr id="3" name="Content Placeholder 2"/>
          <p:cNvSpPr>
            <a:spLocks noGrp="1"/>
          </p:cNvSpPr>
          <p:nvPr>
            <p:ph idx="1"/>
          </p:nvPr>
        </p:nvSpPr>
        <p:spPr/>
        <p:txBody>
          <a:bodyPr/>
          <a:lstStyle/>
          <a:p>
            <a:r>
              <a:rPr lang="en-GB" dirty="0" smtClean="0"/>
              <a:t>A rubric is a set of criteria for assessing student work or performance. Rubrics are particularly suited to learning outcomes that are complex or not easily quantifiable, for which there are no clear “right” or “wrong” answers, or which are not evaluated with standardized tests or surveys. Assessment of writing, oral communication, critical thinking, or information literacy often requires rubrics.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Evaluation</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Evaluation is one or more processes for interpreting the data and evidence accumulated through assessment processes.</a:t>
            </a:r>
          </a:p>
          <a:p>
            <a:r>
              <a:rPr lang="en-US" dirty="0" smtClean="0"/>
              <a:t>Evaluation determines the extent to which student outcomes and program educational objectives are being attained.</a:t>
            </a:r>
          </a:p>
          <a:p>
            <a:r>
              <a:rPr lang="en-US" dirty="0" smtClean="0"/>
              <a:t>Evaluation results in decisions and actions regarding program improvement.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Two Assessment Mechanisms</a:t>
            </a:r>
            <a:endParaRPr lang="en-US" dirty="0">
              <a:solidFill>
                <a:srgbClr val="C00000"/>
              </a:solidFill>
            </a:endParaRPr>
          </a:p>
        </p:txBody>
      </p:sp>
      <p:sp>
        <p:nvSpPr>
          <p:cNvPr id="3" name="Content Placeholder 2"/>
          <p:cNvSpPr>
            <a:spLocks noGrp="1"/>
          </p:cNvSpPr>
          <p:nvPr>
            <p:ph idx="1"/>
          </p:nvPr>
        </p:nvSpPr>
        <p:spPr/>
        <p:txBody>
          <a:bodyPr/>
          <a:lstStyle/>
          <a:p>
            <a:r>
              <a:rPr lang="en-GB" dirty="0" smtClean="0"/>
              <a:t>The End-of-Course Instructor Survey and</a:t>
            </a:r>
          </a:p>
          <a:p>
            <a:r>
              <a:rPr lang="en-GB" dirty="0" smtClean="0"/>
              <a:t>The Instructor Evaluation of Students’ Performance on an </a:t>
            </a:r>
            <a:r>
              <a:rPr lang="en-GB" dirty="0" smtClean="0">
                <a:solidFill>
                  <a:srgbClr val="FF0000"/>
                </a:solidFill>
              </a:rPr>
              <a:t>EAB*</a:t>
            </a:r>
            <a:r>
              <a:rPr lang="en-GB" dirty="0" smtClean="0"/>
              <a:t>-related </a:t>
            </a:r>
            <a:r>
              <a:rPr lang="en-US" dirty="0" smtClean="0"/>
              <a:t>Problem</a:t>
            </a:r>
          </a:p>
          <a:p>
            <a:pPr lvl="1"/>
            <a:r>
              <a:rPr lang="en-GB" dirty="0" smtClean="0"/>
              <a:t>It is the main mechanism used to obtain instructor feedback on whether the students in the course achieved some of the desired course outcomes.</a:t>
            </a:r>
            <a:endParaRPr lang="en-US" dirty="0" smtClean="0"/>
          </a:p>
          <a:p>
            <a:endParaRPr lang="en-US" dirty="0"/>
          </a:p>
        </p:txBody>
      </p:sp>
      <p:sp>
        <p:nvSpPr>
          <p:cNvPr id="4" name="TextBox 3"/>
          <p:cNvSpPr txBox="1"/>
          <p:nvPr/>
        </p:nvSpPr>
        <p:spPr>
          <a:xfrm>
            <a:off x="1219200" y="6096000"/>
            <a:ext cx="6928243" cy="523220"/>
          </a:xfrm>
          <a:prstGeom prst="rect">
            <a:avLst/>
          </a:prstGeom>
          <a:noFill/>
        </p:spPr>
        <p:txBody>
          <a:bodyPr wrap="none" rtlCol="0">
            <a:spAutoFit/>
          </a:bodyPr>
          <a:lstStyle/>
          <a:p>
            <a:pPr algn="ctr"/>
            <a:r>
              <a:rPr lang="en-US" sz="1400" dirty="0" smtClean="0"/>
              <a:t>Adapted from: UCLA Electrical Engineering Department’s “Guide for instructors and teaching</a:t>
            </a:r>
          </a:p>
          <a:p>
            <a:pPr algn="ctr"/>
            <a:r>
              <a:rPr lang="en-US" sz="1400" dirty="0" smtClean="0"/>
              <a:t>Assistants of undergraduate courses</a:t>
            </a:r>
            <a:endParaRPr lang="en-US" sz="1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Student Survey</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End-of-</a:t>
            </a:r>
            <a:r>
              <a:rPr lang="en-GB" dirty="0" smtClean="0"/>
              <a:t>Course Student Surveys. </a:t>
            </a:r>
          </a:p>
          <a:p>
            <a:r>
              <a:rPr lang="en-GB" dirty="0" smtClean="0"/>
              <a:t>The Student Surveys collect student input on course material, course organization, and instruction. </a:t>
            </a:r>
          </a:p>
          <a:p>
            <a:r>
              <a:rPr lang="en-GB" dirty="0" smtClean="0"/>
              <a:t>Besides asking students questions about the quality of a course and its instruction, the surveys also assess, for each course, the main topics that students are expected to have been exposed to during the course.</a:t>
            </a:r>
          </a:p>
        </p:txBody>
      </p:sp>
      <p:sp>
        <p:nvSpPr>
          <p:cNvPr id="4" name="TextBox 3"/>
          <p:cNvSpPr txBox="1"/>
          <p:nvPr/>
        </p:nvSpPr>
        <p:spPr>
          <a:xfrm>
            <a:off x="1219200" y="6096000"/>
            <a:ext cx="6928243" cy="523220"/>
          </a:xfrm>
          <a:prstGeom prst="rect">
            <a:avLst/>
          </a:prstGeom>
          <a:noFill/>
        </p:spPr>
        <p:txBody>
          <a:bodyPr wrap="none" rtlCol="0">
            <a:spAutoFit/>
          </a:bodyPr>
          <a:lstStyle/>
          <a:p>
            <a:pPr algn="ctr"/>
            <a:r>
              <a:rPr lang="en-US" sz="1400" dirty="0" smtClean="0"/>
              <a:t>Adapted from: UCLA Electrical Engineering Department’s “Guide for instructors and teaching</a:t>
            </a:r>
          </a:p>
          <a:p>
            <a:pPr algn="ctr"/>
            <a:r>
              <a:rPr lang="en-US" sz="1400" dirty="0" smtClean="0"/>
              <a:t>Assistants of undergraduate courses</a:t>
            </a:r>
            <a:endParaRPr lang="en-US" sz="1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Student Survey</a:t>
            </a:r>
            <a:endParaRPr lang="en-US"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r>
              <a:rPr lang="en-GB" dirty="0" smtClean="0"/>
              <a:t>Students are asked to rate, on a scale from Poor to Excellent, whether they feel they have had an opportunity to learn the Specific Course Outcomes well. </a:t>
            </a:r>
          </a:p>
          <a:p>
            <a:r>
              <a:rPr lang="en-GB" dirty="0" smtClean="0"/>
              <a:t>The student input is then summarized and tracked in:</a:t>
            </a:r>
          </a:p>
          <a:p>
            <a:pPr lvl="1">
              <a:buNone/>
            </a:pPr>
            <a:r>
              <a:rPr lang="en-GB" dirty="0" smtClean="0"/>
              <a:t>1. Individual reports on Course Performance for each course offering.</a:t>
            </a:r>
          </a:p>
          <a:p>
            <a:pPr lvl="1">
              <a:buNone/>
            </a:pPr>
            <a:r>
              <a:rPr lang="en-GB" dirty="0" smtClean="0"/>
              <a:t>2. Yearly reports on Course Performance during an academic year.</a:t>
            </a:r>
          </a:p>
          <a:p>
            <a:pPr lvl="1">
              <a:buNone/>
            </a:pPr>
            <a:r>
              <a:rPr lang="en-GB" dirty="0" smtClean="0"/>
              <a:t>3. Quarterly reports on Department Performance.</a:t>
            </a:r>
          </a:p>
          <a:p>
            <a:pPr lvl="1">
              <a:buNone/>
            </a:pPr>
            <a:r>
              <a:rPr lang="en-GB" dirty="0" smtClean="0"/>
              <a:t>4. Yearly reports on Department Performance.</a:t>
            </a:r>
            <a:endParaRPr lang="en-US" dirty="0"/>
          </a:p>
        </p:txBody>
      </p:sp>
      <p:sp>
        <p:nvSpPr>
          <p:cNvPr id="4" name="TextBox 3"/>
          <p:cNvSpPr txBox="1"/>
          <p:nvPr/>
        </p:nvSpPr>
        <p:spPr>
          <a:xfrm>
            <a:off x="1219200" y="6096000"/>
            <a:ext cx="6928243" cy="523220"/>
          </a:xfrm>
          <a:prstGeom prst="rect">
            <a:avLst/>
          </a:prstGeom>
          <a:noFill/>
        </p:spPr>
        <p:txBody>
          <a:bodyPr wrap="none" rtlCol="0">
            <a:spAutoFit/>
          </a:bodyPr>
          <a:lstStyle/>
          <a:p>
            <a:pPr algn="ctr"/>
            <a:r>
              <a:rPr lang="en-US" sz="1400" dirty="0" smtClean="0"/>
              <a:t>Adapted from: UCLA Electrical Engineering Department’s “Guide for instructors and teaching</a:t>
            </a:r>
          </a:p>
          <a:p>
            <a:pPr algn="ctr"/>
            <a:r>
              <a:rPr lang="en-US" sz="1400" dirty="0" smtClean="0"/>
              <a:t>Assistants of undergraduate courses</a:t>
            </a:r>
            <a:endParaRPr lang="en-US" sz="1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Other student feedback mechanisms</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GB" dirty="0" smtClean="0"/>
              <a:t>Student feedback may be collected through two additional mechanisms:</a:t>
            </a:r>
          </a:p>
          <a:p>
            <a:pPr lvl="1"/>
            <a:r>
              <a:rPr lang="en-GB" i="1" dirty="0" smtClean="0"/>
              <a:t>Exit surveys administered to graduating seniors.</a:t>
            </a:r>
          </a:p>
          <a:p>
            <a:pPr lvl="1"/>
            <a:r>
              <a:rPr lang="en-GB" i="1" dirty="0" smtClean="0"/>
              <a:t>Student Advisory Committee. </a:t>
            </a:r>
            <a:endParaRPr lang="en-US" i="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Saving Samples of Student Works</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GB" dirty="0" smtClean="0"/>
              <a:t>Each course is required to save samples of student homework solutions, laboratory reports, project or design reports, and exam solutions, typically from poor to good quality. </a:t>
            </a:r>
          </a:p>
          <a:p>
            <a:r>
              <a:rPr lang="en-GB" dirty="0" smtClean="0"/>
              <a:t>At the end of each quarter, the lecturers of all undergraduate courses must compile a binder containing in addition to the solutions, the corresponding homework questions, exam </a:t>
            </a:r>
            <a:r>
              <a:rPr lang="en-US" dirty="0" smtClean="0"/>
              <a:t>questions, lab description, and project description.</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14600"/>
            <a:ext cx="7772400" cy="1470025"/>
          </a:xfrm>
        </p:spPr>
        <p:txBody>
          <a:bodyPr>
            <a:normAutofit/>
          </a:bodyPr>
          <a:lstStyle/>
          <a:p>
            <a:r>
              <a:rPr lang="en-US" dirty="0" smtClean="0">
                <a:solidFill>
                  <a:srgbClr val="C00000"/>
                </a:solidFill>
              </a:rPr>
              <a:t>Requirements of</a:t>
            </a:r>
            <a:br>
              <a:rPr lang="en-US" dirty="0" smtClean="0">
                <a:solidFill>
                  <a:srgbClr val="C00000"/>
                </a:solidFill>
              </a:rPr>
            </a:br>
            <a:r>
              <a:rPr lang="en-US" dirty="0" smtClean="0">
                <a:solidFill>
                  <a:srgbClr val="C00000"/>
                </a:solidFill>
              </a:rPr>
              <a:t>Continuous Quality Improvement</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umming Junction 1"/>
          <p:cNvSpPr/>
          <p:nvPr/>
        </p:nvSpPr>
        <p:spPr>
          <a:xfrm>
            <a:off x="4350079" y="3717823"/>
            <a:ext cx="262759" cy="282683"/>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ight Arrow 2"/>
          <p:cNvSpPr/>
          <p:nvPr/>
        </p:nvSpPr>
        <p:spPr>
          <a:xfrm>
            <a:off x="6162019" y="3703100"/>
            <a:ext cx="985345" cy="282683"/>
          </a:xfrm>
          <a:prstGeom prst="rightArrow">
            <a:avLst>
              <a:gd name="adj1" fmla="val 14406"/>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ight Arrow 3"/>
          <p:cNvSpPr/>
          <p:nvPr/>
        </p:nvSpPr>
        <p:spPr>
          <a:xfrm flipV="1">
            <a:off x="4610101" y="3835608"/>
            <a:ext cx="394138" cy="7067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lowchart: Process 4"/>
          <p:cNvSpPr/>
          <p:nvPr/>
        </p:nvSpPr>
        <p:spPr>
          <a:xfrm>
            <a:off x="7147364" y="1300296"/>
            <a:ext cx="459828" cy="4310913"/>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schemeClr val="accent6">
                    <a:lumMod val="50000"/>
                  </a:schemeClr>
                </a:solidFill>
              </a:rPr>
              <a:t>SLO Delivered</a:t>
            </a:r>
            <a:endParaRPr lang="en-US" sz="1600" b="1" dirty="0">
              <a:solidFill>
                <a:schemeClr val="accent6">
                  <a:lumMod val="50000"/>
                </a:schemeClr>
              </a:solidFill>
            </a:endParaRPr>
          </a:p>
        </p:txBody>
      </p:sp>
      <p:sp>
        <p:nvSpPr>
          <p:cNvPr id="6" name="Flowchart: Process 5"/>
          <p:cNvSpPr/>
          <p:nvPr/>
        </p:nvSpPr>
        <p:spPr>
          <a:xfrm>
            <a:off x="4619626" y="4127124"/>
            <a:ext cx="1739462" cy="4240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t>Course Assessment &amp; Evaluation by Course Lecturer</a:t>
            </a:r>
            <a:endParaRPr lang="en-US" sz="1000" dirty="0"/>
          </a:p>
        </p:txBody>
      </p:sp>
      <p:sp>
        <p:nvSpPr>
          <p:cNvPr id="7" name="Bent-Up Arrow 6"/>
          <p:cNvSpPr/>
          <p:nvPr/>
        </p:nvSpPr>
        <p:spPr>
          <a:xfrm rot="5400000" flipV="1">
            <a:off x="7035314" y="4565848"/>
            <a:ext cx="257626" cy="2607198"/>
          </a:xfrm>
          <a:prstGeom prst="bentUpArrow">
            <a:avLst>
              <a:gd name="adj1" fmla="val 6855"/>
              <a:gd name="adj2" fmla="val 17944"/>
              <a:gd name="adj3" fmla="val 2765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Bent-Up Arrow 7"/>
          <p:cNvSpPr/>
          <p:nvPr/>
        </p:nvSpPr>
        <p:spPr>
          <a:xfrm rot="10800000" flipV="1">
            <a:off x="4454225" y="4016048"/>
            <a:ext cx="165401" cy="359007"/>
          </a:xfrm>
          <a:prstGeom prst="bentUpArrow">
            <a:avLst>
              <a:gd name="adj1" fmla="val 6855"/>
              <a:gd name="adj2" fmla="val 17944"/>
              <a:gd name="adj3" fmla="val 1500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p:nvSpPr>
        <p:spPr>
          <a:xfrm>
            <a:off x="2212756" y="829399"/>
            <a:ext cx="5105246" cy="333504"/>
          </a:xfrm>
          <a:prstGeom prst="rect">
            <a:avLst/>
          </a:prstGeom>
          <a:noFill/>
          <a:ln w="25400">
            <a:solidFill>
              <a:srgbClr val="C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7030A0"/>
                </a:solidFill>
              </a:rPr>
              <a:t>Institution Resources, Teaching &amp; Learning Environment</a:t>
            </a:r>
            <a:endParaRPr lang="en-US" sz="1600" b="1" dirty="0">
              <a:solidFill>
                <a:srgbClr val="7030A0"/>
              </a:solidFill>
            </a:endParaRPr>
          </a:p>
        </p:txBody>
      </p:sp>
      <p:sp>
        <p:nvSpPr>
          <p:cNvPr id="10" name="TextBox 9"/>
          <p:cNvSpPr txBox="1"/>
          <p:nvPr/>
        </p:nvSpPr>
        <p:spPr>
          <a:xfrm>
            <a:off x="6467116" y="3456614"/>
            <a:ext cx="487816" cy="3335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SLO</a:t>
            </a:r>
            <a:endParaRPr lang="en-US" sz="1600" dirty="0"/>
          </a:p>
        </p:txBody>
      </p:sp>
      <p:sp>
        <p:nvSpPr>
          <p:cNvPr id="11" name="Flowchart: Process 10"/>
          <p:cNvSpPr/>
          <p:nvPr/>
        </p:nvSpPr>
        <p:spPr>
          <a:xfrm>
            <a:off x="1818618" y="1300296"/>
            <a:ext cx="459828" cy="4310913"/>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schemeClr val="accent6">
                    <a:lumMod val="50000"/>
                  </a:schemeClr>
                </a:solidFill>
              </a:rPr>
              <a:t>SLO </a:t>
            </a:r>
            <a:endParaRPr lang="en-US" sz="1600" b="1" dirty="0">
              <a:solidFill>
                <a:schemeClr val="accent6">
                  <a:lumMod val="50000"/>
                </a:schemeClr>
              </a:solidFill>
            </a:endParaRPr>
          </a:p>
        </p:txBody>
      </p:sp>
      <p:sp>
        <p:nvSpPr>
          <p:cNvPr id="12" name="Flowchart: Summing Junction 11"/>
          <p:cNvSpPr/>
          <p:nvPr/>
        </p:nvSpPr>
        <p:spPr>
          <a:xfrm>
            <a:off x="2486026" y="3255060"/>
            <a:ext cx="262759" cy="282683"/>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ight Arrow 12"/>
          <p:cNvSpPr/>
          <p:nvPr/>
        </p:nvSpPr>
        <p:spPr>
          <a:xfrm>
            <a:off x="2278447" y="3331261"/>
            <a:ext cx="207580" cy="8915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lowchart: Process 13"/>
          <p:cNvSpPr/>
          <p:nvPr/>
        </p:nvSpPr>
        <p:spPr>
          <a:xfrm>
            <a:off x="3966696" y="4882817"/>
            <a:ext cx="2589460" cy="5870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SLO  Assessment &amp; Evaluation by</a:t>
            </a:r>
          </a:p>
          <a:p>
            <a:pPr algn="ctr"/>
            <a:r>
              <a:rPr lang="en-US" sz="1200" dirty="0" smtClean="0"/>
              <a:t>Management/Accreditation </a:t>
            </a:r>
            <a:r>
              <a:rPr lang="en-US" sz="1200" dirty="0"/>
              <a:t>C</a:t>
            </a:r>
            <a:r>
              <a:rPr lang="en-US" sz="1200" dirty="0" smtClean="0"/>
              <a:t>ommittee</a:t>
            </a:r>
            <a:endParaRPr lang="en-US" sz="1200" dirty="0"/>
          </a:p>
        </p:txBody>
      </p:sp>
      <p:sp>
        <p:nvSpPr>
          <p:cNvPr id="15" name="Bent-Up Arrow 14"/>
          <p:cNvSpPr/>
          <p:nvPr/>
        </p:nvSpPr>
        <p:spPr>
          <a:xfrm rot="10800000" flipV="1">
            <a:off x="2562226" y="3559861"/>
            <a:ext cx="1404470" cy="1627324"/>
          </a:xfrm>
          <a:prstGeom prst="bentUpArrow">
            <a:avLst>
              <a:gd name="adj1" fmla="val 2624"/>
              <a:gd name="adj2" fmla="val 4611"/>
              <a:gd name="adj3" fmla="val 14039"/>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Left Arrow 15"/>
          <p:cNvSpPr/>
          <p:nvPr/>
        </p:nvSpPr>
        <p:spPr>
          <a:xfrm>
            <a:off x="6556157" y="5045843"/>
            <a:ext cx="591207" cy="282683"/>
          </a:xfrm>
          <a:prstGeom prst="leftArrow">
            <a:avLst>
              <a:gd name="adj1" fmla="val 12839"/>
              <a:gd name="adj2" fmla="val 3751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lowchart: Process 16"/>
          <p:cNvSpPr/>
          <p:nvPr/>
        </p:nvSpPr>
        <p:spPr>
          <a:xfrm>
            <a:off x="4441754" y="1730158"/>
            <a:ext cx="2064943" cy="55952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t>Other Curricular &amp; Extra- Curricular Activities</a:t>
            </a:r>
            <a:endParaRPr lang="en-US" sz="1200" b="1" dirty="0"/>
          </a:p>
        </p:txBody>
      </p:sp>
      <p:sp>
        <p:nvSpPr>
          <p:cNvPr id="18" name="Right Arrow 17"/>
          <p:cNvSpPr/>
          <p:nvPr/>
        </p:nvSpPr>
        <p:spPr>
          <a:xfrm>
            <a:off x="6506696" y="1955349"/>
            <a:ext cx="640666" cy="7506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Flowchart: Process 18"/>
          <p:cNvSpPr/>
          <p:nvPr/>
        </p:nvSpPr>
        <p:spPr>
          <a:xfrm>
            <a:off x="1096032" y="1088284"/>
            <a:ext cx="459828" cy="4593595"/>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schemeClr val="accent6">
                    <a:lumMod val="50000"/>
                  </a:schemeClr>
                </a:solidFill>
              </a:rPr>
              <a:t>PEO</a:t>
            </a:r>
            <a:endParaRPr lang="en-US" sz="1600" b="1" dirty="0">
              <a:solidFill>
                <a:schemeClr val="accent6">
                  <a:lumMod val="50000"/>
                </a:schemeClr>
              </a:solidFill>
            </a:endParaRPr>
          </a:p>
        </p:txBody>
      </p:sp>
      <p:sp>
        <p:nvSpPr>
          <p:cNvPr id="20" name="Flowchart: Process 19"/>
          <p:cNvSpPr/>
          <p:nvPr/>
        </p:nvSpPr>
        <p:spPr>
          <a:xfrm>
            <a:off x="8264088" y="805601"/>
            <a:ext cx="394138" cy="5017620"/>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schemeClr val="accent6">
                    <a:lumMod val="50000"/>
                  </a:schemeClr>
                </a:solidFill>
              </a:rPr>
              <a:t>Stake-holders</a:t>
            </a:r>
            <a:endParaRPr lang="en-US" sz="1600" b="1" dirty="0">
              <a:solidFill>
                <a:schemeClr val="accent6">
                  <a:lumMod val="50000"/>
                </a:schemeClr>
              </a:solidFill>
            </a:endParaRPr>
          </a:p>
        </p:txBody>
      </p:sp>
      <p:sp>
        <p:nvSpPr>
          <p:cNvPr id="21" name="Right Arrow 20"/>
          <p:cNvSpPr/>
          <p:nvPr/>
        </p:nvSpPr>
        <p:spPr>
          <a:xfrm>
            <a:off x="7607191" y="3255061"/>
            <a:ext cx="656897"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extBox 24"/>
          <p:cNvSpPr txBox="1"/>
          <p:nvPr/>
        </p:nvSpPr>
        <p:spPr>
          <a:xfrm>
            <a:off x="7539030" y="2219014"/>
            <a:ext cx="773529" cy="75796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smtClean="0"/>
              <a:t>Graduates</a:t>
            </a:r>
          </a:p>
          <a:p>
            <a:pPr algn="ctr"/>
            <a:r>
              <a:rPr lang="en-US" sz="1100" b="1" dirty="0" smtClean="0"/>
              <a:t>Working</a:t>
            </a:r>
          </a:p>
          <a:p>
            <a:pPr algn="ctr"/>
            <a:r>
              <a:rPr lang="en-US" sz="1100" b="1" dirty="0" smtClean="0"/>
              <a:t>In </a:t>
            </a:r>
          </a:p>
          <a:p>
            <a:pPr algn="ctr"/>
            <a:r>
              <a:rPr lang="en-US" sz="1100" b="1" dirty="0" smtClean="0"/>
              <a:t>industry</a:t>
            </a:r>
            <a:endParaRPr lang="en-US" sz="1100" b="1" dirty="0"/>
          </a:p>
        </p:txBody>
      </p:sp>
      <p:sp>
        <p:nvSpPr>
          <p:cNvPr id="23" name="Flowchart: Process 22"/>
          <p:cNvSpPr/>
          <p:nvPr/>
        </p:nvSpPr>
        <p:spPr>
          <a:xfrm>
            <a:off x="3059767" y="5633450"/>
            <a:ext cx="2795030" cy="63603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PEO  Assessment &amp; Evaluation</a:t>
            </a:r>
          </a:p>
          <a:p>
            <a:pPr algn="ctr"/>
            <a:r>
              <a:rPr lang="en-US" sz="1200" dirty="0" smtClean="0"/>
              <a:t>(Surveys, Interviews, etc) by</a:t>
            </a:r>
          </a:p>
          <a:p>
            <a:pPr algn="ctr"/>
            <a:r>
              <a:rPr lang="en-US" sz="1200" dirty="0" smtClean="0"/>
              <a:t>Management/Accreditation Committee</a:t>
            </a:r>
            <a:endParaRPr lang="en-US" sz="1200" dirty="0"/>
          </a:p>
        </p:txBody>
      </p:sp>
      <p:sp>
        <p:nvSpPr>
          <p:cNvPr id="24" name="Bent-Up Arrow 23"/>
          <p:cNvSpPr/>
          <p:nvPr/>
        </p:nvSpPr>
        <p:spPr>
          <a:xfrm rot="5400000" flipV="1">
            <a:off x="6339164" y="3864366"/>
            <a:ext cx="565366" cy="525517"/>
          </a:xfrm>
          <a:prstGeom prst="bentUpArrow">
            <a:avLst>
              <a:gd name="adj1" fmla="val 2335"/>
              <a:gd name="adj2" fmla="val 13989"/>
              <a:gd name="adj3" fmla="val 1583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Bent-Up Arrow 24"/>
          <p:cNvSpPr/>
          <p:nvPr/>
        </p:nvSpPr>
        <p:spPr>
          <a:xfrm rot="10800000" flipV="1">
            <a:off x="1227411" y="5681880"/>
            <a:ext cx="1832356" cy="337920"/>
          </a:xfrm>
          <a:prstGeom prst="bentUpArrow">
            <a:avLst>
              <a:gd name="adj1" fmla="val 8624"/>
              <a:gd name="adj2" fmla="val 15790"/>
              <a:gd name="adj3" fmla="val 3300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Down Arrow 25"/>
          <p:cNvSpPr/>
          <p:nvPr/>
        </p:nvSpPr>
        <p:spPr>
          <a:xfrm>
            <a:off x="3095626" y="1158955"/>
            <a:ext cx="131379" cy="41271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Down Arrow 26"/>
          <p:cNvSpPr/>
          <p:nvPr/>
        </p:nvSpPr>
        <p:spPr>
          <a:xfrm>
            <a:off x="6349366" y="1167180"/>
            <a:ext cx="131379" cy="41271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Down Arrow 27"/>
          <p:cNvSpPr/>
          <p:nvPr/>
        </p:nvSpPr>
        <p:spPr>
          <a:xfrm>
            <a:off x="5439433" y="1170262"/>
            <a:ext cx="131379" cy="2713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Down Arrow 28"/>
          <p:cNvSpPr/>
          <p:nvPr/>
        </p:nvSpPr>
        <p:spPr>
          <a:xfrm>
            <a:off x="4454088" y="1158955"/>
            <a:ext cx="131379" cy="2713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TextBox 33"/>
          <p:cNvSpPr txBox="1"/>
          <p:nvPr/>
        </p:nvSpPr>
        <p:spPr>
          <a:xfrm>
            <a:off x="2308154" y="6388587"/>
            <a:ext cx="4411717" cy="338554"/>
          </a:xfrm>
          <a:prstGeom prst="rect">
            <a:avLst/>
          </a:prstGeom>
          <a:noFill/>
          <a:ln w="25400">
            <a:solidFill>
              <a:srgbClr val="C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7030A0"/>
                </a:solidFill>
              </a:rPr>
              <a:t>Continuous Quality Improvement</a:t>
            </a:r>
            <a:endParaRPr lang="en-US" sz="1600" b="1" dirty="0">
              <a:solidFill>
                <a:srgbClr val="7030A0"/>
              </a:solidFill>
            </a:endParaRPr>
          </a:p>
        </p:txBody>
      </p:sp>
      <p:cxnSp>
        <p:nvCxnSpPr>
          <p:cNvPr id="31" name="Straight Arrow Connector 30"/>
          <p:cNvCxnSpPr/>
          <p:nvPr/>
        </p:nvCxnSpPr>
        <p:spPr>
          <a:xfrm flipV="1">
            <a:off x="3864770" y="2797860"/>
            <a:ext cx="1" cy="17859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Up Arrow 31"/>
          <p:cNvSpPr/>
          <p:nvPr/>
        </p:nvSpPr>
        <p:spPr>
          <a:xfrm>
            <a:off x="2706743" y="6083830"/>
            <a:ext cx="131379" cy="282683"/>
          </a:xfrm>
          <a:prstGeom prst="up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TextBox 36"/>
          <p:cNvSpPr txBox="1"/>
          <p:nvPr/>
        </p:nvSpPr>
        <p:spPr>
          <a:xfrm rot="5400000">
            <a:off x="-1814983" y="3306422"/>
            <a:ext cx="4805607" cy="369332"/>
          </a:xfrm>
          <a:prstGeom prst="rect">
            <a:avLst/>
          </a:prstGeom>
          <a:solidFill>
            <a:schemeClr val="tx2">
              <a:lumMod val="20000"/>
              <a:lumOff val="80000"/>
            </a:schemeClr>
          </a:solidFill>
          <a:ln w="25400">
            <a:solidFill>
              <a:srgbClr val="C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chemeClr val="accent6">
                    <a:lumMod val="50000"/>
                  </a:schemeClr>
                </a:solidFill>
              </a:rPr>
              <a:t>Institution Vision &amp; Mission</a:t>
            </a:r>
            <a:endParaRPr lang="en-US" b="1" dirty="0">
              <a:solidFill>
                <a:schemeClr val="accent6">
                  <a:lumMod val="50000"/>
                </a:schemeClr>
              </a:solidFill>
            </a:endParaRPr>
          </a:p>
        </p:txBody>
      </p:sp>
      <p:cxnSp>
        <p:nvCxnSpPr>
          <p:cNvPr id="34" name="Straight Connector 33"/>
          <p:cNvCxnSpPr>
            <a:stCxn id="20" idx="0"/>
          </p:cNvCxnSpPr>
          <p:nvPr/>
        </p:nvCxnSpPr>
        <p:spPr>
          <a:xfrm flipV="1">
            <a:off x="8461157" y="635685"/>
            <a:ext cx="6569" cy="1699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5" idx="1"/>
          </p:cNvCxnSpPr>
          <p:nvPr/>
        </p:nvCxnSpPr>
        <p:spPr>
          <a:xfrm flipH="1" flipV="1">
            <a:off x="609600" y="609601"/>
            <a:ext cx="3124200" cy="139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98104" y="609600"/>
            <a:ext cx="11496" cy="46915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1293101" y="609600"/>
            <a:ext cx="2299" cy="47868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2041964" y="609600"/>
            <a:ext cx="15436" cy="69776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9" name="Right Arrow 38"/>
          <p:cNvSpPr/>
          <p:nvPr/>
        </p:nvSpPr>
        <p:spPr>
          <a:xfrm>
            <a:off x="784154" y="3208405"/>
            <a:ext cx="311878" cy="212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Up Arrow 39"/>
          <p:cNvSpPr/>
          <p:nvPr/>
        </p:nvSpPr>
        <p:spPr>
          <a:xfrm>
            <a:off x="6080563" y="6105904"/>
            <a:ext cx="131379" cy="282683"/>
          </a:xfrm>
          <a:prstGeom prst="up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Left-Right Arrow 40"/>
          <p:cNvSpPr/>
          <p:nvPr/>
        </p:nvSpPr>
        <p:spPr>
          <a:xfrm>
            <a:off x="1555860" y="3279076"/>
            <a:ext cx="262759" cy="212012"/>
          </a:xfrm>
          <a:prstGeom prst="leftRightArrow">
            <a:avLst>
              <a:gd name="adj1" fmla="val 50000"/>
              <a:gd name="adj2" fmla="val 521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Flowchart: Connector 41"/>
          <p:cNvSpPr/>
          <p:nvPr/>
        </p:nvSpPr>
        <p:spPr>
          <a:xfrm>
            <a:off x="6514882" y="3941333"/>
            <a:ext cx="262759" cy="282683"/>
          </a:xfrm>
          <a:prstGeom prst="flowChartConnector">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1</a:t>
            </a:r>
            <a:endParaRPr lang="en-US" dirty="0"/>
          </a:p>
        </p:txBody>
      </p:sp>
      <p:sp>
        <p:nvSpPr>
          <p:cNvPr id="43" name="Flowchart: Connector 42"/>
          <p:cNvSpPr/>
          <p:nvPr/>
        </p:nvSpPr>
        <p:spPr>
          <a:xfrm>
            <a:off x="7743826" y="5464860"/>
            <a:ext cx="328448" cy="353353"/>
          </a:xfrm>
          <a:prstGeom prst="flowChartConnector">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3</a:t>
            </a:r>
            <a:endParaRPr lang="en-US" dirty="0"/>
          </a:p>
        </p:txBody>
      </p:sp>
      <p:sp>
        <p:nvSpPr>
          <p:cNvPr id="44" name="Flowchart: Connector 43"/>
          <p:cNvSpPr/>
          <p:nvPr/>
        </p:nvSpPr>
        <p:spPr>
          <a:xfrm>
            <a:off x="6730815" y="4582564"/>
            <a:ext cx="328448" cy="353353"/>
          </a:xfrm>
          <a:prstGeom prst="flowChartConnector">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2</a:t>
            </a:r>
          </a:p>
        </p:txBody>
      </p:sp>
      <p:sp>
        <p:nvSpPr>
          <p:cNvPr id="45" name="Flowchart: Process 44"/>
          <p:cNvSpPr/>
          <p:nvPr/>
        </p:nvSpPr>
        <p:spPr>
          <a:xfrm>
            <a:off x="5020660" y="3703100"/>
            <a:ext cx="1275366" cy="28268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Course Module 1</a:t>
            </a:r>
            <a:endParaRPr lang="en-US" sz="1200" dirty="0"/>
          </a:p>
        </p:txBody>
      </p:sp>
      <p:sp>
        <p:nvSpPr>
          <p:cNvPr id="46" name="Flowchart: Summing Junction 45"/>
          <p:cNvSpPr/>
          <p:nvPr/>
        </p:nvSpPr>
        <p:spPr>
          <a:xfrm>
            <a:off x="4322708" y="2643040"/>
            <a:ext cx="262759" cy="282683"/>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Right Arrow 46"/>
          <p:cNvSpPr/>
          <p:nvPr/>
        </p:nvSpPr>
        <p:spPr>
          <a:xfrm>
            <a:off x="6162019" y="2643040"/>
            <a:ext cx="985345" cy="282683"/>
          </a:xfrm>
          <a:prstGeom prst="rightArrow">
            <a:avLst>
              <a:gd name="adj1" fmla="val 14406"/>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Right Arrow 47"/>
          <p:cNvSpPr/>
          <p:nvPr/>
        </p:nvSpPr>
        <p:spPr>
          <a:xfrm>
            <a:off x="4585467" y="2741979"/>
            <a:ext cx="394138" cy="4240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Flowchart: Process 48"/>
          <p:cNvSpPr/>
          <p:nvPr/>
        </p:nvSpPr>
        <p:spPr>
          <a:xfrm>
            <a:off x="4619626" y="3067064"/>
            <a:ext cx="1739462" cy="4240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t>Course Assessment &amp; Evaluation by Course Lecturer</a:t>
            </a:r>
            <a:endParaRPr lang="en-US" sz="1000" dirty="0"/>
          </a:p>
        </p:txBody>
      </p:sp>
      <p:sp>
        <p:nvSpPr>
          <p:cNvPr id="50" name="Bent-Up Arrow 49"/>
          <p:cNvSpPr/>
          <p:nvPr/>
        </p:nvSpPr>
        <p:spPr>
          <a:xfrm rot="10800000" flipV="1">
            <a:off x="4412457" y="2940735"/>
            <a:ext cx="231228" cy="359007"/>
          </a:xfrm>
          <a:prstGeom prst="bentUpArrow">
            <a:avLst>
              <a:gd name="adj1" fmla="val 6855"/>
              <a:gd name="adj2" fmla="val 17944"/>
              <a:gd name="adj3" fmla="val 1500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Bent-Up Arrow 50"/>
          <p:cNvSpPr/>
          <p:nvPr/>
        </p:nvSpPr>
        <p:spPr>
          <a:xfrm rot="5400000" flipV="1">
            <a:off x="6339164" y="2804305"/>
            <a:ext cx="565366" cy="525517"/>
          </a:xfrm>
          <a:prstGeom prst="bentUpArrow">
            <a:avLst>
              <a:gd name="adj1" fmla="val 2335"/>
              <a:gd name="adj2" fmla="val 13989"/>
              <a:gd name="adj3" fmla="val 1583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Flowchart: Connector 51"/>
          <p:cNvSpPr/>
          <p:nvPr/>
        </p:nvSpPr>
        <p:spPr>
          <a:xfrm>
            <a:off x="6556157" y="2925722"/>
            <a:ext cx="262759" cy="282683"/>
          </a:xfrm>
          <a:prstGeom prst="flowChartConnector">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1</a:t>
            </a:r>
            <a:endParaRPr lang="en-US" dirty="0"/>
          </a:p>
        </p:txBody>
      </p:sp>
      <p:sp>
        <p:nvSpPr>
          <p:cNvPr id="53" name="Flowchart: Process 52"/>
          <p:cNvSpPr/>
          <p:nvPr/>
        </p:nvSpPr>
        <p:spPr>
          <a:xfrm>
            <a:off x="4996026" y="2643040"/>
            <a:ext cx="1299999" cy="28268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Course Module 2</a:t>
            </a:r>
            <a:endParaRPr lang="en-US" sz="1200" dirty="0"/>
          </a:p>
        </p:txBody>
      </p:sp>
      <p:sp>
        <p:nvSpPr>
          <p:cNvPr id="54" name="TextBox 61"/>
          <p:cNvSpPr txBox="1"/>
          <p:nvPr/>
        </p:nvSpPr>
        <p:spPr>
          <a:xfrm>
            <a:off x="6560454" y="2306906"/>
            <a:ext cx="49757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SLO</a:t>
            </a:r>
            <a:endParaRPr lang="en-US" sz="1600" dirty="0"/>
          </a:p>
        </p:txBody>
      </p:sp>
      <p:sp>
        <p:nvSpPr>
          <p:cNvPr id="55" name="TextBox 62"/>
          <p:cNvSpPr txBox="1"/>
          <p:nvPr/>
        </p:nvSpPr>
        <p:spPr>
          <a:xfrm>
            <a:off x="479354" y="130860"/>
            <a:ext cx="826149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accent2">
                    <a:lumMod val="50000"/>
                  </a:schemeClr>
                </a:solidFill>
              </a:rPr>
              <a:t>Figure 1 – Continuous Quality Improvement Process in Outcome-based Accreditation</a:t>
            </a:r>
            <a:endParaRPr lang="en-US" b="1" dirty="0">
              <a:solidFill>
                <a:schemeClr val="accent2">
                  <a:lumMod val="50000"/>
                </a:schemeClr>
              </a:solidFill>
            </a:endParaRPr>
          </a:p>
        </p:txBody>
      </p:sp>
      <p:sp>
        <p:nvSpPr>
          <p:cNvPr id="56" name="TextBox 63"/>
          <p:cNvSpPr txBox="1"/>
          <p:nvPr/>
        </p:nvSpPr>
        <p:spPr>
          <a:xfrm>
            <a:off x="6600826" y="1578660"/>
            <a:ext cx="49757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SLO</a:t>
            </a:r>
            <a:endParaRPr lang="en-US" sz="1600" dirty="0"/>
          </a:p>
        </p:txBody>
      </p:sp>
      <p:sp>
        <p:nvSpPr>
          <p:cNvPr id="57" name="Flowchart: Process 56"/>
          <p:cNvSpPr/>
          <p:nvPr/>
        </p:nvSpPr>
        <p:spPr>
          <a:xfrm>
            <a:off x="2943226" y="1731060"/>
            <a:ext cx="381000" cy="3200400"/>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schemeClr val="accent6">
                    <a:lumMod val="50000"/>
                  </a:schemeClr>
                </a:solidFill>
              </a:rPr>
              <a:t>Curriculum &amp; Course Modules </a:t>
            </a:r>
            <a:endParaRPr lang="en-US" sz="1600" b="1" dirty="0">
              <a:solidFill>
                <a:schemeClr val="accent6">
                  <a:lumMod val="50000"/>
                </a:schemeClr>
              </a:solidFill>
            </a:endParaRPr>
          </a:p>
        </p:txBody>
      </p:sp>
      <p:sp>
        <p:nvSpPr>
          <p:cNvPr id="58" name="Right Arrow 57"/>
          <p:cNvSpPr/>
          <p:nvPr/>
        </p:nvSpPr>
        <p:spPr>
          <a:xfrm>
            <a:off x="2743201" y="3350310"/>
            <a:ext cx="185739" cy="9392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ight Arrow 58"/>
          <p:cNvSpPr/>
          <p:nvPr/>
        </p:nvSpPr>
        <p:spPr>
          <a:xfrm>
            <a:off x="3345249" y="1928664"/>
            <a:ext cx="1092272" cy="76200"/>
          </a:xfrm>
          <a:prstGeom prst="rightArrow">
            <a:avLst>
              <a:gd name="adj1" fmla="val 1875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ight Arrow 59"/>
          <p:cNvSpPr/>
          <p:nvPr/>
        </p:nvSpPr>
        <p:spPr>
          <a:xfrm>
            <a:off x="3324226" y="2743091"/>
            <a:ext cx="990600" cy="76200"/>
          </a:xfrm>
          <a:prstGeom prst="rightArrow">
            <a:avLst>
              <a:gd name="adj1" fmla="val 1875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Right Arrow 60"/>
          <p:cNvSpPr/>
          <p:nvPr/>
        </p:nvSpPr>
        <p:spPr>
          <a:xfrm>
            <a:off x="3333751" y="3836085"/>
            <a:ext cx="990600" cy="76200"/>
          </a:xfrm>
          <a:prstGeom prst="rightArrow">
            <a:avLst>
              <a:gd name="adj1" fmla="val 1875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62" name="Straight Arrow Connector 61"/>
          <p:cNvCxnSpPr/>
          <p:nvPr/>
        </p:nvCxnSpPr>
        <p:spPr>
          <a:xfrm>
            <a:off x="3886655" y="3694117"/>
            <a:ext cx="1927" cy="18244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3" name="TextBox 82"/>
          <p:cNvSpPr txBox="1"/>
          <p:nvPr/>
        </p:nvSpPr>
        <p:spPr>
          <a:xfrm>
            <a:off x="3447598" y="2972031"/>
            <a:ext cx="838200" cy="707886"/>
          </a:xfrm>
          <a:prstGeom prst="rect">
            <a:avLst/>
          </a:prstGeom>
          <a:noFill/>
          <a:ln w="254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Individual Course </a:t>
            </a:r>
          </a:p>
          <a:p>
            <a:pPr algn="ctr"/>
            <a:r>
              <a:rPr lang="en-US" sz="1000" dirty="0" smtClean="0"/>
              <a:t>Learning</a:t>
            </a:r>
          </a:p>
          <a:p>
            <a:pPr algn="ctr"/>
            <a:r>
              <a:rPr lang="en-US" sz="1000" dirty="0" smtClean="0"/>
              <a:t>Outcomes</a:t>
            </a:r>
            <a:endParaRPr lang="en-US" sz="1000" dirty="0"/>
          </a:p>
        </p:txBody>
      </p:sp>
      <p:cxnSp>
        <p:nvCxnSpPr>
          <p:cNvPr id="64" name="Straight Arrow Connector 63"/>
          <p:cNvCxnSpPr/>
          <p:nvPr/>
        </p:nvCxnSpPr>
        <p:spPr>
          <a:xfrm>
            <a:off x="3298754" y="2416860"/>
            <a:ext cx="1066800" cy="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733800" y="485001"/>
            <a:ext cx="2438400" cy="276999"/>
          </a:xfrm>
          <a:prstGeom prst="rect">
            <a:avLst/>
          </a:prstGeom>
          <a:noFill/>
          <a:ln w="25400">
            <a:solidFill>
              <a:srgbClr val="C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b="1" dirty="0">
              <a:solidFill>
                <a:srgbClr val="7030A0"/>
              </a:solidFill>
            </a:endParaRPr>
          </a:p>
        </p:txBody>
      </p:sp>
      <p:sp>
        <p:nvSpPr>
          <p:cNvPr id="66" name="TextBox 65"/>
          <p:cNvSpPr txBox="1"/>
          <p:nvPr/>
        </p:nvSpPr>
        <p:spPr>
          <a:xfrm>
            <a:off x="3886200" y="457200"/>
            <a:ext cx="2262479" cy="307777"/>
          </a:xfrm>
          <a:prstGeom prst="rect">
            <a:avLst/>
          </a:prstGeom>
          <a:noFill/>
        </p:spPr>
        <p:txBody>
          <a:bodyPr wrap="none" rtlCol="0">
            <a:spAutoFit/>
          </a:bodyPr>
          <a:lstStyle/>
          <a:p>
            <a:r>
              <a:rPr lang="en-US" sz="1400" dirty="0" smtClean="0"/>
              <a:t>Other feedback mechanisms</a:t>
            </a:r>
            <a:endParaRPr lang="en-US" sz="1400" dirty="0"/>
          </a:p>
        </p:txBody>
      </p:sp>
      <p:cxnSp>
        <p:nvCxnSpPr>
          <p:cNvPr id="67" name="Straight Connector 66"/>
          <p:cNvCxnSpPr/>
          <p:nvPr/>
        </p:nvCxnSpPr>
        <p:spPr>
          <a:xfrm flipH="1">
            <a:off x="6172200" y="609600"/>
            <a:ext cx="228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8" name="Bent-Up Arrow 67"/>
          <p:cNvSpPr/>
          <p:nvPr/>
        </p:nvSpPr>
        <p:spPr>
          <a:xfrm rot="10800000" flipV="1">
            <a:off x="1981198" y="5638800"/>
            <a:ext cx="1066801" cy="152400"/>
          </a:xfrm>
          <a:prstGeom prst="bentUpArrow">
            <a:avLst>
              <a:gd name="adj1" fmla="val 8624"/>
              <a:gd name="adj2" fmla="val 15790"/>
              <a:gd name="adj3" fmla="val 3300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838200"/>
          </a:xfrm>
        </p:spPr>
        <p:txBody>
          <a:bodyPr>
            <a:noAutofit/>
          </a:bodyPr>
          <a:lstStyle/>
          <a:p>
            <a:r>
              <a:rPr lang="en-US" sz="2800" b="1" cap="all" dirty="0">
                <a:solidFill>
                  <a:srgbClr val="C00000"/>
                </a:solidFill>
              </a:rPr>
              <a:t>Continuous Quality Improvement Process within Outcomes-based Accreditation</a:t>
            </a:r>
            <a:endParaRPr lang="en-US" sz="2800" dirty="0">
              <a:solidFill>
                <a:srgbClr val="C00000"/>
              </a:solidFill>
            </a:endParaRPr>
          </a:p>
        </p:txBody>
      </p:sp>
      <p:sp>
        <p:nvSpPr>
          <p:cNvPr id="3" name="Content Placeholder 2"/>
          <p:cNvSpPr>
            <a:spLocks noGrp="1"/>
          </p:cNvSpPr>
          <p:nvPr>
            <p:ph idx="1"/>
          </p:nvPr>
        </p:nvSpPr>
        <p:spPr>
          <a:xfrm>
            <a:off x="228600" y="1447800"/>
            <a:ext cx="8686800" cy="4800600"/>
          </a:xfrm>
        </p:spPr>
        <p:txBody>
          <a:bodyPr>
            <a:normAutofit/>
          </a:bodyPr>
          <a:lstStyle/>
          <a:p>
            <a:r>
              <a:rPr lang="en-US" dirty="0" smtClean="0"/>
              <a:t>Loop </a:t>
            </a:r>
            <a:r>
              <a:rPr lang="en-US" dirty="0"/>
              <a:t>(1) </a:t>
            </a:r>
            <a:r>
              <a:rPr lang="en-US" dirty="0" smtClean="0"/>
              <a:t>- involvement </a:t>
            </a:r>
            <a:r>
              <a:rPr lang="en-US" dirty="0"/>
              <a:t>of the course teacher in the continuous quality improvement </a:t>
            </a:r>
            <a:r>
              <a:rPr lang="en-US" dirty="0" smtClean="0"/>
              <a:t>process – fast response</a:t>
            </a:r>
          </a:p>
          <a:p>
            <a:r>
              <a:rPr lang="en-US" dirty="0" smtClean="0"/>
              <a:t>Loop </a:t>
            </a:r>
            <a:r>
              <a:rPr lang="en-US" dirty="0"/>
              <a:t>(2) </a:t>
            </a:r>
            <a:r>
              <a:rPr lang="en-US" dirty="0" smtClean="0"/>
              <a:t>- achievement </a:t>
            </a:r>
            <a:r>
              <a:rPr lang="en-US" dirty="0"/>
              <a:t>of SLO at the programme level is </a:t>
            </a:r>
            <a:r>
              <a:rPr lang="en-US" dirty="0" smtClean="0"/>
              <a:t>evaluated at </a:t>
            </a:r>
            <a:r>
              <a:rPr lang="en-US" dirty="0"/>
              <a:t>the exit </a:t>
            </a:r>
            <a:r>
              <a:rPr lang="en-US" dirty="0" smtClean="0"/>
              <a:t>point</a:t>
            </a:r>
          </a:p>
          <a:p>
            <a:r>
              <a:rPr lang="en-US" dirty="0" smtClean="0"/>
              <a:t>Loop (3) - achievement </a:t>
            </a:r>
            <a:r>
              <a:rPr lang="en-US" dirty="0"/>
              <a:t>of the programme education </a:t>
            </a:r>
            <a:r>
              <a:rPr lang="en-US" dirty="0" smtClean="0"/>
              <a:t>objectives from inputs </a:t>
            </a:r>
            <a:r>
              <a:rPr lang="en-US" dirty="0"/>
              <a:t>and feedbacks from the stakeholders, </a:t>
            </a:r>
            <a:r>
              <a:rPr lang="en-US" dirty="0" smtClean="0"/>
              <a:t>e.g. industry </a:t>
            </a:r>
            <a:r>
              <a:rPr lang="en-US" dirty="0"/>
              <a:t>employers and </a:t>
            </a:r>
            <a:r>
              <a:rPr lang="en-US" dirty="0" smtClean="0"/>
              <a:t>alumni</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Outcomes-based system</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GB" dirty="0" smtClean="0"/>
              <a:t>The emphasis is on measured “outcomes” rather than "inputs”</a:t>
            </a:r>
          </a:p>
          <a:p>
            <a:r>
              <a:rPr lang="en-GB" dirty="0" smtClean="0"/>
              <a:t>Outcomes include a range of skills and knowledge</a:t>
            </a:r>
          </a:p>
          <a:p>
            <a:r>
              <a:rPr lang="en-GB" dirty="0" smtClean="0"/>
              <a:t>Outcomes are measurable, observable</a:t>
            </a:r>
          </a:p>
          <a:p>
            <a:r>
              <a:rPr lang="en-GB" dirty="0" smtClean="0"/>
              <a:t>Outcomes (skills and knowledge) are specified, but not inputs</a:t>
            </a:r>
          </a:p>
          <a:p>
            <a:r>
              <a:rPr lang="en-GB" dirty="0" smtClean="0"/>
              <a:t>Identifying appropriate and measurable outcomes is difficult, and often controversial</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all" dirty="0" smtClean="0">
                <a:solidFill>
                  <a:srgbClr val="C00000"/>
                </a:solidFill>
              </a:rPr>
              <a:t>Challenges in OBA Implementation</a:t>
            </a:r>
            <a:endParaRPr lang="en-US" sz="3600"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b="1" dirty="0">
                <a:solidFill>
                  <a:srgbClr val="0070C0"/>
                </a:solidFill>
              </a:rPr>
              <a:t>Challenges to the education providers include:</a:t>
            </a:r>
          </a:p>
          <a:p>
            <a:pPr lvl="1"/>
            <a:r>
              <a:rPr lang="en-US" dirty="0"/>
              <a:t>Understanding clearly the requirements, procedure and policy of OBA</a:t>
            </a:r>
          </a:p>
          <a:p>
            <a:pPr lvl="1"/>
            <a:r>
              <a:rPr lang="en-US" dirty="0"/>
              <a:t>Setting appropriate PEO and SLO which are relevant, measurable and meeting OBA requirements</a:t>
            </a:r>
          </a:p>
          <a:p>
            <a:pPr lvl="1"/>
            <a:r>
              <a:rPr lang="en-US" dirty="0"/>
              <a:t>Avoiding low outcome standards</a:t>
            </a:r>
          </a:p>
          <a:p>
            <a:pPr lvl="1"/>
            <a:r>
              <a:rPr lang="en-US" dirty="0"/>
              <a:t>Obtaining support from top management to institute outcomes-based teaching and learning</a:t>
            </a:r>
          </a:p>
          <a:p>
            <a:pPr lvl="1"/>
            <a:r>
              <a:rPr lang="en-US" dirty="0"/>
              <a:t>Buying-in from faculty on the benefits of OBA and securing their commitments to implement the continuous quality improvement mechanism, particularly at individual course </a:t>
            </a:r>
            <a:r>
              <a:rPr lang="en-US" dirty="0" smtClean="0"/>
              <a:t>module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all" dirty="0" smtClean="0">
                <a:solidFill>
                  <a:srgbClr val="C00000"/>
                </a:solidFill>
              </a:rPr>
              <a:t>Challenges in OBA Implementation</a:t>
            </a:r>
            <a:endParaRPr lang="en-US" sz="3600"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b="1" dirty="0">
                <a:solidFill>
                  <a:srgbClr val="0070C0"/>
                </a:solidFill>
              </a:rPr>
              <a:t>Challenges to the education providers include</a:t>
            </a:r>
            <a:r>
              <a:rPr lang="en-US" dirty="0"/>
              <a:t>:</a:t>
            </a:r>
          </a:p>
          <a:p>
            <a:pPr lvl="1"/>
            <a:r>
              <a:rPr lang="en-US" dirty="0" smtClean="0"/>
              <a:t>Training </a:t>
            </a:r>
            <a:r>
              <a:rPr lang="en-US" dirty="0"/>
              <a:t>faculty on assessment and evaluation methods which support OBA</a:t>
            </a:r>
          </a:p>
          <a:p>
            <a:pPr lvl="1"/>
            <a:r>
              <a:rPr lang="en-US" dirty="0"/>
              <a:t>Instituting the continuous quality improvement mechanism as illustrated in Figure 1, and having the people and resources to monitor and effect the CQI loops</a:t>
            </a:r>
          </a:p>
          <a:p>
            <a:pPr lvl="1"/>
            <a:r>
              <a:rPr lang="en-US" dirty="0"/>
              <a:t>Obtaining support and feedbacks from the stakeholders</a:t>
            </a:r>
          </a:p>
          <a:p>
            <a:pPr lvl="1"/>
            <a:r>
              <a:rPr lang="en-US" dirty="0"/>
              <a:t>Having champions to lead, implement and prepare for OBA</a:t>
            </a:r>
          </a:p>
          <a:p>
            <a:pPr lvl="1"/>
            <a:r>
              <a:rPr lang="en-US" dirty="0"/>
              <a:t>Giving due recognition for contribution to </a:t>
            </a:r>
            <a:r>
              <a:rPr lang="en-US" dirty="0" smtClean="0"/>
              <a:t>OBA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1752600" y="1828800"/>
            <a:ext cx="5791200" cy="2800767"/>
          </a:xfrm>
          <a:prstGeom prst="rect">
            <a:avLst/>
          </a:prstGeom>
          <a:noFill/>
          <a:ln w="9525">
            <a:noFill/>
            <a:miter lim="800000"/>
            <a:headEnd/>
            <a:tailEnd/>
          </a:ln>
          <a:effectLst/>
        </p:spPr>
        <p:txBody>
          <a:bodyPr wrap="square">
            <a:spAutoFit/>
          </a:bodyPr>
          <a:lstStyle/>
          <a:p>
            <a:pPr algn="ctr">
              <a:spcBef>
                <a:spcPct val="50000"/>
              </a:spcBef>
              <a:buFontTx/>
              <a:buNone/>
            </a:pPr>
            <a:r>
              <a:rPr lang="en-US" sz="4400" dirty="0" smtClean="0"/>
              <a:t>Part 2–</a:t>
            </a:r>
          </a:p>
          <a:p>
            <a:pPr algn="ctr">
              <a:spcBef>
                <a:spcPct val="50000"/>
              </a:spcBef>
              <a:buFontTx/>
              <a:buNone/>
            </a:pPr>
            <a:r>
              <a:rPr lang="en-US" sz="4400" dirty="0" smtClean="0"/>
              <a:t>Preparation for </a:t>
            </a:r>
          </a:p>
          <a:p>
            <a:pPr algn="ctr">
              <a:spcBef>
                <a:spcPct val="50000"/>
              </a:spcBef>
              <a:buFontTx/>
              <a:buNone/>
            </a:pPr>
            <a:r>
              <a:rPr lang="en-US" sz="4400" dirty="0" smtClean="0"/>
              <a:t>Accreditation visit               </a:t>
            </a:r>
            <a:endParaRPr lang="en-US" sz="4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the PEV looks for?</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PEVs are sent to evaluate programs, certifying  that they satisfy the criteria</a:t>
            </a:r>
          </a:p>
          <a:p>
            <a:r>
              <a:rPr lang="en-US" dirty="0" smtClean="0"/>
              <a:t>They look for evidences that the required criteria are met</a:t>
            </a:r>
          </a:p>
          <a:p>
            <a:r>
              <a:rPr lang="en-US" dirty="0" smtClean="0"/>
              <a:t>They identify deficiencies, weaknesses, concerns</a:t>
            </a:r>
          </a:p>
          <a:p>
            <a:r>
              <a:rPr lang="en-US" dirty="0" smtClean="0"/>
              <a:t>They are not advisers and should not give solutions to problems identified</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Major focus</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arenR"/>
            </a:pPr>
            <a:r>
              <a:rPr lang="en-US" dirty="0" smtClean="0"/>
              <a:t>Outcome of the education provided;</a:t>
            </a:r>
          </a:p>
          <a:p>
            <a:pPr marL="514350" indent="-514350">
              <a:buFont typeface="+mj-lt"/>
              <a:buAutoNum type="arabicParenR"/>
            </a:pPr>
            <a:r>
              <a:rPr lang="en-US" dirty="0" smtClean="0"/>
              <a:t>Quality assurance processes, including internal review;</a:t>
            </a:r>
          </a:p>
          <a:p>
            <a:pPr marL="514350" indent="-514350">
              <a:buFont typeface="+mj-lt"/>
              <a:buAutoNum type="arabicParenR"/>
            </a:pPr>
            <a:r>
              <a:rPr lang="en-US" dirty="0" smtClean="0"/>
              <a:t>Assessment procedures;</a:t>
            </a:r>
          </a:p>
          <a:p>
            <a:pPr marL="514350" indent="-514350">
              <a:buFont typeface="+mj-lt"/>
              <a:buAutoNum type="arabicParenR"/>
            </a:pPr>
            <a:r>
              <a:rPr lang="en-US" dirty="0" smtClean="0"/>
              <a:t>Activities and work of the students;</a:t>
            </a:r>
          </a:p>
          <a:p>
            <a:pPr marL="514350" indent="-514350">
              <a:buFont typeface="+mj-lt"/>
              <a:buAutoNum type="arabicParenR"/>
            </a:pPr>
            <a:r>
              <a:rPr lang="en-US" dirty="0" smtClean="0"/>
              <a:t>Entry standards and selection procedure for admission of students;</a:t>
            </a:r>
          </a:p>
          <a:p>
            <a:pPr marL="514350" indent="-514350">
              <a:buFont typeface="+mj-lt"/>
              <a:buAutoNum type="arabicParenR"/>
            </a:pPr>
            <a:r>
              <a:rPr lang="en-US" dirty="0" smtClean="0"/>
              <a:t>Motivation and enthusiasm of faculty;</a:t>
            </a:r>
          </a:p>
          <a:p>
            <a:pPr marL="514350" indent="-514350">
              <a:buFont typeface="+mj-lt"/>
              <a:buAutoNum type="arabicParenR"/>
            </a:pPr>
            <a:r>
              <a:rPr lang="en-US" dirty="0" smtClean="0"/>
              <a:t>Qualifications and activities of faculty;</a:t>
            </a:r>
          </a:p>
          <a:p>
            <a:pPr marL="514350" indent="-514350">
              <a:buFont typeface="+mj-lt"/>
              <a:buAutoNum type="arabicParenR"/>
            </a:pPr>
            <a:r>
              <a:rPr lang="en-US" dirty="0" smtClean="0"/>
              <a:t>Facilities;</a:t>
            </a:r>
          </a:p>
          <a:p>
            <a:pPr marL="514350" indent="-514350">
              <a:buFont typeface="+mj-lt"/>
              <a:buAutoNum type="arabicParenR"/>
            </a:pPr>
            <a:r>
              <a:rPr lang="en-US" dirty="0" smtClean="0"/>
              <a:t>Industry participation.</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Mission</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University mission?</a:t>
            </a:r>
          </a:p>
          <a:p>
            <a:r>
              <a:rPr lang="en-US" dirty="0" smtClean="0"/>
              <a:t>Faculty (school) mission &amp; departmental mission statement?</a:t>
            </a:r>
          </a:p>
          <a:p>
            <a:r>
              <a:rPr lang="en-US" dirty="0" smtClean="0"/>
              <a:t>Alignment with mission of institution?</a:t>
            </a:r>
          </a:p>
          <a:p>
            <a:r>
              <a:rPr lang="en-US" dirty="0" smtClean="0"/>
              <a:t>Published and known to stake-holders?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Program Educational Objective</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PEO consistent with mission?</a:t>
            </a:r>
          </a:p>
          <a:p>
            <a:r>
              <a:rPr lang="en-US" dirty="0" smtClean="0"/>
              <a:t>Alignment with mission of institution?</a:t>
            </a:r>
          </a:p>
          <a:p>
            <a:r>
              <a:rPr lang="en-US" dirty="0" smtClean="0"/>
              <a:t>Published and known to stake-holders?</a:t>
            </a:r>
          </a:p>
          <a:p>
            <a:r>
              <a:rPr lang="en-US" dirty="0" smtClean="0"/>
              <a:t>Based on needs of constituencies?</a:t>
            </a:r>
          </a:p>
          <a:p>
            <a:r>
              <a:rPr lang="en-US" dirty="0" smtClean="0"/>
              <a:t>Curriculum and processes that lead to attainment of PEO?</a:t>
            </a:r>
          </a:p>
          <a:p>
            <a:r>
              <a:rPr lang="en-US" dirty="0" smtClean="0"/>
              <a:t>Common mistakes in setting PEO</a:t>
            </a:r>
          </a:p>
          <a:p>
            <a:pPr lvl="1"/>
            <a:r>
              <a:rPr lang="en-US" dirty="0" smtClean="0"/>
              <a:t>Too broad and not specific to program</a:t>
            </a:r>
          </a:p>
          <a:p>
            <a:pPr lvl="1"/>
            <a:r>
              <a:rPr lang="en-US" dirty="0" smtClean="0"/>
              <a:t>Too narrow and similar to SLO</a:t>
            </a:r>
          </a:p>
          <a:p>
            <a:pPr lvl="1"/>
            <a:r>
              <a:rPr lang="en-US" dirty="0" smtClean="0"/>
              <a:t>Not known to stake-holders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Achievement of PEO</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Are assessment and evaluation processes in place to determine attainment of PEO?</a:t>
            </a:r>
          </a:p>
          <a:p>
            <a:r>
              <a:rPr lang="en-US" dirty="0" smtClean="0"/>
              <a:t>Is there a continuous improvement mechanism in place?</a:t>
            </a:r>
          </a:p>
          <a:p>
            <a:r>
              <a:rPr lang="en-US" dirty="0" smtClean="0"/>
              <a:t>Evidence and documentation is important.</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Student Learning Outcomes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Student learning outcomes to be stated and documented - in the form of graduate attributes</a:t>
            </a:r>
          </a:p>
          <a:p>
            <a:r>
              <a:rPr lang="en-US" dirty="0" smtClean="0"/>
              <a:t>Provide mapping of program SLO with EAB’s SLO, if different</a:t>
            </a:r>
          </a:p>
          <a:p>
            <a:r>
              <a:rPr lang="en-US" dirty="0" smtClean="0"/>
              <a:t>Relationship of SLO to PEO</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Assessment of SLO</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Assessment is big subject and probably the major challenge of the teaching faculty</a:t>
            </a:r>
          </a:p>
          <a:p>
            <a:r>
              <a:rPr lang="en-US" dirty="0" smtClean="0"/>
              <a:t>Are assessment methods adequate to provide evidence of achievement of SLO?</a:t>
            </a:r>
          </a:p>
          <a:p>
            <a:r>
              <a:rPr lang="en-US" dirty="0" smtClean="0"/>
              <a:t>Each learning outcome may be measured or evaluated in terms of performance indicators</a:t>
            </a:r>
          </a:p>
          <a:p>
            <a:r>
              <a:rPr lang="en-US" dirty="0" smtClean="0"/>
              <a:t>Is there a system in place to ensure that each student will acquire the stated SLO before graduation? (bearing in mind the various core and optional subjects available, and overseas attachment)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Outcomes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Stipulate knowledge, skills, attitudes &amp; behaviors on completion of program</a:t>
            </a:r>
          </a:p>
          <a:p>
            <a:r>
              <a:rPr lang="en-US" dirty="0" smtClean="0"/>
              <a:t>Well documented</a:t>
            </a:r>
          </a:p>
          <a:p>
            <a:r>
              <a:rPr lang="en-US" dirty="0" smtClean="0"/>
              <a:t>Defined by measurable performance indicators</a:t>
            </a:r>
          </a:p>
          <a:p>
            <a:r>
              <a:rPr lang="en-US" dirty="0" smtClean="0"/>
              <a:t>Both direct &amp; indirect assessment tools to measure each outcome</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Program Outcomes &amp; Teaching-Learning Processes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Each program should cover general and specialized professional content</a:t>
            </a:r>
          </a:p>
          <a:p>
            <a:r>
              <a:rPr lang="en-US" dirty="0" smtClean="0"/>
              <a:t> Adequate breadth and depth, and</a:t>
            </a:r>
          </a:p>
          <a:p>
            <a:r>
              <a:rPr lang="en-US" dirty="0" smtClean="0"/>
              <a:t>Appropriate components in Science and Humanities</a:t>
            </a:r>
          </a:p>
          <a:p>
            <a:r>
              <a:rPr lang="en-US" dirty="0" smtClean="0"/>
              <a:t>Evaluation of teaching-learning processes</a:t>
            </a:r>
          </a:p>
          <a:p>
            <a:r>
              <a:rPr lang="en-US" dirty="0" smtClean="0"/>
              <a:t>Modes of teaching-learning: lecture, tutorial, seminar, projects, internship, peer-group discussion,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Curriculum</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Does the curriculum satisfy the program specific criteria of the particular engineering discipline?</a:t>
            </a:r>
          </a:p>
          <a:p>
            <a:r>
              <a:rPr lang="en-US" dirty="0" smtClean="0"/>
              <a:t>Are performance indicators established to measure the outcomes of the courses with respect to the program outcomes (e.g. EAB’s (a) to (k) criteria)?</a:t>
            </a:r>
          </a:p>
          <a:p>
            <a:r>
              <a:rPr lang="en-US" dirty="0" smtClean="0"/>
              <a:t>Major design experience?</a:t>
            </a:r>
          </a:p>
          <a:p>
            <a:r>
              <a:rPr lang="en-US" dirty="0" smtClean="0"/>
              <a:t>Prerequisites</a:t>
            </a:r>
          </a:p>
          <a:p>
            <a:r>
              <a:rPr lang="en-US" dirty="0" smtClean="0"/>
              <a:t>Course syllabi</a:t>
            </a:r>
          </a:p>
          <a:p>
            <a:r>
              <a:rPr lang="en-US" dirty="0" smtClean="0"/>
              <a:t>Cores and electives</a:t>
            </a: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Interaction between institution &amp; industry</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Involvement of industry stake-holders to ensure relevance of curriculum</a:t>
            </a:r>
          </a:p>
          <a:p>
            <a:r>
              <a:rPr lang="en-US" dirty="0" smtClean="0"/>
              <a:t>Opportunity for students to acquire industrial experience via internships and design projects by professional engineers and faculty members with industrial experience</a:t>
            </a:r>
          </a:p>
          <a:p>
            <a:r>
              <a:rPr lang="en-US" dirty="0" smtClean="0"/>
              <a:t>Communication channel with industry, e.g. industry advisory board</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667000"/>
            <a:ext cx="4343400" cy="1200329"/>
          </a:xfrm>
          <a:prstGeom prst="rect">
            <a:avLst/>
          </a:prstGeom>
          <a:noFill/>
        </p:spPr>
        <p:txBody>
          <a:bodyPr>
            <a:spAutoFit/>
            <a:scene3d>
              <a:camera prst="orthographicFront">
                <a:rot lat="600000" lon="0" rev="600000"/>
              </a:camera>
              <a:lightRig rig="threePt" dir="t"/>
            </a:scene3d>
            <a:sp3d extrusionH="57150" contourW="12700">
              <a:bevelT w="50800" h="50800" prst="relaxedInset"/>
              <a:bevelB w="25400" h="88900"/>
              <a:extrusionClr>
                <a:srgbClr val="FFFF00"/>
              </a:extrusionClr>
              <a:contourClr>
                <a:srgbClr val="002060"/>
              </a:contourClr>
            </a:sp3d>
          </a:bodyPr>
          <a:lstStyle/>
          <a:p>
            <a:pPr fontAlgn="auto">
              <a:spcBef>
                <a:spcPts val="0"/>
              </a:spcBef>
              <a:spcAft>
                <a:spcPts val="0"/>
              </a:spcAft>
              <a:defRPr/>
            </a:pPr>
            <a:r>
              <a:rPr lang="en-US" sz="7200" i="1" dirty="0">
                <a:ln w="38100">
                  <a:solidFill>
                    <a:srgbClr val="C00000"/>
                  </a:solidFill>
                </a:ln>
                <a:blipFill>
                  <a:blip r:embed="rId2"/>
                  <a:tile tx="0" ty="0" sx="100000" sy="100000" flip="none" algn="tl"/>
                </a:blipFill>
                <a:effectLst>
                  <a:innerShdw blurRad="63500" dist="50800" dir="13500000">
                    <a:prstClr val="black">
                      <a:alpha val="50000"/>
                    </a:prstClr>
                  </a:innerShdw>
                </a:effectLst>
                <a:latin typeface="+mn-lt"/>
                <a:cs typeface="+mn-cs"/>
              </a:rPr>
              <a:t>Thank you</a:t>
            </a:r>
            <a:endParaRPr lang="en-GB" sz="7200" i="1" dirty="0">
              <a:ln w="38100">
                <a:solidFill>
                  <a:srgbClr val="C00000"/>
                </a:solidFill>
              </a:ln>
              <a:blipFill>
                <a:blip r:embed="rId2"/>
                <a:tile tx="0" ty="0" sx="100000" sy="100000" flip="none" algn="tl"/>
              </a:blipFill>
              <a:effectLst>
                <a:innerShdw blurRad="63500" dist="50800" dir="13500000">
                  <a:prstClr val="black">
                    <a:alpha val="50000"/>
                  </a:prstClr>
                </a:innerShdw>
              </a:effectLst>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Writing Intended Learning Outcomes </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GB" dirty="0" smtClean="0"/>
              <a:t>Intended learning outcomes need to be written at both programme and course levels.</a:t>
            </a:r>
          </a:p>
          <a:p>
            <a:r>
              <a:rPr lang="en-GB" dirty="0" smtClean="0"/>
              <a:t>Both of them need two essential elements:</a:t>
            </a:r>
          </a:p>
          <a:p>
            <a:pPr lvl="1"/>
            <a:r>
              <a:rPr lang="en-GB" dirty="0" smtClean="0"/>
              <a:t>A statement of what content are the students  expected to be able to do at the end of learning experience;</a:t>
            </a:r>
          </a:p>
          <a:p>
            <a:pPr lvl="1"/>
            <a:r>
              <a:rPr lang="en-GB" dirty="0" smtClean="0"/>
              <a:t>The levels of understanding or performance in those content areas.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solidFill>
                  <a:srgbClr val="FF0000"/>
                </a:solidFill>
              </a:rPr>
              <a:t>Definition of terms used</a:t>
            </a:r>
            <a:endParaRPr lang="en-GB" dirty="0" smtClean="0">
              <a:solidFill>
                <a:srgbClr val="FF0000"/>
              </a:solidFill>
            </a:endParaRPr>
          </a:p>
        </p:txBody>
      </p:sp>
      <p:sp>
        <p:nvSpPr>
          <p:cNvPr id="31747" name="Content Placeholder 2"/>
          <p:cNvSpPr>
            <a:spLocks noGrp="1"/>
          </p:cNvSpPr>
          <p:nvPr>
            <p:ph idx="1"/>
          </p:nvPr>
        </p:nvSpPr>
        <p:spPr/>
        <p:txBody>
          <a:bodyPr>
            <a:normAutofit fontScale="85000" lnSpcReduction="10000"/>
          </a:bodyPr>
          <a:lstStyle/>
          <a:p>
            <a:pPr eaLnBrk="1" hangingPunct="1"/>
            <a:r>
              <a:rPr lang="en-SG" dirty="0" smtClean="0"/>
              <a:t>Programme Educational Objectives</a:t>
            </a:r>
          </a:p>
          <a:p>
            <a:pPr lvl="1" eaLnBrk="1" hangingPunct="1">
              <a:buFont typeface="Arial" charset="0"/>
              <a:buChar char="•"/>
            </a:pPr>
            <a:r>
              <a:rPr lang="en-SG" dirty="0" smtClean="0"/>
              <a:t>Programme educational objectives are broad statements that describe the </a:t>
            </a:r>
            <a:r>
              <a:rPr lang="en-SG" b="1" dirty="0" smtClean="0"/>
              <a:t>career and professional accomplishments </a:t>
            </a:r>
            <a:r>
              <a:rPr lang="en-SG" dirty="0" smtClean="0"/>
              <a:t>that the programme is </a:t>
            </a:r>
            <a:r>
              <a:rPr lang="en-SG" b="1" dirty="0" smtClean="0"/>
              <a:t>preparing graduates to achieve </a:t>
            </a:r>
            <a:r>
              <a:rPr lang="en-SG" dirty="0" smtClean="0"/>
              <a:t>(within 3 to 5 years after graduation)</a:t>
            </a:r>
          </a:p>
          <a:p>
            <a:pPr eaLnBrk="1" hangingPunct="1"/>
            <a:r>
              <a:rPr lang="en-SG" dirty="0" smtClean="0"/>
              <a:t>Student Learning Outcomes</a:t>
            </a:r>
          </a:p>
          <a:p>
            <a:pPr lvl="1" eaLnBrk="1" hangingPunct="1">
              <a:buFont typeface="Arial" charset="0"/>
              <a:buChar char="•"/>
            </a:pPr>
            <a:r>
              <a:rPr lang="en-SG" dirty="0" smtClean="0"/>
              <a:t>Student learning outcomes are narrower statements that describe </a:t>
            </a:r>
            <a:r>
              <a:rPr lang="en-SG" b="1" dirty="0" smtClean="0"/>
              <a:t>what students are expected to know and be able to do by the time of graduation</a:t>
            </a:r>
            <a:r>
              <a:rPr lang="en-SG" dirty="0" smtClean="0"/>
              <a:t>.  These relate to the skills, knowledge, and behaviours that students acquire in their matriculation through the programme</a:t>
            </a:r>
            <a:endParaRPr lang="en-GB"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3856</Words>
  <Application>Microsoft Office PowerPoint</Application>
  <PresentationFormat>On-screen Show (4:3)</PresentationFormat>
  <Paragraphs>482</Paragraphs>
  <Slides>73</Slides>
  <Notes>2</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Accreditation Workshop - Part 2</vt:lpstr>
      <vt:lpstr>Part 2</vt:lpstr>
      <vt:lpstr>Slide 3</vt:lpstr>
      <vt:lpstr>Traditional Approach for Quality Assurance of Engineering Programmes</vt:lpstr>
      <vt:lpstr>Key features of OBA</vt:lpstr>
      <vt:lpstr>Outcomes-based system</vt:lpstr>
      <vt:lpstr>Outcomes</vt:lpstr>
      <vt:lpstr>Writing Intended Learning Outcomes </vt:lpstr>
      <vt:lpstr>Definition of terms used</vt:lpstr>
      <vt:lpstr>Definition of terms used</vt:lpstr>
      <vt:lpstr>Slide 11</vt:lpstr>
      <vt:lpstr>Accreditation Criteria</vt:lpstr>
      <vt:lpstr>Slide 13</vt:lpstr>
      <vt:lpstr>Mission</vt:lpstr>
      <vt:lpstr>Programme Education Objectives (PEO)</vt:lpstr>
      <vt:lpstr>Programme Educational Objective (PEO)</vt:lpstr>
      <vt:lpstr>Slide 17</vt:lpstr>
      <vt:lpstr>Achievement of PEO</vt:lpstr>
      <vt:lpstr>Assessment of Programme Educational Objectives</vt:lpstr>
      <vt:lpstr>Student Learning Outcomes</vt:lpstr>
      <vt:lpstr>Slide 21</vt:lpstr>
      <vt:lpstr>Slide 22</vt:lpstr>
      <vt:lpstr>Slide 23</vt:lpstr>
      <vt:lpstr>Slide 24</vt:lpstr>
      <vt:lpstr>Slide 25</vt:lpstr>
      <vt:lpstr>Assessment of Student Learning Outcomes</vt:lpstr>
      <vt:lpstr>Reference (from ABET)</vt:lpstr>
      <vt:lpstr>Course Learning outcomes</vt:lpstr>
      <vt:lpstr>Slide 29</vt:lpstr>
      <vt:lpstr>Defining Curriculum Objective and Intended Course Learning Outcomes </vt:lpstr>
      <vt:lpstr>Slide 31</vt:lpstr>
      <vt:lpstr>Course Learning outcomes</vt:lpstr>
      <vt:lpstr>Contribution of each course </vt:lpstr>
      <vt:lpstr>Teaching-Learning Processes</vt:lpstr>
      <vt:lpstr>Curriculum</vt:lpstr>
      <vt:lpstr>Interaction between institution &amp; industry</vt:lpstr>
      <vt:lpstr>Assessment &amp; Demonstration of Achievement</vt:lpstr>
      <vt:lpstr>Abilities</vt:lpstr>
      <vt:lpstr>Slide 39</vt:lpstr>
      <vt:lpstr>Slide 40</vt:lpstr>
      <vt:lpstr>Slide 41</vt:lpstr>
      <vt:lpstr>Assessment of SLO</vt:lpstr>
      <vt:lpstr>Sustainable Program Assessment Processes</vt:lpstr>
      <vt:lpstr>Assessment</vt:lpstr>
      <vt:lpstr>Steps for assessment design</vt:lpstr>
      <vt:lpstr>Assessment Methods (Gloria Rogers)</vt:lpstr>
      <vt:lpstr>Examples of Assessment Methods in EC UK</vt:lpstr>
      <vt:lpstr>Assessment tools and methods</vt:lpstr>
      <vt:lpstr>Assessment tools and methods</vt:lpstr>
      <vt:lpstr>Rubric</vt:lpstr>
      <vt:lpstr>Evaluation</vt:lpstr>
      <vt:lpstr>Two Assessment Mechanisms</vt:lpstr>
      <vt:lpstr>Student Survey</vt:lpstr>
      <vt:lpstr>Student Survey</vt:lpstr>
      <vt:lpstr>Other student feedback mechanisms</vt:lpstr>
      <vt:lpstr>Saving Samples of Student Works</vt:lpstr>
      <vt:lpstr>Requirements of Continuous Quality Improvement</vt:lpstr>
      <vt:lpstr>Slide 58</vt:lpstr>
      <vt:lpstr>Continuous Quality Improvement Process within Outcomes-based Accreditation</vt:lpstr>
      <vt:lpstr>Challenges in OBA Implementation</vt:lpstr>
      <vt:lpstr>Challenges in OBA Implementation</vt:lpstr>
      <vt:lpstr>Slide 62</vt:lpstr>
      <vt:lpstr>What the PEV looks for?</vt:lpstr>
      <vt:lpstr>Major focus</vt:lpstr>
      <vt:lpstr>Mission</vt:lpstr>
      <vt:lpstr>Program Educational Objective</vt:lpstr>
      <vt:lpstr>Achievement of PEO</vt:lpstr>
      <vt:lpstr>Student Learning Outcomes</vt:lpstr>
      <vt:lpstr>Assessment of SLO</vt:lpstr>
      <vt:lpstr>Program Outcomes &amp; Teaching-Learning Processes</vt:lpstr>
      <vt:lpstr>Curriculum</vt:lpstr>
      <vt:lpstr>Interaction between institution &amp; industry</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CV of Professor Dr. Lock Kai Sang</dc:title>
  <dc:creator>User</dc:creator>
  <cp:lastModifiedBy>User</cp:lastModifiedBy>
  <cp:revision>23</cp:revision>
  <dcterms:created xsi:type="dcterms:W3CDTF">2014-02-27T02:00:32Z</dcterms:created>
  <dcterms:modified xsi:type="dcterms:W3CDTF">2014-02-27T19:14:43Z</dcterms:modified>
</cp:coreProperties>
</file>