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embeddings/oleObject1.bin" ContentType="application/vnd.openxmlformats-officedocument.oleObject"/>
  <Override PartName="/ppt/notesSlides/notesSlide20.xml" ContentType="application/vnd.openxmlformats-officedocument.presentationml.notesSlide+xml"/>
  <Override PartName="/ppt/embeddings/oleObject2.bin" ContentType="application/vnd.openxmlformats-officedocument.oleObject"/>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5"/>
  </p:notesMasterIdLst>
  <p:sldIdLst>
    <p:sldId id="259" r:id="rId2"/>
    <p:sldId id="461" r:id="rId3"/>
    <p:sldId id="462" r:id="rId4"/>
    <p:sldId id="260" r:id="rId5"/>
    <p:sldId id="261" r:id="rId6"/>
    <p:sldId id="262" r:id="rId7"/>
    <p:sldId id="449" r:id="rId8"/>
    <p:sldId id="450" r:id="rId9"/>
    <p:sldId id="451" r:id="rId10"/>
    <p:sldId id="267" r:id="rId11"/>
    <p:sldId id="268" r:id="rId12"/>
    <p:sldId id="269" r:id="rId13"/>
    <p:sldId id="270" r:id="rId14"/>
    <p:sldId id="263" r:id="rId15"/>
    <p:sldId id="271" r:id="rId16"/>
    <p:sldId id="265" r:id="rId17"/>
    <p:sldId id="266" r:id="rId18"/>
    <p:sldId id="264" r:id="rId19"/>
    <p:sldId id="452" r:id="rId20"/>
    <p:sldId id="272" r:id="rId21"/>
    <p:sldId id="438" r:id="rId22"/>
    <p:sldId id="439" r:id="rId23"/>
    <p:sldId id="440" r:id="rId24"/>
    <p:sldId id="273" r:id="rId25"/>
    <p:sldId id="441" r:id="rId26"/>
    <p:sldId id="274" r:id="rId27"/>
    <p:sldId id="442" r:id="rId28"/>
    <p:sldId id="278" r:id="rId29"/>
    <p:sldId id="276" r:id="rId30"/>
    <p:sldId id="277" r:id="rId31"/>
    <p:sldId id="279" r:id="rId32"/>
    <p:sldId id="280" r:id="rId33"/>
    <p:sldId id="281" r:id="rId34"/>
    <p:sldId id="282" r:id="rId35"/>
    <p:sldId id="283" r:id="rId36"/>
    <p:sldId id="284" r:id="rId37"/>
    <p:sldId id="453" r:id="rId38"/>
    <p:sldId id="296" r:id="rId39"/>
    <p:sldId id="297" r:id="rId40"/>
    <p:sldId id="285" r:id="rId41"/>
    <p:sldId id="286" r:id="rId42"/>
    <p:sldId id="287" r:id="rId43"/>
    <p:sldId id="288" r:id="rId44"/>
    <p:sldId id="443" r:id="rId45"/>
    <p:sldId id="445" r:id="rId46"/>
    <p:sldId id="446" r:id="rId47"/>
    <p:sldId id="447" r:id="rId48"/>
    <p:sldId id="448" r:id="rId49"/>
    <p:sldId id="444" r:id="rId50"/>
    <p:sldId id="454" r:id="rId51"/>
    <p:sldId id="295" r:id="rId52"/>
    <p:sldId id="298" r:id="rId53"/>
    <p:sldId id="299" r:id="rId54"/>
    <p:sldId id="424" r:id="rId55"/>
    <p:sldId id="425" r:id="rId56"/>
    <p:sldId id="455" r:id="rId57"/>
    <p:sldId id="300" r:id="rId58"/>
    <p:sldId id="301" r:id="rId59"/>
    <p:sldId id="436" r:id="rId60"/>
    <p:sldId id="437" r:id="rId61"/>
    <p:sldId id="304" r:id="rId62"/>
    <p:sldId id="426" r:id="rId63"/>
    <p:sldId id="456" r:id="rId64"/>
    <p:sldId id="309" r:id="rId65"/>
    <p:sldId id="310" r:id="rId66"/>
    <p:sldId id="311" r:id="rId67"/>
    <p:sldId id="305" r:id="rId68"/>
    <p:sldId id="306" r:id="rId69"/>
    <p:sldId id="307" r:id="rId70"/>
    <p:sldId id="308" r:id="rId71"/>
    <p:sldId id="312" r:id="rId72"/>
    <p:sldId id="313" r:id="rId73"/>
    <p:sldId id="314" r:id="rId74"/>
    <p:sldId id="315" r:id="rId75"/>
    <p:sldId id="316" r:id="rId76"/>
    <p:sldId id="317" r:id="rId77"/>
    <p:sldId id="318" r:id="rId78"/>
    <p:sldId id="319" r:id="rId79"/>
    <p:sldId id="320" r:id="rId80"/>
    <p:sldId id="321" r:id="rId81"/>
    <p:sldId id="322" r:id="rId82"/>
    <p:sldId id="323" r:id="rId83"/>
    <p:sldId id="324" r:id="rId84"/>
    <p:sldId id="325" r:id="rId85"/>
    <p:sldId id="427" r:id="rId86"/>
    <p:sldId id="431" r:id="rId87"/>
    <p:sldId id="428" r:id="rId88"/>
    <p:sldId id="430" r:id="rId89"/>
    <p:sldId id="429" r:id="rId90"/>
    <p:sldId id="463" r:id="rId91"/>
    <p:sldId id="326" r:id="rId92"/>
    <p:sldId id="457" r:id="rId93"/>
    <p:sldId id="464" r:id="rId94"/>
    <p:sldId id="328" r:id="rId95"/>
    <p:sldId id="329" r:id="rId96"/>
    <p:sldId id="330" r:id="rId97"/>
    <p:sldId id="331" r:id="rId98"/>
    <p:sldId id="332" r:id="rId99"/>
    <p:sldId id="333" r:id="rId100"/>
    <p:sldId id="334" r:id="rId101"/>
    <p:sldId id="335" r:id="rId102"/>
    <p:sldId id="336" r:id="rId103"/>
    <p:sldId id="337" r:id="rId104"/>
    <p:sldId id="458" r:id="rId105"/>
    <p:sldId id="338" r:id="rId106"/>
    <p:sldId id="339" r:id="rId107"/>
    <p:sldId id="340" r:id="rId108"/>
    <p:sldId id="341" r:id="rId109"/>
    <p:sldId id="342" r:id="rId110"/>
    <p:sldId id="343" r:id="rId111"/>
    <p:sldId id="344" r:id="rId112"/>
    <p:sldId id="345" r:id="rId113"/>
    <p:sldId id="346" r:id="rId114"/>
    <p:sldId id="347" r:id="rId115"/>
    <p:sldId id="348" r:id="rId116"/>
    <p:sldId id="349" r:id="rId117"/>
    <p:sldId id="350" r:id="rId118"/>
    <p:sldId id="351" r:id="rId119"/>
    <p:sldId id="352" r:id="rId120"/>
    <p:sldId id="353" r:id="rId121"/>
    <p:sldId id="354" r:id="rId122"/>
    <p:sldId id="355" r:id="rId123"/>
    <p:sldId id="356" r:id="rId124"/>
    <p:sldId id="357" r:id="rId125"/>
    <p:sldId id="358" r:id="rId126"/>
    <p:sldId id="359" r:id="rId127"/>
    <p:sldId id="360" r:id="rId128"/>
    <p:sldId id="361" r:id="rId129"/>
    <p:sldId id="362" r:id="rId130"/>
    <p:sldId id="459" r:id="rId131"/>
    <p:sldId id="363" r:id="rId132"/>
    <p:sldId id="364" r:id="rId133"/>
    <p:sldId id="365" r:id="rId134"/>
    <p:sldId id="366" r:id="rId135"/>
    <p:sldId id="367" r:id="rId136"/>
    <p:sldId id="368" r:id="rId137"/>
    <p:sldId id="369" r:id="rId138"/>
    <p:sldId id="370" r:id="rId139"/>
    <p:sldId id="371" r:id="rId140"/>
    <p:sldId id="372" r:id="rId141"/>
    <p:sldId id="373" r:id="rId142"/>
    <p:sldId id="374" r:id="rId143"/>
    <p:sldId id="375" r:id="rId144"/>
    <p:sldId id="376" r:id="rId145"/>
    <p:sldId id="377" r:id="rId146"/>
    <p:sldId id="378" r:id="rId147"/>
    <p:sldId id="379" r:id="rId148"/>
    <p:sldId id="380" r:id="rId149"/>
    <p:sldId id="381" r:id="rId150"/>
    <p:sldId id="382" r:id="rId151"/>
    <p:sldId id="383" r:id="rId152"/>
    <p:sldId id="384" r:id="rId153"/>
    <p:sldId id="385" r:id="rId154"/>
    <p:sldId id="386" r:id="rId155"/>
    <p:sldId id="387" r:id="rId156"/>
    <p:sldId id="388" r:id="rId157"/>
    <p:sldId id="389" r:id="rId158"/>
    <p:sldId id="390" r:id="rId159"/>
    <p:sldId id="391" r:id="rId160"/>
    <p:sldId id="397" r:id="rId161"/>
    <p:sldId id="398" r:id="rId162"/>
    <p:sldId id="399" r:id="rId163"/>
    <p:sldId id="400" r:id="rId164"/>
    <p:sldId id="401" r:id="rId165"/>
    <p:sldId id="402" r:id="rId166"/>
    <p:sldId id="403" r:id="rId167"/>
    <p:sldId id="404" r:id="rId168"/>
    <p:sldId id="405" r:id="rId169"/>
    <p:sldId id="406" r:id="rId170"/>
    <p:sldId id="407" r:id="rId171"/>
    <p:sldId id="408" r:id="rId172"/>
    <p:sldId id="465" r:id="rId173"/>
    <p:sldId id="410" r:id="rId174"/>
    <p:sldId id="411" r:id="rId175"/>
    <p:sldId id="412" r:id="rId176"/>
    <p:sldId id="413" r:id="rId177"/>
    <p:sldId id="392" r:id="rId178"/>
    <p:sldId id="393" r:id="rId179"/>
    <p:sldId id="394" r:id="rId180"/>
    <p:sldId id="395" r:id="rId181"/>
    <p:sldId id="396" r:id="rId182"/>
    <p:sldId id="414" r:id="rId183"/>
    <p:sldId id="466" r:id="rId184"/>
    <p:sldId id="432" r:id="rId185"/>
    <p:sldId id="433" r:id="rId186"/>
    <p:sldId id="434" r:id="rId187"/>
    <p:sldId id="435" r:id="rId188"/>
    <p:sldId id="460" r:id="rId189"/>
    <p:sldId id="415" r:id="rId190"/>
    <p:sldId id="416" r:id="rId191"/>
    <p:sldId id="473" r:id="rId192"/>
    <p:sldId id="471" r:id="rId193"/>
    <p:sldId id="470" r:id="rId194"/>
    <p:sldId id="468" r:id="rId195"/>
    <p:sldId id="469" r:id="rId196"/>
    <p:sldId id="467" r:id="rId197"/>
    <p:sldId id="419" r:id="rId198"/>
    <p:sldId id="420" r:id="rId199"/>
    <p:sldId id="417" r:id="rId200"/>
    <p:sldId id="472" r:id="rId201"/>
    <p:sldId id="421" r:id="rId202"/>
    <p:sldId id="418" r:id="rId203"/>
    <p:sldId id="423" r:id="rId204"/>
  </p:sldIdLst>
  <p:sldSz cx="9144000" cy="6858000" type="screen4x3"/>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B9F9"/>
    <a:srgbClr val="FF91F3"/>
    <a:srgbClr val="FFDC6D"/>
    <a:srgbClr val="800000"/>
    <a:srgbClr val="006600"/>
    <a:srgbClr val="FF0066"/>
    <a:srgbClr val="F34D03"/>
    <a:srgbClr val="FF41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7830" autoAdjust="0"/>
  </p:normalViewPr>
  <p:slideViewPr>
    <p:cSldViewPr>
      <p:cViewPr>
        <p:scale>
          <a:sx n="108" d="100"/>
          <a:sy n="108" d="100"/>
        </p:scale>
        <p:origin x="-1112" y="-152"/>
      </p:cViewPr>
      <p:guideLst>
        <p:guide orient="horz" pos="2160"/>
        <p:guide pos="2880"/>
      </p:guideLst>
    </p:cSldViewPr>
  </p:slideViewPr>
  <p:notesTextViewPr>
    <p:cViewPr>
      <p:scale>
        <a:sx n="1" d="1"/>
        <a:sy n="1" d="1"/>
      </p:scale>
      <p:origin x="0" y="0"/>
    </p:cViewPr>
  </p:notesTextViewPr>
  <p:sorterViewPr>
    <p:cViewPr>
      <p:scale>
        <a:sx n="106" d="100"/>
        <a:sy n="106" d="100"/>
      </p:scale>
      <p:origin x="0" y="44960"/>
    </p:cViewPr>
  </p:sorterViewPr>
  <p:gridSpacing cx="72008" cy="72008"/>
</p:viewPr>
</file>

<file path=ppt/_rels/presentation.xml.rels><?xml version="1.0" encoding="UTF-8" standalone="yes"?>
<Relationships xmlns="http://schemas.openxmlformats.org/package/2006/relationships"><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180" Type="http://schemas.openxmlformats.org/officeDocument/2006/relationships/slide" Target="slides/slide179.xml"/><Relationship Id="rId181" Type="http://schemas.openxmlformats.org/officeDocument/2006/relationships/slide" Target="slides/slide180.xml"/><Relationship Id="rId182" Type="http://schemas.openxmlformats.org/officeDocument/2006/relationships/slide" Target="slides/slide18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83" Type="http://schemas.openxmlformats.org/officeDocument/2006/relationships/slide" Target="slides/slide182.xml"/><Relationship Id="rId184" Type="http://schemas.openxmlformats.org/officeDocument/2006/relationships/slide" Target="slides/slide183.xml"/><Relationship Id="rId185" Type="http://schemas.openxmlformats.org/officeDocument/2006/relationships/slide" Target="slides/slide184.xml"/><Relationship Id="rId186" Type="http://schemas.openxmlformats.org/officeDocument/2006/relationships/slide" Target="slides/slide185.xml"/><Relationship Id="rId187" Type="http://schemas.openxmlformats.org/officeDocument/2006/relationships/slide" Target="slides/slide186.xml"/><Relationship Id="rId188" Type="http://schemas.openxmlformats.org/officeDocument/2006/relationships/slide" Target="slides/slide187.xml"/><Relationship Id="rId189" Type="http://schemas.openxmlformats.org/officeDocument/2006/relationships/slide" Target="slides/slide18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190" Type="http://schemas.openxmlformats.org/officeDocument/2006/relationships/slide" Target="slides/slide189.xml"/><Relationship Id="rId191" Type="http://schemas.openxmlformats.org/officeDocument/2006/relationships/slide" Target="slides/slide190.xml"/><Relationship Id="rId192" Type="http://schemas.openxmlformats.org/officeDocument/2006/relationships/slide" Target="slides/slide19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93" Type="http://schemas.openxmlformats.org/officeDocument/2006/relationships/slide" Target="slides/slide192.xml"/><Relationship Id="rId194" Type="http://schemas.openxmlformats.org/officeDocument/2006/relationships/slide" Target="slides/slide193.xml"/><Relationship Id="rId195" Type="http://schemas.openxmlformats.org/officeDocument/2006/relationships/slide" Target="slides/slide194.xml"/><Relationship Id="rId196" Type="http://schemas.openxmlformats.org/officeDocument/2006/relationships/slide" Target="slides/slide195.xml"/><Relationship Id="rId197" Type="http://schemas.openxmlformats.org/officeDocument/2006/relationships/slide" Target="slides/slide196.xml"/><Relationship Id="rId198" Type="http://schemas.openxmlformats.org/officeDocument/2006/relationships/slide" Target="slides/slide197.xml"/><Relationship Id="rId199" Type="http://schemas.openxmlformats.org/officeDocument/2006/relationships/slide" Target="slides/slide19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slide" Target="slides/slide166.xml"/><Relationship Id="rId168" Type="http://schemas.openxmlformats.org/officeDocument/2006/relationships/slide" Target="slides/slide167.xml"/><Relationship Id="rId169" Type="http://schemas.openxmlformats.org/officeDocument/2006/relationships/slide" Target="slides/slide168.xml"/><Relationship Id="rId200" Type="http://schemas.openxmlformats.org/officeDocument/2006/relationships/slide" Target="slides/slide199.xml"/><Relationship Id="rId201" Type="http://schemas.openxmlformats.org/officeDocument/2006/relationships/slide" Target="slides/slide200.xml"/><Relationship Id="rId202" Type="http://schemas.openxmlformats.org/officeDocument/2006/relationships/slide" Target="slides/slide201.xml"/><Relationship Id="rId203" Type="http://schemas.openxmlformats.org/officeDocument/2006/relationships/slide" Target="slides/slide202.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204" Type="http://schemas.openxmlformats.org/officeDocument/2006/relationships/slide" Target="slides/slide203.xml"/><Relationship Id="rId205" Type="http://schemas.openxmlformats.org/officeDocument/2006/relationships/notesMaster" Target="notesMasters/notesMaster1.xml"/><Relationship Id="rId206" Type="http://schemas.openxmlformats.org/officeDocument/2006/relationships/printerSettings" Target="printerSettings/printerSettings1.bin"/><Relationship Id="rId207" Type="http://schemas.openxmlformats.org/officeDocument/2006/relationships/presProps" Target="presProps.xml"/><Relationship Id="rId208" Type="http://schemas.openxmlformats.org/officeDocument/2006/relationships/viewProps" Target="viewProps.xml"/><Relationship Id="rId209" Type="http://schemas.openxmlformats.org/officeDocument/2006/relationships/theme" Target="theme/theme1.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70" Type="http://schemas.openxmlformats.org/officeDocument/2006/relationships/slide" Target="slides/slide169.xml"/><Relationship Id="rId171" Type="http://schemas.openxmlformats.org/officeDocument/2006/relationships/slide" Target="slides/slide170.xml"/><Relationship Id="rId172" Type="http://schemas.openxmlformats.org/officeDocument/2006/relationships/slide" Target="slides/slide171.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173" Type="http://schemas.openxmlformats.org/officeDocument/2006/relationships/slide" Target="slides/slide172.xml"/><Relationship Id="rId174" Type="http://schemas.openxmlformats.org/officeDocument/2006/relationships/slide" Target="slides/slide173.xml"/><Relationship Id="rId175" Type="http://schemas.openxmlformats.org/officeDocument/2006/relationships/slide" Target="slides/slide174.xml"/><Relationship Id="rId176" Type="http://schemas.openxmlformats.org/officeDocument/2006/relationships/slide" Target="slides/slide175.xml"/><Relationship Id="rId177" Type="http://schemas.openxmlformats.org/officeDocument/2006/relationships/slide" Target="slides/slide176.xml"/><Relationship Id="rId178" Type="http://schemas.openxmlformats.org/officeDocument/2006/relationships/slide" Target="slides/slide177.xml"/><Relationship Id="rId179" Type="http://schemas.openxmlformats.org/officeDocument/2006/relationships/slide" Target="slides/slide178.xml"/><Relationship Id="rId210"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40" Type="http://schemas.openxmlformats.org/officeDocument/2006/relationships/slide" Target="slides/slide139.xml"/><Relationship Id="rId141" Type="http://schemas.openxmlformats.org/officeDocument/2006/relationships/slide" Target="slides/slide14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1A059E-036C-4B91-A79C-63448D0AA468}"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MY"/>
        </a:p>
      </dgm:t>
    </dgm:pt>
    <dgm:pt modelId="{CF38F22F-83EC-45C6-A3E1-81BF018C5948}">
      <dgm:prSet phldrT="[Text]" custT="1"/>
      <dgm:spPr>
        <a:solidFill>
          <a:srgbClr val="FFFF00"/>
        </a:solidFill>
      </dgm:spPr>
      <dgm:t>
        <a:bodyPr/>
        <a:lstStyle/>
        <a:p>
          <a:r>
            <a:rPr lang="en-US" sz="3600" b="1" dirty="0" smtClean="0">
              <a:solidFill>
                <a:schemeClr val="tx1"/>
              </a:solidFill>
            </a:rPr>
            <a:t>Program </a:t>
          </a:r>
        </a:p>
        <a:p>
          <a:r>
            <a:rPr lang="en-US" sz="3600" b="1" dirty="0" smtClean="0">
              <a:solidFill>
                <a:schemeClr val="tx1"/>
              </a:solidFill>
            </a:rPr>
            <a:t>Objectives &amp; Outcomes</a:t>
          </a:r>
          <a:endParaRPr lang="en-MY" sz="3600" b="1" dirty="0">
            <a:solidFill>
              <a:schemeClr val="tx1"/>
            </a:solidFill>
          </a:endParaRPr>
        </a:p>
      </dgm:t>
    </dgm:pt>
    <dgm:pt modelId="{C52F103C-CE52-4828-AA74-83A84B33207B}" type="parTrans" cxnId="{7E78C17B-7E17-4DFD-A79B-D3A0A81C4E33}">
      <dgm:prSet/>
      <dgm:spPr/>
      <dgm:t>
        <a:bodyPr/>
        <a:lstStyle/>
        <a:p>
          <a:endParaRPr lang="en-MY">
            <a:solidFill>
              <a:schemeClr val="tx1"/>
            </a:solidFill>
          </a:endParaRPr>
        </a:p>
      </dgm:t>
    </dgm:pt>
    <dgm:pt modelId="{6E3400B0-8C83-4DEB-97E4-4259A87F1012}" type="sibTrans" cxnId="{7E78C17B-7E17-4DFD-A79B-D3A0A81C4E33}">
      <dgm:prSet/>
      <dgm:spPr/>
      <dgm:t>
        <a:bodyPr/>
        <a:lstStyle/>
        <a:p>
          <a:endParaRPr lang="en-MY">
            <a:solidFill>
              <a:schemeClr val="tx1"/>
            </a:solidFill>
          </a:endParaRPr>
        </a:p>
      </dgm:t>
    </dgm:pt>
    <dgm:pt modelId="{CC0E7A6D-ACC8-4CFC-B203-31D78A17FEC1}">
      <dgm:prSet phldrT="[Text]" custT="1"/>
      <dgm:spPr>
        <a:solidFill>
          <a:srgbClr val="FFFF00"/>
        </a:soli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sz="3600" b="1" dirty="0" smtClean="0">
              <a:solidFill>
                <a:schemeClr val="tx1"/>
              </a:solidFill>
            </a:rPr>
            <a:t>Students</a:t>
          </a:r>
          <a:endParaRPr lang="en-MY" sz="2800" b="1" dirty="0">
            <a:solidFill>
              <a:schemeClr val="tx1"/>
            </a:solidFill>
          </a:endParaRPr>
        </a:p>
      </dgm:t>
    </dgm:pt>
    <dgm:pt modelId="{266D95C1-92D3-415C-8FE7-F507C75158DE}" type="parTrans" cxnId="{27EC5AD9-BF65-4250-A15F-8695E045BE5D}">
      <dgm:prSet/>
      <dgm:spPr/>
      <dgm:t>
        <a:bodyPr/>
        <a:lstStyle/>
        <a:p>
          <a:endParaRPr lang="en-MY">
            <a:solidFill>
              <a:schemeClr val="tx1"/>
            </a:solidFill>
          </a:endParaRPr>
        </a:p>
      </dgm:t>
    </dgm:pt>
    <dgm:pt modelId="{1FFFB58D-83EC-44A2-97E6-F2E09B5967B9}" type="sibTrans" cxnId="{27EC5AD9-BF65-4250-A15F-8695E045BE5D}">
      <dgm:prSet/>
      <dgm:spPr/>
      <dgm:t>
        <a:bodyPr/>
        <a:lstStyle/>
        <a:p>
          <a:endParaRPr lang="en-MY">
            <a:solidFill>
              <a:schemeClr val="tx1"/>
            </a:solidFill>
          </a:endParaRPr>
        </a:p>
      </dgm:t>
    </dgm:pt>
    <dgm:pt modelId="{7638EA6E-D4DA-4491-90BF-F9AE6C75475B}">
      <dgm:prSet phldrT="[Text]" custT="1"/>
      <dgm:spPr>
        <a:solidFill>
          <a:srgbClr val="FFFF00"/>
        </a:soli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sz="3200" b="1" dirty="0" smtClean="0">
              <a:solidFill>
                <a:schemeClr val="tx1"/>
              </a:solidFill>
            </a:rPr>
            <a:t>Staff</a:t>
          </a:r>
          <a:endParaRPr lang="en-MY" sz="2400" b="1" dirty="0">
            <a:solidFill>
              <a:schemeClr val="tx1"/>
            </a:solidFill>
          </a:endParaRPr>
        </a:p>
      </dgm:t>
    </dgm:pt>
    <dgm:pt modelId="{F158A893-4ECE-4196-BF1A-789AAEA9A6AE}" type="parTrans" cxnId="{E2BCDB96-82E7-4E3E-9550-5A14B8CF5788}">
      <dgm:prSet/>
      <dgm:spPr/>
      <dgm:t>
        <a:bodyPr/>
        <a:lstStyle/>
        <a:p>
          <a:endParaRPr lang="en-MY">
            <a:solidFill>
              <a:schemeClr val="tx1"/>
            </a:solidFill>
          </a:endParaRPr>
        </a:p>
      </dgm:t>
    </dgm:pt>
    <dgm:pt modelId="{AB5A9481-5878-46F6-9F1C-E7A418EBFE72}" type="sibTrans" cxnId="{E2BCDB96-82E7-4E3E-9550-5A14B8CF5788}">
      <dgm:prSet/>
      <dgm:spPr/>
      <dgm:t>
        <a:bodyPr/>
        <a:lstStyle/>
        <a:p>
          <a:endParaRPr lang="en-MY">
            <a:solidFill>
              <a:schemeClr val="tx1"/>
            </a:solidFill>
          </a:endParaRPr>
        </a:p>
      </dgm:t>
    </dgm:pt>
    <dgm:pt modelId="{CE31A4C4-55C5-43F5-AFD9-3D451196BFCD}">
      <dgm:prSet phldrT="[Text]" custT="1"/>
      <dgm:spPr>
        <a:solidFill>
          <a:srgbClr val="FFFF00"/>
        </a:solidFill>
      </dgm:spPr>
      <dgm:t>
        <a:bodyPr/>
        <a:lstStyle/>
        <a:p>
          <a:r>
            <a:rPr lang="en-US" sz="2800" b="1" dirty="0" smtClean="0">
              <a:solidFill>
                <a:schemeClr val="tx1"/>
              </a:solidFill>
            </a:rPr>
            <a:t>QMS</a:t>
          </a:r>
          <a:endParaRPr lang="en-MY" sz="2800" b="1" dirty="0">
            <a:solidFill>
              <a:schemeClr val="tx1"/>
            </a:solidFill>
          </a:endParaRPr>
        </a:p>
      </dgm:t>
    </dgm:pt>
    <dgm:pt modelId="{56C1EEAE-83B1-4B1E-9C06-53DEA4F239DD}" type="parTrans" cxnId="{8DB06D30-8803-40F2-85EC-A81E9D2148A0}">
      <dgm:prSet/>
      <dgm:spPr/>
      <dgm:t>
        <a:bodyPr/>
        <a:lstStyle/>
        <a:p>
          <a:endParaRPr lang="en-MY">
            <a:solidFill>
              <a:schemeClr val="tx1"/>
            </a:solidFill>
          </a:endParaRPr>
        </a:p>
      </dgm:t>
    </dgm:pt>
    <dgm:pt modelId="{21B58829-4608-4F37-AAB5-9065320A4B99}" type="sibTrans" cxnId="{8DB06D30-8803-40F2-85EC-A81E9D2148A0}">
      <dgm:prSet/>
      <dgm:spPr/>
      <dgm:t>
        <a:bodyPr/>
        <a:lstStyle/>
        <a:p>
          <a:endParaRPr lang="en-MY">
            <a:solidFill>
              <a:schemeClr val="tx1"/>
            </a:solidFill>
          </a:endParaRPr>
        </a:p>
      </dgm:t>
    </dgm:pt>
    <dgm:pt modelId="{6D0BD2B3-3EDF-41A3-9C69-6516292E4EE9}">
      <dgm:prSet phldrT="[Text]" custT="1"/>
      <dgm:spPr>
        <a:solidFill>
          <a:srgbClr val="FFFF00"/>
        </a:soli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sz="3600" b="1" dirty="0" smtClean="0">
              <a:solidFill>
                <a:schemeClr val="tx1"/>
              </a:solidFill>
            </a:rPr>
            <a:t>Facilities</a:t>
          </a:r>
          <a:endParaRPr lang="en-MY" sz="3600" b="1" dirty="0" smtClean="0">
            <a:solidFill>
              <a:schemeClr val="tx1"/>
            </a:solidFill>
          </a:endParaRPr>
        </a:p>
      </dgm:t>
    </dgm:pt>
    <dgm:pt modelId="{1DFF2FB1-F91F-4647-94DD-D7B11C7ADCC4}" type="parTrans" cxnId="{A40FEC6B-5204-437A-9851-FCF76BE2BBA1}">
      <dgm:prSet/>
      <dgm:spPr/>
      <dgm:t>
        <a:bodyPr/>
        <a:lstStyle/>
        <a:p>
          <a:endParaRPr lang="en-MY">
            <a:solidFill>
              <a:schemeClr val="tx1"/>
            </a:solidFill>
          </a:endParaRPr>
        </a:p>
      </dgm:t>
    </dgm:pt>
    <dgm:pt modelId="{658DBA72-C3FC-45B0-9154-3AA4A64AF6A4}" type="sibTrans" cxnId="{A40FEC6B-5204-437A-9851-FCF76BE2BBA1}">
      <dgm:prSet/>
      <dgm:spPr/>
      <dgm:t>
        <a:bodyPr/>
        <a:lstStyle/>
        <a:p>
          <a:endParaRPr lang="en-MY">
            <a:solidFill>
              <a:schemeClr val="tx1"/>
            </a:solidFill>
          </a:endParaRPr>
        </a:p>
      </dgm:t>
    </dgm:pt>
    <dgm:pt modelId="{845AD105-7696-4F97-8061-E11082BEEFF6}">
      <dgm:prSet phldrT="[Text]" custT="1"/>
      <dgm:spPr>
        <a:solidFill>
          <a:srgbClr val="FFFF00"/>
        </a:soli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sz="3200" b="1" dirty="0" smtClean="0">
              <a:solidFill>
                <a:schemeClr val="tx1"/>
              </a:solidFill>
            </a:rPr>
            <a:t>Curriculum</a:t>
          </a:r>
          <a:endParaRPr lang="en-MY" sz="3200" b="1" dirty="0">
            <a:solidFill>
              <a:schemeClr val="tx1"/>
            </a:solidFill>
          </a:endParaRPr>
        </a:p>
      </dgm:t>
    </dgm:pt>
    <dgm:pt modelId="{E2DFF029-8548-4E14-890E-86861908F7E9}" type="parTrans" cxnId="{71C805C3-8A16-4148-8C62-7126EB124E55}">
      <dgm:prSet/>
      <dgm:spPr/>
      <dgm:t>
        <a:bodyPr/>
        <a:lstStyle/>
        <a:p>
          <a:endParaRPr lang="en-MY">
            <a:solidFill>
              <a:schemeClr val="tx1"/>
            </a:solidFill>
          </a:endParaRPr>
        </a:p>
      </dgm:t>
    </dgm:pt>
    <dgm:pt modelId="{681C6880-6C4D-44C4-9AC8-64D0F9B43F93}" type="sibTrans" cxnId="{71C805C3-8A16-4148-8C62-7126EB124E55}">
      <dgm:prSet/>
      <dgm:spPr/>
      <dgm:t>
        <a:bodyPr/>
        <a:lstStyle/>
        <a:p>
          <a:endParaRPr lang="en-MY">
            <a:solidFill>
              <a:schemeClr val="tx1"/>
            </a:solidFill>
          </a:endParaRPr>
        </a:p>
      </dgm:t>
    </dgm:pt>
    <dgm:pt modelId="{3FE20E80-D358-441D-A2C8-B49A95E4827D}" type="pres">
      <dgm:prSet presAssocID="{5D1A059E-036C-4B91-A79C-63448D0AA468}" presName="Name0" presStyleCnt="0">
        <dgm:presLayoutVars>
          <dgm:chMax val="1"/>
          <dgm:dir/>
          <dgm:animLvl val="ctr"/>
          <dgm:resizeHandles val="exact"/>
        </dgm:presLayoutVars>
      </dgm:prSet>
      <dgm:spPr/>
      <dgm:t>
        <a:bodyPr/>
        <a:lstStyle/>
        <a:p>
          <a:endParaRPr lang="en-MY"/>
        </a:p>
      </dgm:t>
    </dgm:pt>
    <dgm:pt modelId="{3891B11C-AB6C-4DBF-A4B1-1B838DF88BDA}" type="pres">
      <dgm:prSet presAssocID="{CF38F22F-83EC-45C6-A3E1-81BF018C5948}" presName="centerShape" presStyleLbl="node0" presStyleIdx="0" presStyleCnt="1" custScaleX="129995" custLinFactNeighborY="1123"/>
      <dgm:spPr/>
      <dgm:t>
        <a:bodyPr/>
        <a:lstStyle/>
        <a:p>
          <a:endParaRPr lang="en-MY"/>
        </a:p>
      </dgm:t>
    </dgm:pt>
    <dgm:pt modelId="{C2987E39-3B0A-48A8-B4C6-B8C1AEB41D5A}" type="pres">
      <dgm:prSet presAssocID="{CC0E7A6D-ACC8-4CFC-B203-31D78A17FEC1}" presName="node" presStyleLbl="node1" presStyleIdx="0" presStyleCnt="5" custScaleX="149240" custRadScaleRad="98693">
        <dgm:presLayoutVars>
          <dgm:bulletEnabled val="1"/>
        </dgm:presLayoutVars>
      </dgm:prSet>
      <dgm:spPr/>
      <dgm:t>
        <a:bodyPr/>
        <a:lstStyle/>
        <a:p>
          <a:endParaRPr lang="en-MY"/>
        </a:p>
      </dgm:t>
    </dgm:pt>
    <dgm:pt modelId="{AA58C604-8165-4CE6-909F-3DF31CBD3230}" type="pres">
      <dgm:prSet presAssocID="{CC0E7A6D-ACC8-4CFC-B203-31D78A17FEC1}" presName="dummy" presStyleCnt="0"/>
      <dgm:spPr/>
    </dgm:pt>
    <dgm:pt modelId="{C90D57D5-6D6E-4C82-8AE4-25E25E14485C}" type="pres">
      <dgm:prSet presAssocID="{1FFFB58D-83EC-44A2-97E6-F2E09B5967B9}" presName="sibTrans" presStyleLbl="sibTrans2D1" presStyleIdx="0" presStyleCnt="5"/>
      <dgm:spPr/>
      <dgm:t>
        <a:bodyPr/>
        <a:lstStyle/>
        <a:p>
          <a:endParaRPr lang="en-MY"/>
        </a:p>
      </dgm:t>
    </dgm:pt>
    <dgm:pt modelId="{FE97926B-56A3-4CAD-8563-5FBBB024C596}" type="pres">
      <dgm:prSet presAssocID="{7638EA6E-D4DA-4491-90BF-F9AE6C75475B}" presName="node" presStyleLbl="node1" presStyleIdx="1" presStyleCnt="5" custScaleX="153911" custRadScaleRad="113399" custRadScaleInc="9112">
        <dgm:presLayoutVars>
          <dgm:bulletEnabled val="1"/>
        </dgm:presLayoutVars>
      </dgm:prSet>
      <dgm:spPr/>
      <dgm:t>
        <a:bodyPr/>
        <a:lstStyle/>
        <a:p>
          <a:endParaRPr lang="en-MY"/>
        </a:p>
      </dgm:t>
    </dgm:pt>
    <dgm:pt modelId="{E9189920-1BD1-44FB-BEBB-ECD87B9D4CD0}" type="pres">
      <dgm:prSet presAssocID="{7638EA6E-D4DA-4491-90BF-F9AE6C75475B}" presName="dummy" presStyleCnt="0"/>
      <dgm:spPr/>
    </dgm:pt>
    <dgm:pt modelId="{231D5E4E-C71A-4288-BE1B-324470954C35}" type="pres">
      <dgm:prSet presAssocID="{AB5A9481-5878-46F6-9F1C-E7A418EBFE72}" presName="sibTrans" presStyleLbl="sibTrans2D1" presStyleIdx="1" presStyleCnt="5"/>
      <dgm:spPr/>
      <dgm:t>
        <a:bodyPr/>
        <a:lstStyle/>
        <a:p>
          <a:endParaRPr lang="en-MY"/>
        </a:p>
      </dgm:t>
    </dgm:pt>
    <dgm:pt modelId="{24FA1C78-0679-4DFA-A363-B8A0A23F8A31}" type="pres">
      <dgm:prSet presAssocID="{CE31A4C4-55C5-43F5-AFD9-3D451196BFCD}" presName="node" presStyleLbl="node1" presStyleIdx="2" presStyleCnt="5" custScaleX="158243" custRadScaleRad="101441" custRadScaleInc="-19764">
        <dgm:presLayoutVars>
          <dgm:bulletEnabled val="1"/>
        </dgm:presLayoutVars>
      </dgm:prSet>
      <dgm:spPr/>
      <dgm:t>
        <a:bodyPr/>
        <a:lstStyle/>
        <a:p>
          <a:endParaRPr lang="en-MY"/>
        </a:p>
      </dgm:t>
    </dgm:pt>
    <dgm:pt modelId="{E0D4B9C5-4709-4DA1-9FD0-5ED3308D74F2}" type="pres">
      <dgm:prSet presAssocID="{CE31A4C4-55C5-43F5-AFD9-3D451196BFCD}" presName="dummy" presStyleCnt="0"/>
      <dgm:spPr/>
    </dgm:pt>
    <dgm:pt modelId="{1542FC3A-45C2-4CE6-927D-D02BB057E803}" type="pres">
      <dgm:prSet presAssocID="{21B58829-4608-4F37-AAB5-9065320A4B99}" presName="sibTrans" presStyleLbl="sibTrans2D1" presStyleIdx="2" presStyleCnt="5"/>
      <dgm:spPr/>
      <dgm:t>
        <a:bodyPr/>
        <a:lstStyle/>
        <a:p>
          <a:endParaRPr lang="en-MY"/>
        </a:p>
      </dgm:t>
    </dgm:pt>
    <dgm:pt modelId="{580D2AB1-7B40-4B42-A85A-B813E33936D8}" type="pres">
      <dgm:prSet presAssocID="{6D0BD2B3-3EDF-41A3-9C69-6516292E4EE9}" presName="node" presStyleLbl="node1" presStyleIdx="3" presStyleCnt="5" custScaleX="154289" custRadScaleRad="101357" custRadScaleInc="18241">
        <dgm:presLayoutVars>
          <dgm:bulletEnabled val="1"/>
        </dgm:presLayoutVars>
      </dgm:prSet>
      <dgm:spPr/>
      <dgm:t>
        <a:bodyPr/>
        <a:lstStyle/>
        <a:p>
          <a:endParaRPr lang="en-MY"/>
        </a:p>
      </dgm:t>
    </dgm:pt>
    <dgm:pt modelId="{42CC434D-3D18-4AC0-BB87-76D0EB4059B8}" type="pres">
      <dgm:prSet presAssocID="{6D0BD2B3-3EDF-41A3-9C69-6516292E4EE9}" presName="dummy" presStyleCnt="0"/>
      <dgm:spPr/>
    </dgm:pt>
    <dgm:pt modelId="{29450A0E-0E41-40B9-885B-C9F5C193CB84}" type="pres">
      <dgm:prSet presAssocID="{658DBA72-C3FC-45B0-9154-3AA4A64AF6A4}" presName="sibTrans" presStyleLbl="sibTrans2D1" presStyleIdx="3" presStyleCnt="5"/>
      <dgm:spPr/>
      <dgm:t>
        <a:bodyPr/>
        <a:lstStyle/>
        <a:p>
          <a:endParaRPr lang="en-MY"/>
        </a:p>
      </dgm:t>
    </dgm:pt>
    <dgm:pt modelId="{7CFBB3A4-877E-4BDD-9525-F4670B0934B6}" type="pres">
      <dgm:prSet presAssocID="{845AD105-7696-4F97-8061-E11082BEEFF6}" presName="node" presStyleLbl="node1" presStyleIdx="4" presStyleCnt="5" custScaleX="156679" custRadScaleRad="113399" custRadScaleInc="-9112">
        <dgm:presLayoutVars>
          <dgm:bulletEnabled val="1"/>
        </dgm:presLayoutVars>
      </dgm:prSet>
      <dgm:spPr/>
      <dgm:t>
        <a:bodyPr/>
        <a:lstStyle/>
        <a:p>
          <a:endParaRPr lang="en-MY"/>
        </a:p>
      </dgm:t>
    </dgm:pt>
    <dgm:pt modelId="{62EF4A88-04DF-49AD-BB4C-81908C2B867A}" type="pres">
      <dgm:prSet presAssocID="{845AD105-7696-4F97-8061-E11082BEEFF6}" presName="dummy" presStyleCnt="0"/>
      <dgm:spPr/>
    </dgm:pt>
    <dgm:pt modelId="{4E22FA6B-4D25-4E08-A90E-C48D36D81AD5}" type="pres">
      <dgm:prSet presAssocID="{681C6880-6C4D-44C4-9AC8-64D0F9B43F93}" presName="sibTrans" presStyleLbl="sibTrans2D1" presStyleIdx="4" presStyleCnt="5"/>
      <dgm:spPr/>
      <dgm:t>
        <a:bodyPr/>
        <a:lstStyle/>
        <a:p>
          <a:endParaRPr lang="en-MY"/>
        </a:p>
      </dgm:t>
    </dgm:pt>
  </dgm:ptLst>
  <dgm:cxnLst>
    <dgm:cxn modelId="{F832C97C-8579-5242-AB09-BFD1D142C066}" type="presOf" srcId="{6D0BD2B3-3EDF-41A3-9C69-6516292E4EE9}" destId="{580D2AB1-7B40-4B42-A85A-B813E33936D8}" srcOrd="0" destOrd="0" presId="urn:microsoft.com/office/officeart/2005/8/layout/radial6"/>
    <dgm:cxn modelId="{36AE1D90-0A32-0548-9B8D-00EF316081F2}" type="presOf" srcId="{5D1A059E-036C-4B91-A79C-63448D0AA468}" destId="{3FE20E80-D358-441D-A2C8-B49A95E4827D}" srcOrd="0" destOrd="0" presId="urn:microsoft.com/office/officeart/2005/8/layout/radial6"/>
    <dgm:cxn modelId="{275F6C9A-72B6-C642-B461-F445B2F671A7}" type="presOf" srcId="{845AD105-7696-4F97-8061-E11082BEEFF6}" destId="{7CFBB3A4-877E-4BDD-9525-F4670B0934B6}" srcOrd="0" destOrd="0" presId="urn:microsoft.com/office/officeart/2005/8/layout/radial6"/>
    <dgm:cxn modelId="{2085BC97-14A4-AE4A-A0FD-F78BA42E7D89}" type="presOf" srcId="{7638EA6E-D4DA-4491-90BF-F9AE6C75475B}" destId="{FE97926B-56A3-4CAD-8563-5FBBB024C596}" srcOrd="0" destOrd="0" presId="urn:microsoft.com/office/officeart/2005/8/layout/radial6"/>
    <dgm:cxn modelId="{8DB06D30-8803-40F2-85EC-A81E9D2148A0}" srcId="{CF38F22F-83EC-45C6-A3E1-81BF018C5948}" destId="{CE31A4C4-55C5-43F5-AFD9-3D451196BFCD}" srcOrd="2" destOrd="0" parTransId="{56C1EEAE-83B1-4B1E-9C06-53DEA4F239DD}" sibTransId="{21B58829-4608-4F37-AAB5-9065320A4B99}"/>
    <dgm:cxn modelId="{E8AB3858-CF1F-6D4C-8CC0-8D577FF124DC}" type="presOf" srcId="{CF38F22F-83EC-45C6-A3E1-81BF018C5948}" destId="{3891B11C-AB6C-4DBF-A4B1-1B838DF88BDA}" srcOrd="0" destOrd="0" presId="urn:microsoft.com/office/officeart/2005/8/layout/radial6"/>
    <dgm:cxn modelId="{445EAA58-ABD8-8A47-887B-C01511F31C40}" type="presOf" srcId="{CC0E7A6D-ACC8-4CFC-B203-31D78A17FEC1}" destId="{C2987E39-3B0A-48A8-B4C6-B8C1AEB41D5A}" srcOrd="0" destOrd="0" presId="urn:microsoft.com/office/officeart/2005/8/layout/radial6"/>
    <dgm:cxn modelId="{4C3AFA45-6F4C-B740-BC45-35FC5438A71D}" type="presOf" srcId="{21B58829-4608-4F37-AAB5-9065320A4B99}" destId="{1542FC3A-45C2-4CE6-927D-D02BB057E803}" srcOrd="0" destOrd="0" presId="urn:microsoft.com/office/officeart/2005/8/layout/radial6"/>
    <dgm:cxn modelId="{DB7E5131-ACED-1E46-908E-776C4CE07F16}" type="presOf" srcId="{1FFFB58D-83EC-44A2-97E6-F2E09B5967B9}" destId="{C90D57D5-6D6E-4C82-8AE4-25E25E14485C}" srcOrd="0" destOrd="0" presId="urn:microsoft.com/office/officeart/2005/8/layout/radial6"/>
    <dgm:cxn modelId="{A40FEC6B-5204-437A-9851-FCF76BE2BBA1}" srcId="{CF38F22F-83EC-45C6-A3E1-81BF018C5948}" destId="{6D0BD2B3-3EDF-41A3-9C69-6516292E4EE9}" srcOrd="3" destOrd="0" parTransId="{1DFF2FB1-F91F-4647-94DD-D7B11C7ADCC4}" sibTransId="{658DBA72-C3FC-45B0-9154-3AA4A64AF6A4}"/>
    <dgm:cxn modelId="{32EBC329-D501-AB4F-BF55-F55B8038333F}" type="presOf" srcId="{681C6880-6C4D-44C4-9AC8-64D0F9B43F93}" destId="{4E22FA6B-4D25-4E08-A90E-C48D36D81AD5}" srcOrd="0" destOrd="0" presId="urn:microsoft.com/office/officeart/2005/8/layout/radial6"/>
    <dgm:cxn modelId="{27EC5AD9-BF65-4250-A15F-8695E045BE5D}" srcId="{CF38F22F-83EC-45C6-A3E1-81BF018C5948}" destId="{CC0E7A6D-ACC8-4CFC-B203-31D78A17FEC1}" srcOrd="0" destOrd="0" parTransId="{266D95C1-92D3-415C-8FE7-F507C75158DE}" sibTransId="{1FFFB58D-83EC-44A2-97E6-F2E09B5967B9}"/>
    <dgm:cxn modelId="{7E78C17B-7E17-4DFD-A79B-D3A0A81C4E33}" srcId="{5D1A059E-036C-4B91-A79C-63448D0AA468}" destId="{CF38F22F-83EC-45C6-A3E1-81BF018C5948}" srcOrd="0" destOrd="0" parTransId="{C52F103C-CE52-4828-AA74-83A84B33207B}" sibTransId="{6E3400B0-8C83-4DEB-97E4-4259A87F1012}"/>
    <dgm:cxn modelId="{3CD6E268-C69D-E248-8C1B-0EBA1CD92FA5}" type="presOf" srcId="{CE31A4C4-55C5-43F5-AFD9-3D451196BFCD}" destId="{24FA1C78-0679-4DFA-A363-B8A0A23F8A31}" srcOrd="0" destOrd="0" presId="urn:microsoft.com/office/officeart/2005/8/layout/radial6"/>
    <dgm:cxn modelId="{E2BCDB96-82E7-4E3E-9550-5A14B8CF5788}" srcId="{CF38F22F-83EC-45C6-A3E1-81BF018C5948}" destId="{7638EA6E-D4DA-4491-90BF-F9AE6C75475B}" srcOrd="1" destOrd="0" parTransId="{F158A893-4ECE-4196-BF1A-789AAEA9A6AE}" sibTransId="{AB5A9481-5878-46F6-9F1C-E7A418EBFE72}"/>
    <dgm:cxn modelId="{646DD0FD-6169-3446-BF97-E1FC2B1B448F}" type="presOf" srcId="{AB5A9481-5878-46F6-9F1C-E7A418EBFE72}" destId="{231D5E4E-C71A-4288-BE1B-324470954C35}" srcOrd="0" destOrd="0" presId="urn:microsoft.com/office/officeart/2005/8/layout/radial6"/>
    <dgm:cxn modelId="{E2CDD64C-716D-AF4C-B956-5536C1E3C796}" type="presOf" srcId="{658DBA72-C3FC-45B0-9154-3AA4A64AF6A4}" destId="{29450A0E-0E41-40B9-885B-C9F5C193CB84}" srcOrd="0" destOrd="0" presId="urn:microsoft.com/office/officeart/2005/8/layout/radial6"/>
    <dgm:cxn modelId="{71C805C3-8A16-4148-8C62-7126EB124E55}" srcId="{CF38F22F-83EC-45C6-A3E1-81BF018C5948}" destId="{845AD105-7696-4F97-8061-E11082BEEFF6}" srcOrd="4" destOrd="0" parTransId="{E2DFF029-8548-4E14-890E-86861908F7E9}" sibTransId="{681C6880-6C4D-44C4-9AC8-64D0F9B43F93}"/>
    <dgm:cxn modelId="{F3329707-48EA-0B4C-B703-4AFED1717749}" type="presParOf" srcId="{3FE20E80-D358-441D-A2C8-B49A95E4827D}" destId="{3891B11C-AB6C-4DBF-A4B1-1B838DF88BDA}" srcOrd="0" destOrd="0" presId="urn:microsoft.com/office/officeart/2005/8/layout/radial6"/>
    <dgm:cxn modelId="{4CB78F49-17D3-A24D-B0C7-3E0070D8F1C5}" type="presParOf" srcId="{3FE20E80-D358-441D-A2C8-B49A95E4827D}" destId="{C2987E39-3B0A-48A8-B4C6-B8C1AEB41D5A}" srcOrd="1" destOrd="0" presId="urn:microsoft.com/office/officeart/2005/8/layout/radial6"/>
    <dgm:cxn modelId="{C6FDDCFB-6ACC-1B4C-BA78-1ADC3974B57B}" type="presParOf" srcId="{3FE20E80-D358-441D-A2C8-B49A95E4827D}" destId="{AA58C604-8165-4CE6-909F-3DF31CBD3230}" srcOrd="2" destOrd="0" presId="urn:microsoft.com/office/officeart/2005/8/layout/radial6"/>
    <dgm:cxn modelId="{76B0614B-F225-7042-BBEE-12267DFDDB80}" type="presParOf" srcId="{3FE20E80-D358-441D-A2C8-B49A95E4827D}" destId="{C90D57D5-6D6E-4C82-8AE4-25E25E14485C}" srcOrd="3" destOrd="0" presId="urn:microsoft.com/office/officeart/2005/8/layout/radial6"/>
    <dgm:cxn modelId="{7EA087E8-E8B7-6C4D-8DB8-3B1EE7C6C0C8}" type="presParOf" srcId="{3FE20E80-D358-441D-A2C8-B49A95E4827D}" destId="{FE97926B-56A3-4CAD-8563-5FBBB024C596}" srcOrd="4" destOrd="0" presId="urn:microsoft.com/office/officeart/2005/8/layout/radial6"/>
    <dgm:cxn modelId="{9518E129-E5A1-5F49-A29F-A6EA339A2E8D}" type="presParOf" srcId="{3FE20E80-D358-441D-A2C8-B49A95E4827D}" destId="{E9189920-1BD1-44FB-BEBB-ECD87B9D4CD0}" srcOrd="5" destOrd="0" presId="urn:microsoft.com/office/officeart/2005/8/layout/radial6"/>
    <dgm:cxn modelId="{50178D57-3B94-B54C-AF51-8594BE00A002}" type="presParOf" srcId="{3FE20E80-D358-441D-A2C8-B49A95E4827D}" destId="{231D5E4E-C71A-4288-BE1B-324470954C35}" srcOrd="6" destOrd="0" presId="urn:microsoft.com/office/officeart/2005/8/layout/radial6"/>
    <dgm:cxn modelId="{B0E279AD-F616-EC4D-92EC-40E459DF508B}" type="presParOf" srcId="{3FE20E80-D358-441D-A2C8-B49A95E4827D}" destId="{24FA1C78-0679-4DFA-A363-B8A0A23F8A31}" srcOrd="7" destOrd="0" presId="urn:microsoft.com/office/officeart/2005/8/layout/radial6"/>
    <dgm:cxn modelId="{504C5592-D8A7-7E4C-B9CD-58101AEF407F}" type="presParOf" srcId="{3FE20E80-D358-441D-A2C8-B49A95E4827D}" destId="{E0D4B9C5-4709-4DA1-9FD0-5ED3308D74F2}" srcOrd="8" destOrd="0" presId="urn:microsoft.com/office/officeart/2005/8/layout/radial6"/>
    <dgm:cxn modelId="{8D24F7DE-6850-F149-8E89-081DFCB6898D}" type="presParOf" srcId="{3FE20E80-D358-441D-A2C8-B49A95E4827D}" destId="{1542FC3A-45C2-4CE6-927D-D02BB057E803}" srcOrd="9" destOrd="0" presId="urn:microsoft.com/office/officeart/2005/8/layout/radial6"/>
    <dgm:cxn modelId="{45826325-BBC2-5D46-9176-CE090E428F76}" type="presParOf" srcId="{3FE20E80-D358-441D-A2C8-B49A95E4827D}" destId="{580D2AB1-7B40-4B42-A85A-B813E33936D8}" srcOrd="10" destOrd="0" presId="urn:microsoft.com/office/officeart/2005/8/layout/radial6"/>
    <dgm:cxn modelId="{AF0F137A-46E2-6D45-9B1D-EE1B0CB5C41D}" type="presParOf" srcId="{3FE20E80-D358-441D-A2C8-B49A95E4827D}" destId="{42CC434D-3D18-4AC0-BB87-76D0EB4059B8}" srcOrd="11" destOrd="0" presId="urn:microsoft.com/office/officeart/2005/8/layout/radial6"/>
    <dgm:cxn modelId="{105EE941-C986-344E-907E-7A2A8A99B41C}" type="presParOf" srcId="{3FE20E80-D358-441D-A2C8-B49A95E4827D}" destId="{29450A0E-0E41-40B9-885B-C9F5C193CB84}" srcOrd="12" destOrd="0" presId="urn:microsoft.com/office/officeart/2005/8/layout/radial6"/>
    <dgm:cxn modelId="{4C4A621E-29EB-D845-AECC-7738858C9C31}" type="presParOf" srcId="{3FE20E80-D358-441D-A2C8-B49A95E4827D}" destId="{7CFBB3A4-877E-4BDD-9525-F4670B0934B6}" srcOrd="13" destOrd="0" presId="urn:microsoft.com/office/officeart/2005/8/layout/radial6"/>
    <dgm:cxn modelId="{759C6B5D-DBA7-6F4F-A8EE-6E69BB2BD162}" type="presParOf" srcId="{3FE20E80-D358-441D-A2C8-B49A95E4827D}" destId="{62EF4A88-04DF-49AD-BB4C-81908C2B867A}" srcOrd="14" destOrd="0" presId="urn:microsoft.com/office/officeart/2005/8/layout/radial6"/>
    <dgm:cxn modelId="{83E54088-18F1-8348-B19D-BE07739A43FC}" type="presParOf" srcId="{3FE20E80-D358-441D-A2C8-B49A95E4827D}" destId="{4E22FA6B-4D25-4E08-A90E-C48D36D81AD5}" srcOrd="15" destOrd="0" presId="urn:microsoft.com/office/officeart/2005/8/layout/radial6"/>
  </dgm:cxnLst>
  <dgm:bg>
    <a:solidFill>
      <a:srgbClr val="00B050"/>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22FA6B-4D25-4E08-A90E-C48D36D81AD5}">
      <dsp:nvSpPr>
        <dsp:cNvPr id="0" name=""/>
        <dsp:cNvSpPr/>
      </dsp:nvSpPr>
      <dsp:spPr>
        <a:xfrm>
          <a:off x="1374237" y="854837"/>
          <a:ext cx="5643333" cy="5643333"/>
        </a:xfrm>
        <a:prstGeom prst="blockArc">
          <a:avLst>
            <a:gd name="adj1" fmla="val 11891111"/>
            <a:gd name="adj2" fmla="val 16686420"/>
            <a:gd name="adj3" fmla="val 464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9450A0E-0E41-40B9-885B-C9F5C193CB84}">
      <dsp:nvSpPr>
        <dsp:cNvPr id="0" name=""/>
        <dsp:cNvSpPr/>
      </dsp:nvSpPr>
      <dsp:spPr>
        <a:xfrm>
          <a:off x="1433033" y="649283"/>
          <a:ext cx="5643333" cy="5643333"/>
        </a:xfrm>
        <a:prstGeom prst="blockArc">
          <a:avLst>
            <a:gd name="adj1" fmla="val 7348479"/>
            <a:gd name="adj2" fmla="val 11624379"/>
            <a:gd name="adj3" fmla="val 464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542FC3A-45C2-4CE6-927D-D02BB057E803}">
      <dsp:nvSpPr>
        <dsp:cNvPr id="0" name=""/>
        <dsp:cNvSpPr/>
      </dsp:nvSpPr>
      <dsp:spPr>
        <a:xfrm>
          <a:off x="1764838" y="897369"/>
          <a:ext cx="5643333" cy="5643333"/>
        </a:xfrm>
        <a:prstGeom prst="blockArc">
          <a:avLst>
            <a:gd name="adj1" fmla="val 2915683"/>
            <a:gd name="adj2" fmla="val 7865713"/>
            <a:gd name="adj3" fmla="val 464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31D5E4E-C71A-4288-BE1B-324470954C35}">
      <dsp:nvSpPr>
        <dsp:cNvPr id="0" name=""/>
        <dsp:cNvSpPr/>
      </dsp:nvSpPr>
      <dsp:spPr>
        <a:xfrm>
          <a:off x="2092768" y="649122"/>
          <a:ext cx="5643333" cy="5643333"/>
        </a:xfrm>
        <a:prstGeom prst="blockArc">
          <a:avLst>
            <a:gd name="adj1" fmla="val 20775829"/>
            <a:gd name="adj2" fmla="val 3429164"/>
            <a:gd name="adj3" fmla="val 464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90D57D5-6D6E-4C82-8AE4-25E25E14485C}">
      <dsp:nvSpPr>
        <dsp:cNvPr id="0" name=""/>
        <dsp:cNvSpPr/>
      </dsp:nvSpPr>
      <dsp:spPr>
        <a:xfrm>
          <a:off x="2151603" y="854837"/>
          <a:ext cx="5643333" cy="5643333"/>
        </a:xfrm>
        <a:prstGeom prst="blockArc">
          <a:avLst>
            <a:gd name="adj1" fmla="val 15713580"/>
            <a:gd name="adj2" fmla="val 20508889"/>
            <a:gd name="adj3" fmla="val 464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891B11C-AB6C-4DBF-A4B1-1B838DF88BDA}">
      <dsp:nvSpPr>
        <dsp:cNvPr id="0" name=""/>
        <dsp:cNvSpPr/>
      </dsp:nvSpPr>
      <dsp:spPr>
        <a:xfrm>
          <a:off x="2895601" y="2430659"/>
          <a:ext cx="3377970" cy="2598539"/>
        </a:xfrm>
        <a:prstGeom prst="ellipse">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r>
            <a:rPr lang="en-US" sz="3600" b="1" kern="1200" dirty="0" smtClean="0">
              <a:solidFill>
                <a:schemeClr val="tx1"/>
              </a:solidFill>
            </a:rPr>
            <a:t>Program </a:t>
          </a:r>
        </a:p>
        <a:p>
          <a:pPr lvl="0" algn="ctr" defTabSz="1600200">
            <a:lnSpc>
              <a:spcPct val="90000"/>
            </a:lnSpc>
            <a:spcBef>
              <a:spcPct val="0"/>
            </a:spcBef>
            <a:spcAft>
              <a:spcPct val="35000"/>
            </a:spcAft>
          </a:pPr>
          <a:r>
            <a:rPr lang="en-US" sz="3600" b="1" kern="1200" dirty="0" smtClean="0">
              <a:solidFill>
                <a:schemeClr val="tx1"/>
              </a:solidFill>
            </a:rPr>
            <a:t>Objectives &amp; Outcomes</a:t>
          </a:r>
          <a:endParaRPr lang="en-MY" sz="3600" b="1" kern="1200" dirty="0">
            <a:solidFill>
              <a:schemeClr val="tx1"/>
            </a:solidFill>
          </a:endParaRPr>
        </a:p>
      </dsp:txBody>
      <dsp:txXfrm>
        <a:off x="3390293" y="2811206"/>
        <a:ext cx="2388586" cy="1837445"/>
      </dsp:txXfrm>
    </dsp:sp>
    <dsp:sp modelId="{C2987E39-3B0A-48A8-B4C6-B8C1AEB41D5A}">
      <dsp:nvSpPr>
        <dsp:cNvPr id="0" name=""/>
        <dsp:cNvSpPr/>
      </dsp:nvSpPr>
      <dsp:spPr>
        <a:xfrm>
          <a:off x="3227266" y="38375"/>
          <a:ext cx="2714641" cy="1818977"/>
        </a:xfrm>
        <a:prstGeom prst="ellipse">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3600" b="1" kern="1200" dirty="0" smtClean="0">
              <a:solidFill>
                <a:schemeClr val="tx1"/>
              </a:solidFill>
            </a:rPr>
            <a:t>Students</a:t>
          </a:r>
          <a:endParaRPr lang="en-MY" sz="2800" b="1" kern="1200" dirty="0">
            <a:solidFill>
              <a:schemeClr val="tx1"/>
            </a:solidFill>
          </a:endParaRPr>
        </a:p>
      </dsp:txBody>
      <dsp:txXfrm>
        <a:off x="3624816" y="304758"/>
        <a:ext cx="1919541" cy="1286211"/>
      </dsp:txXfrm>
    </dsp:sp>
    <dsp:sp modelId="{FE97926B-56A3-4CAD-8563-5FBBB024C596}">
      <dsp:nvSpPr>
        <dsp:cNvPr id="0" name=""/>
        <dsp:cNvSpPr/>
      </dsp:nvSpPr>
      <dsp:spPr>
        <a:xfrm>
          <a:off x="6191986" y="1906839"/>
          <a:ext cx="2799606" cy="1818977"/>
        </a:xfrm>
        <a:prstGeom prst="ellipse">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3200" b="1" kern="1200" dirty="0" smtClean="0">
              <a:solidFill>
                <a:schemeClr val="tx1"/>
              </a:solidFill>
            </a:rPr>
            <a:t>Staff</a:t>
          </a:r>
          <a:endParaRPr lang="en-MY" sz="2400" b="1" kern="1200" dirty="0">
            <a:solidFill>
              <a:schemeClr val="tx1"/>
            </a:solidFill>
          </a:endParaRPr>
        </a:p>
      </dsp:txBody>
      <dsp:txXfrm>
        <a:off x="6601979" y="2173222"/>
        <a:ext cx="1979620" cy="1286211"/>
      </dsp:txXfrm>
    </dsp:sp>
    <dsp:sp modelId="{24FA1C78-0679-4DFA-A363-B8A0A23F8A31}">
      <dsp:nvSpPr>
        <dsp:cNvPr id="0" name=""/>
        <dsp:cNvSpPr/>
      </dsp:nvSpPr>
      <dsp:spPr>
        <a:xfrm>
          <a:off x="4970190" y="4876823"/>
          <a:ext cx="2878404" cy="1818977"/>
        </a:xfrm>
        <a:prstGeom prst="ellipse">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dirty="0" smtClean="0">
              <a:solidFill>
                <a:schemeClr val="tx1"/>
              </a:solidFill>
            </a:rPr>
            <a:t>QMS</a:t>
          </a:r>
          <a:endParaRPr lang="en-MY" sz="2800" b="1" kern="1200" dirty="0">
            <a:solidFill>
              <a:schemeClr val="tx1"/>
            </a:solidFill>
          </a:endParaRPr>
        </a:p>
      </dsp:txBody>
      <dsp:txXfrm>
        <a:off x="5391723" y="5143206"/>
        <a:ext cx="2035338" cy="1286211"/>
      </dsp:txXfrm>
    </dsp:sp>
    <dsp:sp modelId="{580D2AB1-7B40-4B42-A85A-B813E33936D8}">
      <dsp:nvSpPr>
        <dsp:cNvPr id="0" name=""/>
        <dsp:cNvSpPr/>
      </dsp:nvSpPr>
      <dsp:spPr>
        <a:xfrm>
          <a:off x="1371591" y="4886658"/>
          <a:ext cx="2806481" cy="1818977"/>
        </a:xfrm>
        <a:prstGeom prst="ellipse">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3600" b="1" kern="1200" dirty="0" smtClean="0">
              <a:solidFill>
                <a:schemeClr val="tx1"/>
              </a:solidFill>
            </a:rPr>
            <a:t>Facilities</a:t>
          </a:r>
          <a:endParaRPr lang="en-MY" sz="3600" b="1" kern="1200" dirty="0" smtClean="0">
            <a:solidFill>
              <a:schemeClr val="tx1"/>
            </a:solidFill>
          </a:endParaRPr>
        </a:p>
      </dsp:txBody>
      <dsp:txXfrm>
        <a:off x="1782591" y="5153041"/>
        <a:ext cx="1984481" cy="1286211"/>
      </dsp:txXfrm>
    </dsp:sp>
    <dsp:sp modelId="{7CFBB3A4-877E-4BDD-9525-F4670B0934B6}">
      <dsp:nvSpPr>
        <dsp:cNvPr id="0" name=""/>
        <dsp:cNvSpPr/>
      </dsp:nvSpPr>
      <dsp:spPr>
        <a:xfrm>
          <a:off x="152406" y="1906839"/>
          <a:ext cx="2849955" cy="1818977"/>
        </a:xfrm>
        <a:prstGeom prst="ellipse">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3200" b="1" kern="1200" dirty="0" smtClean="0">
              <a:solidFill>
                <a:schemeClr val="tx1"/>
              </a:solidFill>
            </a:rPr>
            <a:t>Curriculum</a:t>
          </a:r>
          <a:endParaRPr lang="en-MY" sz="3200" b="1" kern="1200" dirty="0">
            <a:solidFill>
              <a:schemeClr val="tx1"/>
            </a:solidFill>
          </a:endParaRPr>
        </a:p>
      </dsp:txBody>
      <dsp:txXfrm>
        <a:off x="569772" y="2173222"/>
        <a:ext cx="2015223" cy="1286211"/>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3316"/>
          </a:xfrm>
          <a:prstGeom prst="rect">
            <a:avLst/>
          </a:prstGeom>
        </p:spPr>
        <p:txBody>
          <a:bodyPr vert="horz" lIns="96661" tIns="48331" rIns="96661" bIns="48331" rtlCol="0"/>
          <a:lstStyle>
            <a:lvl1pPr algn="l">
              <a:defRPr sz="1300"/>
            </a:lvl1pPr>
          </a:lstStyle>
          <a:p>
            <a:endParaRPr lang="en-MY"/>
          </a:p>
        </p:txBody>
      </p:sp>
      <p:sp>
        <p:nvSpPr>
          <p:cNvPr id="3" name="Date Placeholder 2"/>
          <p:cNvSpPr>
            <a:spLocks noGrp="1"/>
          </p:cNvSpPr>
          <p:nvPr>
            <p:ph type="dt" idx="1"/>
          </p:nvPr>
        </p:nvSpPr>
        <p:spPr>
          <a:xfrm>
            <a:off x="3815373" y="0"/>
            <a:ext cx="2918831" cy="493316"/>
          </a:xfrm>
          <a:prstGeom prst="rect">
            <a:avLst/>
          </a:prstGeom>
        </p:spPr>
        <p:txBody>
          <a:bodyPr vert="horz" lIns="96661" tIns="48331" rIns="96661" bIns="48331" rtlCol="0"/>
          <a:lstStyle>
            <a:lvl1pPr algn="r">
              <a:defRPr sz="1300"/>
            </a:lvl1pPr>
          </a:lstStyle>
          <a:p>
            <a:fld id="{0DCF844D-4556-4E0B-BB92-9E7BD95D5863}" type="datetimeFigureOut">
              <a:rPr lang="en-MY" smtClean="0"/>
              <a:pPr/>
              <a:t>2/13/13</a:t>
            </a:fld>
            <a:endParaRPr lang="en-MY"/>
          </a:p>
        </p:txBody>
      </p:sp>
      <p:sp>
        <p:nvSpPr>
          <p:cNvPr id="4" name="Slide Image Placeholder 3"/>
          <p:cNvSpPr>
            <a:spLocks noGrp="1" noRot="1" noChangeAspect="1"/>
          </p:cNvSpPr>
          <p:nvPr>
            <p:ph type="sldImg" idx="2"/>
          </p:nvPr>
        </p:nvSpPr>
        <p:spPr>
          <a:xfrm>
            <a:off x="903288" y="741363"/>
            <a:ext cx="4929187" cy="3698875"/>
          </a:xfrm>
          <a:prstGeom prst="rect">
            <a:avLst/>
          </a:prstGeom>
          <a:noFill/>
          <a:ln w="12700">
            <a:solidFill>
              <a:prstClr val="black"/>
            </a:solidFill>
          </a:ln>
        </p:spPr>
        <p:txBody>
          <a:bodyPr vert="horz" lIns="96661" tIns="48331" rIns="96661" bIns="48331" rtlCol="0" anchor="ctr"/>
          <a:lstStyle/>
          <a:p>
            <a:endParaRPr lang="en-MY"/>
          </a:p>
        </p:txBody>
      </p:sp>
      <p:sp>
        <p:nvSpPr>
          <p:cNvPr id="5" name="Notes Placeholder 4"/>
          <p:cNvSpPr>
            <a:spLocks noGrp="1"/>
          </p:cNvSpPr>
          <p:nvPr>
            <p:ph type="body" sz="quarter" idx="3"/>
          </p:nvPr>
        </p:nvSpPr>
        <p:spPr>
          <a:xfrm>
            <a:off x="673577" y="4686499"/>
            <a:ext cx="5388610" cy="4439841"/>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6" name="Footer Placeholder 5"/>
          <p:cNvSpPr>
            <a:spLocks noGrp="1"/>
          </p:cNvSpPr>
          <p:nvPr>
            <p:ph type="ftr" sz="quarter" idx="4"/>
          </p:nvPr>
        </p:nvSpPr>
        <p:spPr>
          <a:xfrm>
            <a:off x="0" y="9371285"/>
            <a:ext cx="2918831" cy="493316"/>
          </a:xfrm>
          <a:prstGeom prst="rect">
            <a:avLst/>
          </a:prstGeom>
        </p:spPr>
        <p:txBody>
          <a:bodyPr vert="horz" lIns="96661" tIns="48331" rIns="96661" bIns="48331" rtlCol="0" anchor="b"/>
          <a:lstStyle>
            <a:lvl1pPr algn="l">
              <a:defRPr sz="1300"/>
            </a:lvl1pPr>
          </a:lstStyle>
          <a:p>
            <a:endParaRPr lang="en-MY"/>
          </a:p>
        </p:txBody>
      </p:sp>
      <p:sp>
        <p:nvSpPr>
          <p:cNvPr id="7" name="Slide Number Placeholder 6"/>
          <p:cNvSpPr>
            <a:spLocks noGrp="1"/>
          </p:cNvSpPr>
          <p:nvPr>
            <p:ph type="sldNum" sz="quarter" idx="5"/>
          </p:nvPr>
        </p:nvSpPr>
        <p:spPr>
          <a:xfrm>
            <a:off x="3815373" y="9371285"/>
            <a:ext cx="2918831" cy="493316"/>
          </a:xfrm>
          <a:prstGeom prst="rect">
            <a:avLst/>
          </a:prstGeom>
        </p:spPr>
        <p:txBody>
          <a:bodyPr vert="horz" lIns="96661" tIns="48331" rIns="96661" bIns="48331" rtlCol="0" anchor="b"/>
          <a:lstStyle>
            <a:lvl1pPr algn="r">
              <a:defRPr sz="1300"/>
            </a:lvl1pPr>
          </a:lstStyle>
          <a:p>
            <a:fld id="{B947B406-AABA-41E3-88DA-E67AFD939982}" type="slidenum">
              <a:rPr lang="en-MY" smtClean="0"/>
              <a:pPr/>
              <a:t>‹#›</a:t>
            </a:fld>
            <a:endParaRPr lang="en-MY"/>
          </a:p>
        </p:txBody>
      </p:sp>
    </p:spTree>
    <p:extLst>
      <p:ext uri="{BB962C8B-B14F-4D97-AF65-F5344CB8AC3E}">
        <p14:creationId xmlns:p14="http://schemas.microsoft.com/office/powerpoint/2010/main" val="36556312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p>
            <a:fld id="{216FA69A-670D-4ACB-B964-A3E7A41AA146}" type="slidenum">
              <a:rPr lang="en-US" smtClean="0">
                <a:latin typeface="Times New Roman" pitchFamily="18" charset="0"/>
              </a:rPr>
              <a:pPr/>
              <a:t>1</a:t>
            </a:fld>
            <a:endParaRPr lang="en-US" smtClean="0">
              <a:latin typeface="Times New Roman" pitchFamily="18" charset="0"/>
            </a:endParaRPr>
          </a:p>
        </p:txBody>
      </p:sp>
      <p:sp>
        <p:nvSpPr>
          <p:cNvPr id="145411" name="Rectangle 2"/>
          <p:cNvSpPr>
            <a:spLocks noGrp="1" noRot="1" noChangeAspect="1" noChangeArrowheads="1" noTextEdit="1"/>
          </p:cNvSpPr>
          <p:nvPr>
            <p:ph type="sldImg"/>
          </p:nvPr>
        </p:nvSpPr>
        <p:spPr>
          <a:xfrm>
            <a:off x="885825" y="758825"/>
            <a:ext cx="4954588" cy="3716338"/>
          </a:xfrm>
          <a:ln/>
        </p:spPr>
      </p:sp>
      <p:sp>
        <p:nvSpPr>
          <p:cNvPr id="145412" name="Rectangle 3"/>
          <p:cNvSpPr>
            <a:spLocks noGrp="1" noChangeArrowheads="1"/>
          </p:cNvSpPr>
          <p:nvPr>
            <p:ph type="body" idx="1"/>
          </p:nvPr>
        </p:nvSpPr>
        <p:spPr>
          <a:xfrm>
            <a:off x="907457" y="4705342"/>
            <a:ext cx="4908375" cy="4402157"/>
          </a:xfrm>
          <a:noFill/>
          <a:ln/>
        </p:spPr>
        <p:txBody>
          <a:bodyPr/>
          <a:lstStyle/>
          <a:p>
            <a:pPr eaLnBrk="1" hangingPunct="1"/>
            <a:endParaRPr lang="en-US" smtClean="0">
              <a:latin typeface="Times New Roman"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p>
            <a:fld id="{4DEC3509-8EA9-4396-96E0-AFB6CABF9B65}" type="slidenum">
              <a:rPr lang="en-US" smtClean="0">
                <a:latin typeface="Times New Roman" pitchFamily="18" charset="0"/>
              </a:rPr>
              <a:pPr/>
              <a:t>75</a:t>
            </a:fld>
            <a:endParaRPr lang="en-US" smtClean="0">
              <a:latin typeface="Times New Roman" pitchFamily="18" charset="0"/>
            </a:endParaRPr>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p:spPr>
        <p:txBody>
          <a:bodyPr/>
          <a:lstStyle/>
          <a:p>
            <a:pPr eaLnBrk="1" hangingPunct="1"/>
            <a:endParaRPr lang="en-US" smtClean="0">
              <a:latin typeface="Times New Roman"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p>
            <a:fld id="{E91676A9-0381-4381-83FC-8CE46A813CCC}" type="slidenum">
              <a:rPr lang="en-US" smtClean="0">
                <a:latin typeface="Times New Roman" pitchFamily="18" charset="0"/>
              </a:rPr>
              <a:pPr/>
              <a:t>76</a:t>
            </a:fld>
            <a:endParaRPr lang="en-US" smtClean="0">
              <a:latin typeface="Times New Roman" pitchFamily="18" charset="0"/>
            </a:endParaRPr>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p:spPr>
        <p:txBody>
          <a:bodyPr/>
          <a:lstStyle/>
          <a:p>
            <a:pPr eaLnBrk="1" hangingPunct="1"/>
            <a:endParaRPr lang="en-US" smtClean="0">
              <a:latin typeface="Times New Roman"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p>
            <a:fld id="{387C4FCF-8387-4197-ACF4-6AE86EFDC9B0}" type="slidenum">
              <a:rPr lang="en-US" smtClean="0">
                <a:latin typeface="Times New Roman" pitchFamily="18" charset="0"/>
              </a:rPr>
              <a:pPr/>
              <a:t>78</a:t>
            </a:fld>
            <a:endParaRPr lang="en-US" smtClean="0">
              <a:latin typeface="Times New Roman" pitchFamily="18" charset="0"/>
            </a:endParaRPr>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p:spPr>
        <p:txBody>
          <a:bodyPr/>
          <a:lstStyle/>
          <a:p>
            <a:pPr eaLnBrk="1" hangingPunct="1"/>
            <a:endParaRPr lang="en-US" smtClean="0">
              <a:latin typeface="Times New Roman"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p>
            <a:fld id="{1BE86312-8F85-415C-8423-B6BE37C4ED7D}" type="slidenum">
              <a:rPr lang="en-US" smtClean="0">
                <a:latin typeface="Times New Roman" pitchFamily="18" charset="0"/>
              </a:rPr>
              <a:pPr/>
              <a:t>94</a:t>
            </a:fld>
            <a:endParaRPr lang="en-US" smtClean="0">
              <a:latin typeface="Times New Roman" pitchFamily="18" charset="0"/>
            </a:endParaRPr>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p:spPr>
        <p:txBody>
          <a:bodyPr/>
          <a:lstStyle/>
          <a:p>
            <a:endParaRPr lang="en-US" smtClean="0">
              <a:latin typeface="Times New Roman"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p>
            <a:fld id="{D3F65F5F-7EEB-491F-961A-5E8256A9A8E9}" type="slidenum">
              <a:rPr lang="en-US" smtClean="0">
                <a:latin typeface="Times New Roman" pitchFamily="18" charset="0"/>
              </a:rPr>
              <a:pPr/>
              <a:t>97</a:t>
            </a:fld>
            <a:endParaRPr lang="en-US" smtClean="0">
              <a:latin typeface="Times New Roman" pitchFamily="18" charset="0"/>
            </a:endParaRPr>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p:spPr>
        <p:txBody>
          <a:bodyPr/>
          <a:lstStyle/>
          <a:p>
            <a:endParaRPr lang="en-US" smtClean="0">
              <a:latin typeface="Times New Roman"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p>
            <a:fld id="{9671E098-D598-48FE-9DA5-92086603D7CA}" type="slidenum">
              <a:rPr lang="en-US" smtClean="0">
                <a:latin typeface="Times New Roman" pitchFamily="18" charset="0"/>
              </a:rPr>
              <a:pPr/>
              <a:t>98</a:t>
            </a:fld>
            <a:endParaRPr lang="en-US" smtClean="0">
              <a:latin typeface="Times New Roman" pitchFamily="18" charset="0"/>
            </a:endParaRPr>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a:ln/>
        </p:spPr>
        <p:txBody>
          <a:bodyPr/>
          <a:lstStyle/>
          <a:p>
            <a:endParaRPr lang="en-US" smtClean="0">
              <a:latin typeface="Times New Roman"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p>
            <a:fld id="{09622260-65ED-4C5E-816E-98E1463D3328}" type="slidenum">
              <a:rPr lang="en-US" smtClean="0">
                <a:latin typeface="Times New Roman" pitchFamily="18" charset="0"/>
              </a:rPr>
              <a:pPr/>
              <a:t>99</a:t>
            </a:fld>
            <a:endParaRPr lang="en-US" smtClean="0">
              <a:latin typeface="Times New Roman" pitchFamily="18" charset="0"/>
            </a:endParaRPr>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a:ln/>
        </p:spPr>
        <p:txBody>
          <a:bodyPr/>
          <a:lstStyle/>
          <a:p>
            <a:endParaRPr lang="en-US" smtClean="0">
              <a:latin typeface="Times New Roman"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p>
            <a:fld id="{36805863-BA95-48D3-8F7A-039D851311FA}" type="slidenum">
              <a:rPr lang="en-US" smtClean="0">
                <a:latin typeface="Times New Roman" pitchFamily="18" charset="0"/>
              </a:rPr>
              <a:pPr/>
              <a:t>100</a:t>
            </a:fld>
            <a:endParaRPr lang="en-US" smtClean="0">
              <a:latin typeface="Times New Roman" pitchFamily="18" charset="0"/>
            </a:endParaRPr>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p:spPr>
        <p:txBody>
          <a:bodyPr/>
          <a:lstStyle/>
          <a:p>
            <a:endParaRPr lang="en-US" smtClean="0">
              <a:latin typeface="Times New Roman"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fld id="{2D609163-C1A5-4597-8885-14ED9DD6AEB3}" type="slidenum">
              <a:rPr lang="en-US" smtClean="0">
                <a:latin typeface="Times New Roman" pitchFamily="18" charset="0"/>
              </a:rPr>
              <a:pPr/>
              <a:t>101</a:t>
            </a:fld>
            <a:endParaRPr lang="en-US" smtClean="0">
              <a:latin typeface="Times New Roman" pitchFamily="18" charset="0"/>
            </a:endParaRPr>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p:spPr>
        <p:txBody>
          <a:bodyPr/>
          <a:lstStyle/>
          <a:p>
            <a:endParaRPr lang="en-US" smtClean="0">
              <a:latin typeface="Times New Roman"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p>
            <a:fld id="{780BC182-9639-4583-845A-2358D46E9629}" type="slidenum">
              <a:rPr lang="en-US" smtClean="0">
                <a:latin typeface="Times New Roman" pitchFamily="18" charset="0"/>
              </a:rPr>
              <a:pPr/>
              <a:t>102</a:t>
            </a:fld>
            <a:endParaRPr lang="en-US" smtClean="0">
              <a:latin typeface="Times New Roman" pitchFamily="18" charset="0"/>
            </a:endParaRPr>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p:spPr>
        <p:txBody>
          <a:bodyPr/>
          <a:lstStyle/>
          <a:p>
            <a:endParaRPr lang="en-US" smtClean="0">
              <a:latin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t>EAC Training Modules (OBE for Panel Evaluator)</a:t>
            </a:r>
          </a:p>
        </p:txBody>
      </p:sp>
      <p:sp>
        <p:nvSpPr>
          <p:cNvPr id="7" name="Rectangle 7"/>
          <p:cNvSpPr>
            <a:spLocks noGrp="1" noChangeArrowheads="1"/>
          </p:cNvSpPr>
          <p:nvPr>
            <p:ph type="sldNum" sz="quarter" idx="5"/>
          </p:nvPr>
        </p:nvSpPr>
        <p:spPr>
          <a:ln/>
        </p:spPr>
        <p:txBody>
          <a:bodyPr/>
          <a:lstStyle/>
          <a:p>
            <a:fld id="{B186DF08-47B5-444E-A827-6221CBE3250C}" type="slidenum">
              <a:rPr lang="en-US"/>
              <a:pPr/>
              <a:t>20</a:t>
            </a:fld>
            <a:endParaRPr lang="en-US"/>
          </a:p>
        </p:txBody>
      </p:sp>
      <p:sp>
        <p:nvSpPr>
          <p:cNvPr id="711682" name="Rectangle 2"/>
          <p:cNvSpPr>
            <a:spLocks noGrp="1" noRot="1" noChangeAspect="1" noChangeArrowheads="1" noTextEdit="1"/>
          </p:cNvSpPr>
          <p:nvPr>
            <p:ph type="sldImg"/>
          </p:nvPr>
        </p:nvSpPr>
        <p:spPr>
          <a:ln/>
        </p:spPr>
      </p:sp>
      <p:sp>
        <p:nvSpPr>
          <p:cNvPr id="7116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p>
            <a:fld id="{3E2C18D3-A6EF-4DFE-8CDA-D83448B65140}" type="slidenum">
              <a:rPr lang="en-US" smtClean="0">
                <a:latin typeface="Times New Roman" pitchFamily="18" charset="0"/>
              </a:rPr>
              <a:pPr/>
              <a:t>103</a:t>
            </a:fld>
            <a:endParaRPr lang="en-US" smtClean="0">
              <a:latin typeface="Times New Roman" pitchFamily="18" charset="0"/>
            </a:endParaRPr>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a:ln/>
        </p:spPr>
        <p:txBody>
          <a:bodyPr/>
          <a:lstStyle/>
          <a:p>
            <a:pPr eaLnBrk="1" hangingPunct="1"/>
            <a:endParaRPr lang="en-US" smtClean="0">
              <a:latin typeface="Times New Roman"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t>EAC Training Modules (OBE for Panel Evaluator)</a:t>
            </a:r>
          </a:p>
        </p:txBody>
      </p:sp>
      <p:sp>
        <p:nvSpPr>
          <p:cNvPr id="7" name="Rectangle 7"/>
          <p:cNvSpPr>
            <a:spLocks noGrp="1" noChangeArrowheads="1"/>
          </p:cNvSpPr>
          <p:nvPr>
            <p:ph type="sldNum" sz="quarter" idx="5"/>
          </p:nvPr>
        </p:nvSpPr>
        <p:spPr>
          <a:ln/>
        </p:spPr>
        <p:txBody>
          <a:bodyPr/>
          <a:lstStyle/>
          <a:p>
            <a:fld id="{6952BC70-FF83-435A-9239-55A1FD85CAD5}" type="slidenum">
              <a:rPr lang="en-US"/>
              <a:pPr/>
              <a:t>132</a:t>
            </a:fld>
            <a:endParaRPr lang="en-US"/>
          </a:p>
        </p:txBody>
      </p:sp>
      <p:sp>
        <p:nvSpPr>
          <p:cNvPr id="720898" name="Rectangle 2"/>
          <p:cNvSpPr>
            <a:spLocks noGrp="1" noRot="1" noChangeAspect="1" noChangeArrowheads="1" noTextEdit="1"/>
          </p:cNvSpPr>
          <p:nvPr>
            <p:ph type="sldImg"/>
          </p:nvPr>
        </p:nvSpPr>
        <p:spPr>
          <a:ln/>
        </p:spPr>
      </p:sp>
      <p:sp>
        <p:nvSpPr>
          <p:cNvPr id="7208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t>EAC Training Modules (OBE for Panel Evaluator)</a:t>
            </a:r>
          </a:p>
        </p:txBody>
      </p:sp>
      <p:sp>
        <p:nvSpPr>
          <p:cNvPr id="7" name="Rectangle 7"/>
          <p:cNvSpPr>
            <a:spLocks noGrp="1" noChangeArrowheads="1"/>
          </p:cNvSpPr>
          <p:nvPr>
            <p:ph type="sldNum" sz="quarter" idx="5"/>
          </p:nvPr>
        </p:nvSpPr>
        <p:spPr>
          <a:ln/>
        </p:spPr>
        <p:txBody>
          <a:bodyPr/>
          <a:lstStyle/>
          <a:p>
            <a:fld id="{14A96E6C-D7ED-4CEE-BCDC-4C9D1D4CB5B8}" type="slidenum">
              <a:rPr lang="en-US"/>
              <a:pPr/>
              <a:t>25</a:t>
            </a:fld>
            <a:endParaRPr lang="en-US"/>
          </a:p>
        </p:txBody>
      </p:sp>
      <p:sp>
        <p:nvSpPr>
          <p:cNvPr id="734210" name="Rectangle 2"/>
          <p:cNvSpPr>
            <a:spLocks noGrp="1" noRot="1" noChangeAspect="1" noChangeArrowheads="1" noTextEdit="1"/>
          </p:cNvSpPr>
          <p:nvPr>
            <p:ph type="sldImg"/>
          </p:nvPr>
        </p:nvSpPr>
        <p:spPr>
          <a:ln/>
        </p:spPr>
      </p:sp>
      <p:sp>
        <p:nvSpPr>
          <p:cNvPr id="7342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t>EAC Training Modules (OBE for Panel Evaluator)</a:t>
            </a:r>
          </a:p>
        </p:txBody>
      </p:sp>
      <p:sp>
        <p:nvSpPr>
          <p:cNvPr id="7" name="Rectangle 7"/>
          <p:cNvSpPr>
            <a:spLocks noGrp="1" noChangeArrowheads="1"/>
          </p:cNvSpPr>
          <p:nvPr>
            <p:ph type="sldNum" sz="quarter" idx="5"/>
          </p:nvPr>
        </p:nvSpPr>
        <p:spPr>
          <a:ln/>
        </p:spPr>
        <p:txBody>
          <a:bodyPr/>
          <a:lstStyle/>
          <a:p>
            <a:fld id="{A823D1C6-CAD6-4913-BDF3-0DE08C9FF989}" type="slidenum">
              <a:rPr lang="en-US"/>
              <a:pPr/>
              <a:t>26</a:t>
            </a:fld>
            <a:endParaRPr lang="en-US"/>
          </a:p>
        </p:txBody>
      </p:sp>
      <p:sp>
        <p:nvSpPr>
          <p:cNvPr id="718850" name="Rectangle 2"/>
          <p:cNvSpPr>
            <a:spLocks noGrp="1" noRot="1" noChangeAspect="1" noChangeArrowheads="1" noTextEdit="1"/>
          </p:cNvSpPr>
          <p:nvPr>
            <p:ph type="sldImg"/>
          </p:nvPr>
        </p:nvSpPr>
        <p:spPr>
          <a:ln/>
        </p:spPr>
      </p:sp>
      <p:sp>
        <p:nvSpPr>
          <p:cNvPr id="7188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p>
            <a:fld id="{9962AE47-7CDD-4960-8D80-3318D1017CA9}" type="slidenum">
              <a:rPr lang="en-US" smtClean="0">
                <a:latin typeface="Times New Roman" pitchFamily="18" charset="0"/>
              </a:rPr>
              <a:pPr/>
              <a:t>27</a:t>
            </a:fld>
            <a:endParaRPr lang="en-US" smtClean="0">
              <a:latin typeface="Times New Roman" pitchFamily="18" charset="0"/>
            </a:endParaRPr>
          </a:p>
        </p:txBody>
      </p:sp>
      <p:sp>
        <p:nvSpPr>
          <p:cNvPr id="146435" name="Rectangle 2"/>
          <p:cNvSpPr>
            <a:spLocks noGrp="1" noRot="1" noChangeAspect="1" noChangeArrowheads="1" noTextEdit="1"/>
          </p:cNvSpPr>
          <p:nvPr>
            <p:ph type="sldImg"/>
          </p:nvPr>
        </p:nvSpPr>
        <p:spPr>
          <a:xfrm>
            <a:off x="903288" y="739775"/>
            <a:ext cx="4930775" cy="3698875"/>
          </a:xfrm>
          <a:ln/>
        </p:spPr>
      </p:sp>
      <p:sp>
        <p:nvSpPr>
          <p:cNvPr id="146436" name="Rectangle 3"/>
          <p:cNvSpPr>
            <a:spLocks noGrp="1" noChangeArrowheads="1"/>
          </p:cNvSpPr>
          <p:nvPr>
            <p:ph type="body" idx="1"/>
          </p:nvPr>
        </p:nvSpPr>
        <p:spPr>
          <a:noFill/>
          <a:ln/>
        </p:spPr>
        <p:txBody>
          <a:bodyPr/>
          <a:lstStyle/>
          <a:p>
            <a:pPr eaLnBrk="1" hangingPunct="1"/>
            <a:endParaRPr lang="en-US" smtClean="0">
              <a:latin typeface="Times New Roman"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E5E1B8A-7EA2-42E8-9823-732875C3281B}" type="slidenum">
              <a:rPr lang="en-US" smtClean="0"/>
              <a:pPr fontAlgn="base">
                <a:spcBef>
                  <a:spcPct val="0"/>
                </a:spcBef>
                <a:spcAft>
                  <a:spcPct val="0"/>
                </a:spcAft>
                <a:defRPr/>
              </a:pPr>
              <a:t>43</a:t>
            </a:fld>
            <a:endParaRPr lang="en-US" smtClean="0"/>
          </a:p>
        </p:txBody>
      </p:sp>
      <p:sp>
        <p:nvSpPr>
          <p:cNvPr id="11059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0596" name="Rectangle 3"/>
          <p:cNvSpPr>
            <a:spLocks noGrp="1" noChangeArrowheads="1"/>
          </p:cNvSpPr>
          <p:nvPr>
            <p:ph type="body" idx="1"/>
          </p:nvPr>
        </p:nvSpPr>
        <p:spPr bwMode="auto">
          <a:xfrm>
            <a:off x="673577" y="4686499"/>
            <a:ext cx="5388610" cy="4438128"/>
          </a:xfrm>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p>
            <a:fld id="{D603FD4E-D42E-45D1-A40E-015B0FD9BB7C}" type="slidenum">
              <a:rPr lang="en-US" smtClean="0">
                <a:latin typeface="Times New Roman" pitchFamily="18" charset="0"/>
              </a:rPr>
              <a:pPr/>
              <a:t>72</a:t>
            </a:fld>
            <a:endParaRPr lang="en-US" smtClean="0">
              <a:latin typeface="Times New Roman" pitchFamily="18" charset="0"/>
            </a:endParaRPr>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p:spPr>
        <p:txBody>
          <a:bodyPr/>
          <a:lstStyle/>
          <a:p>
            <a:pPr eaLnBrk="1" hangingPunct="1"/>
            <a:endParaRPr lang="en-US" smtClean="0">
              <a:latin typeface="Times New Roman"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p>
            <a:fld id="{C7B5D0CC-F7E3-4AEA-9E76-85D8EBFFECE3}" type="slidenum">
              <a:rPr lang="en-US" smtClean="0">
                <a:latin typeface="Times New Roman" pitchFamily="18" charset="0"/>
              </a:rPr>
              <a:pPr/>
              <a:t>73</a:t>
            </a:fld>
            <a:endParaRPr lang="en-US" smtClean="0">
              <a:latin typeface="Times New Roman" pitchFamily="18" charset="0"/>
            </a:endParaRPr>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p:spPr>
        <p:txBody>
          <a:bodyPr/>
          <a:lstStyle/>
          <a:p>
            <a:pPr eaLnBrk="1" hangingPunct="1"/>
            <a:endParaRPr lang="en-US" smtClean="0">
              <a:latin typeface="Times New Roman"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p>
            <a:fld id="{7CCCE6B3-1E97-42FF-9080-733F6E7B7750}" type="slidenum">
              <a:rPr lang="en-US" smtClean="0">
                <a:latin typeface="Times New Roman" pitchFamily="18" charset="0"/>
              </a:rPr>
              <a:pPr/>
              <a:t>74</a:t>
            </a:fld>
            <a:endParaRPr lang="en-US" smtClean="0">
              <a:latin typeface="Times New Roman" pitchFamily="18" charset="0"/>
            </a:endParaRPr>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p:spPr>
        <p:txBody>
          <a:bodyPr/>
          <a:lstStyle/>
          <a:p>
            <a:pPr eaLnBrk="1" hangingPunct="1"/>
            <a:endParaRPr lang="en-US" smtClean="0">
              <a:latin typeface="Times New Roman"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MY"/>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MY"/>
          </a:p>
        </p:txBody>
      </p:sp>
    </p:spTree>
    <p:extLst>
      <p:ext uri="{BB962C8B-B14F-4D97-AF65-F5344CB8AC3E}">
        <p14:creationId xmlns:p14="http://schemas.microsoft.com/office/powerpoint/2010/main" val="3608791284"/>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MY"/>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337B8BD-7B0E-4581-8AE1-15057DFD2E23}" type="datetimeFigureOut">
              <a:rPr lang="en-MY" smtClean="0"/>
              <a:pPr/>
              <a:t>2/13/13</a:t>
            </a:fld>
            <a:endParaRPr lang="en-MY"/>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MY"/>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AC5C252-1C73-4DF0-98FD-1310FB8A0F53}" type="slidenum">
              <a:rPr lang="en-MY" smtClean="0"/>
              <a:pPr/>
              <a:t>‹#›</a:t>
            </a:fld>
            <a:endParaRPr lang="en-MY"/>
          </a:p>
        </p:txBody>
      </p:sp>
    </p:spTree>
    <p:extLst>
      <p:ext uri="{BB962C8B-B14F-4D97-AF65-F5344CB8AC3E}">
        <p14:creationId xmlns:p14="http://schemas.microsoft.com/office/powerpoint/2010/main" val="3042377394"/>
      </p:ext>
    </p:extLst>
  </p:cSld>
  <p:clrMapOvr>
    <a:masterClrMapping/>
  </p:clrMapOvr>
  <p:transition xmlns:p14="http://schemas.microsoft.com/office/powerpoint/2010/main">
    <p:pull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MY"/>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337B8BD-7B0E-4581-8AE1-15057DFD2E23}" type="datetimeFigureOut">
              <a:rPr lang="en-MY" smtClean="0"/>
              <a:pPr/>
              <a:t>2/13/13</a:t>
            </a:fld>
            <a:endParaRPr lang="en-MY"/>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MY"/>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AC5C252-1C73-4DF0-98FD-1310FB8A0F53}" type="slidenum">
              <a:rPr lang="en-MY" smtClean="0"/>
              <a:pPr/>
              <a:t>‹#›</a:t>
            </a:fld>
            <a:endParaRPr lang="en-MY"/>
          </a:p>
        </p:txBody>
      </p:sp>
    </p:spTree>
    <p:extLst>
      <p:ext uri="{BB962C8B-B14F-4D97-AF65-F5344CB8AC3E}">
        <p14:creationId xmlns:p14="http://schemas.microsoft.com/office/powerpoint/2010/main" val="4211094996"/>
      </p:ext>
    </p:extLst>
  </p:cSld>
  <p:clrMapOvr>
    <a:masterClrMapping/>
  </p:clrMapOvr>
  <p:transition xmlns:p14="http://schemas.microsoft.com/office/powerpoint/2010/main">
    <p:pull di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MY"/>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5" name="Rectangle 139"/>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6" name="Rectangle 140"/>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7" name="Rectangle 141"/>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E455B988-D14A-445D-8551-1DECE464C43E}" type="slidenum">
              <a:rPr lang="en-US"/>
              <a:pPr>
                <a:defRPr/>
              </a:pPr>
              <a:t>‹#›</a:t>
            </a:fld>
            <a:endParaRPr lang="en-US" dirty="0"/>
          </a:p>
        </p:txBody>
      </p:sp>
    </p:spTree>
    <p:extLst>
      <p:ext uri="{BB962C8B-B14F-4D97-AF65-F5344CB8AC3E}">
        <p14:creationId xmlns:p14="http://schemas.microsoft.com/office/powerpoint/2010/main" val="5780001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MY"/>
          </a:p>
        </p:txBody>
      </p:sp>
      <p:sp>
        <p:nvSpPr>
          <p:cNvPr id="3" name="Table Placeholder 2"/>
          <p:cNvSpPr>
            <a:spLocks noGrp="1"/>
          </p:cNvSpPr>
          <p:nvPr>
            <p:ph type="tbl" idx="1"/>
          </p:nvPr>
        </p:nvSpPr>
        <p:spPr>
          <a:xfrm>
            <a:off x="685800" y="1981200"/>
            <a:ext cx="7772400" cy="4114800"/>
          </a:xfrm>
        </p:spPr>
        <p:txBody>
          <a:bodyPr/>
          <a:lstStyle/>
          <a:p>
            <a:pPr lvl="0"/>
            <a:endParaRPr lang="en-MY" noProof="0" smtClean="0"/>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GB"/>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r>
              <a:rPr lang="en-GB"/>
              <a:t>Megat Johari Megat Mohd Noor</a:t>
            </a:r>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0DC3A8BD-B72A-47F6-8456-E57A9B707822}" type="slidenum">
              <a:rPr lang="en-GB"/>
              <a:pPr>
                <a:defRPr/>
              </a:pPr>
              <a:t>‹#›</a:t>
            </a:fld>
            <a:endParaRPr lang="en-GB"/>
          </a:p>
        </p:txBody>
      </p:sp>
    </p:spTree>
    <p:extLst>
      <p:ext uri="{BB962C8B-B14F-4D97-AF65-F5344CB8AC3E}">
        <p14:creationId xmlns:p14="http://schemas.microsoft.com/office/powerpoint/2010/main" val="1046549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MY"/>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337B8BD-7B0E-4581-8AE1-15057DFD2E23}" type="datetimeFigureOut">
              <a:rPr lang="en-MY" smtClean="0"/>
              <a:pPr/>
              <a:t>2/13/13</a:t>
            </a:fld>
            <a:endParaRPr lang="en-MY"/>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MY"/>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AC5C252-1C73-4DF0-98FD-1310FB8A0F53}" type="slidenum">
              <a:rPr lang="en-MY" smtClean="0"/>
              <a:pPr/>
              <a:t>‹#›</a:t>
            </a:fld>
            <a:endParaRPr lang="en-MY"/>
          </a:p>
        </p:txBody>
      </p:sp>
    </p:spTree>
    <p:extLst>
      <p:ext uri="{BB962C8B-B14F-4D97-AF65-F5344CB8AC3E}">
        <p14:creationId xmlns:p14="http://schemas.microsoft.com/office/powerpoint/2010/main" val="3734070123"/>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MY"/>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337B8BD-7B0E-4581-8AE1-15057DFD2E23}" type="datetimeFigureOut">
              <a:rPr lang="en-MY" smtClean="0"/>
              <a:pPr/>
              <a:t>2/13/13</a:t>
            </a:fld>
            <a:endParaRPr lang="en-MY"/>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MY"/>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AC5C252-1C73-4DF0-98FD-1310FB8A0F53}" type="slidenum">
              <a:rPr lang="en-MY" smtClean="0"/>
              <a:pPr/>
              <a:t>‹#›</a:t>
            </a:fld>
            <a:endParaRPr lang="en-MY"/>
          </a:p>
        </p:txBody>
      </p:sp>
    </p:spTree>
    <p:extLst>
      <p:ext uri="{BB962C8B-B14F-4D97-AF65-F5344CB8AC3E}">
        <p14:creationId xmlns:p14="http://schemas.microsoft.com/office/powerpoint/2010/main" val="2148616003"/>
      </p:ext>
    </p:extLst>
  </p:cSld>
  <p:clrMapOvr>
    <a:masterClrMapping/>
  </p:clrMapOvr>
  <p:transition xmlns:p14="http://schemas.microsoft.com/office/powerpoint/2010/main">
    <p:pull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MY"/>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337B8BD-7B0E-4581-8AE1-15057DFD2E23}" type="datetimeFigureOut">
              <a:rPr lang="en-MY" smtClean="0"/>
              <a:pPr/>
              <a:t>2/13/13</a:t>
            </a:fld>
            <a:endParaRPr lang="en-MY"/>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MY"/>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AC5C252-1C73-4DF0-98FD-1310FB8A0F53}" type="slidenum">
              <a:rPr lang="en-MY" smtClean="0"/>
              <a:pPr/>
              <a:t>‹#›</a:t>
            </a:fld>
            <a:endParaRPr lang="en-MY"/>
          </a:p>
        </p:txBody>
      </p:sp>
    </p:spTree>
    <p:extLst>
      <p:ext uri="{BB962C8B-B14F-4D97-AF65-F5344CB8AC3E}">
        <p14:creationId xmlns:p14="http://schemas.microsoft.com/office/powerpoint/2010/main" val="3713259888"/>
      </p:ext>
    </p:extLst>
  </p:cSld>
  <p:clrMapOvr>
    <a:masterClrMapping/>
  </p:clrMapOvr>
  <p:transition xmlns:p14="http://schemas.microsoft.com/office/powerpoint/2010/main">
    <p:pull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MY"/>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F337B8BD-7B0E-4581-8AE1-15057DFD2E23}" type="datetimeFigureOut">
              <a:rPr lang="en-MY" smtClean="0"/>
              <a:pPr/>
              <a:t>2/13/13</a:t>
            </a:fld>
            <a:endParaRPr lang="en-MY"/>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MY"/>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8AC5C252-1C73-4DF0-98FD-1310FB8A0F53}" type="slidenum">
              <a:rPr lang="en-MY" smtClean="0"/>
              <a:pPr/>
              <a:t>‹#›</a:t>
            </a:fld>
            <a:endParaRPr lang="en-MY"/>
          </a:p>
        </p:txBody>
      </p:sp>
    </p:spTree>
    <p:extLst>
      <p:ext uri="{BB962C8B-B14F-4D97-AF65-F5344CB8AC3E}">
        <p14:creationId xmlns:p14="http://schemas.microsoft.com/office/powerpoint/2010/main" val="1052438406"/>
      </p:ext>
    </p:extLst>
  </p:cSld>
  <p:clrMapOvr>
    <a:masterClrMapping/>
  </p:clrMapOvr>
  <p:transition xmlns:p14="http://schemas.microsoft.com/office/powerpoint/2010/main">
    <p:pull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MY"/>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F337B8BD-7B0E-4581-8AE1-15057DFD2E23}" type="datetimeFigureOut">
              <a:rPr lang="en-MY" smtClean="0"/>
              <a:pPr/>
              <a:t>2/13/13</a:t>
            </a:fld>
            <a:endParaRPr lang="en-MY"/>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MY"/>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8AC5C252-1C73-4DF0-98FD-1310FB8A0F53}" type="slidenum">
              <a:rPr lang="en-MY" smtClean="0"/>
              <a:pPr/>
              <a:t>‹#›</a:t>
            </a:fld>
            <a:endParaRPr lang="en-MY"/>
          </a:p>
        </p:txBody>
      </p:sp>
    </p:spTree>
    <p:extLst>
      <p:ext uri="{BB962C8B-B14F-4D97-AF65-F5344CB8AC3E}">
        <p14:creationId xmlns:p14="http://schemas.microsoft.com/office/powerpoint/2010/main" val="2256344641"/>
      </p:ext>
    </p:extLst>
  </p:cSld>
  <p:clrMapOvr>
    <a:masterClrMapping/>
  </p:clrMapOvr>
  <p:transition xmlns:p14="http://schemas.microsoft.com/office/powerpoint/2010/main">
    <p:pull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F337B8BD-7B0E-4581-8AE1-15057DFD2E23}" type="datetimeFigureOut">
              <a:rPr lang="en-MY" smtClean="0"/>
              <a:pPr/>
              <a:t>2/13/13</a:t>
            </a:fld>
            <a:endParaRPr lang="en-MY"/>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MY"/>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8AC5C252-1C73-4DF0-98FD-1310FB8A0F53}" type="slidenum">
              <a:rPr lang="en-MY" smtClean="0"/>
              <a:pPr/>
              <a:t>‹#›</a:t>
            </a:fld>
            <a:endParaRPr lang="en-MY"/>
          </a:p>
        </p:txBody>
      </p:sp>
    </p:spTree>
    <p:extLst>
      <p:ext uri="{BB962C8B-B14F-4D97-AF65-F5344CB8AC3E}">
        <p14:creationId xmlns:p14="http://schemas.microsoft.com/office/powerpoint/2010/main" val="959465039"/>
      </p:ext>
    </p:extLst>
  </p:cSld>
  <p:clrMapOvr>
    <a:masterClrMapping/>
  </p:clrMapOvr>
  <p:transition xmlns:p14="http://schemas.microsoft.com/office/powerpoint/2010/main">
    <p:pull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MY"/>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337B8BD-7B0E-4581-8AE1-15057DFD2E23}" type="datetimeFigureOut">
              <a:rPr lang="en-MY" smtClean="0"/>
              <a:pPr/>
              <a:t>2/13/13</a:t>
            </a:fld>
            <a:endParaRPr lang="en-MY"/>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MY"/>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AC5C252-1C73-4DF0-98FD-1310FB8A0F53}" type="slidenum">
              <a:rPr lang="en-MY" smtClean="0"/>
              <a:pPr/>
              <a:t>‹#›</a:t>
            </a:fld>
            <a:endParaRPr lang="en-MY"/>
          </a:p>
        </p:txBody>
      </p:sp>
    </p:spTree>
    <p:extLst>
      <p:ext uri="{BB962C8B-B14F-4D97-AF65-F5344CB8AC3E}">
        <p14:creationId xmlns:p14="http://schemas.microsoft.com/office/powerpoint/2010/main" val="2280479426"/>
      </p:ext>
    </p:extLst>
  </p:cSld>
  <p:clrMapOvr>
    <a:masterClrMapping/>
  </p:clrMapOvr>
  <p:transition xmlns:p14="http://schemas.microsoft.com/office/powerpoint/2010/main">
    <p:pull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MY"/>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MY"/>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337B8BD-7B0E-4581-8AE1-15057DFD2E23}" type="datetimeFigureOut">
              <a:rPr lang="en-MY" smtClean="0"/>
              <a:pPr/>
              <a:t>2/13/13</a:t>
            </a:fld>
            <a:endParaRPr lang="en-MY"/>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MY"/>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AC5C252-1C73-4DF0-98FD-1310FB8A0F53}" type="slidenum">
              <a:rPr lang="en-MY" smtClean="0"/>
              <a:pPr/>
              <a:t>‹#›</a:t>
            </a:fld>
            <a:endParaRPr lang="en-MY"/>
          </a:p>
        </p:txBody>
      </p:sp>
    </p:spTree>
    <p:extLst>
      <p:ext uri="{BB962C8B-B14F-4D97-AF65-F5344CB8AC3E}">
        <p14:creationId xmlns:p14="http://schemas.microsoft.com/office/powerpoint/2010/main" val="1405534994"/>
      </p:ext>
    </p:extLst>
  </p:cSld>
  <p:clrMapOvr>
    <a:masterClrMapping/>
  </p:clrMapOvr>
  <p:transition xmlns:p14="http://schemas.microsoft.com/office/powerpoint/2010/main">
    <p:pull dir="d"/>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63688" y="476672"/>
            <a:ext cx="6773904" cy="648072"/>
          </a:xfrm>
          <a:prstGeom prst="rect">
            <a:avLst/>
          </a:prstGeom>
        </p:spPr>
        <p:txBody>
          <a:bodyPr vert="horz" lIns="91440" tIns="45720" rIns="91440" bIns="45720" rtlCol="0" anchor="ctr">
            <a:normAutofit/>
          </a:bodyPr>
          <a:lstStyle/>
          <a:p>
            <a:r>
              <a:rPr lang="en-US" dirty="0" smtClean="0"/>
              <a:t>Click to edit Master title style</a:t>
            </a:r>
            <a:endParaRPr lang="en-MY" dirty="0"/>
          </a:p>
        </p:txBody>
      </p:sp>
      <p:sp>
        <p:nvSpPr>
          <p:cNvPr id="3" name="Text Placeholder 2"/>
          <p:cNvSpPr>
            <a:spLocks noGrp="1"/>
          </p:cNvSpPr>
          <p:nvPr>
            <p:ph type="body" idx="1"/>
          </p:nvPr>
        </p:nvSpPr>
        <p:spPr>
          <a:xfrm>
            <a:off x="1691680" y="1600200"/>
            <a:ext cx="6995120" cy="4445691"/>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MY" dirty="0"/>
          </a:p>
        </p:txBody>
      </p:sp>
      <p:pic>
        <p:nvPicPr>
          <p:cNvPr id="8" name="Picture 14"/>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0" y="116632"/>
            <a:ext cx="1692373" cy="555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0" y="6525344"/>
            <a:ext cx="4572000" cy="332656"/>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0" dirty="0" smtClean="0"/>
              <a:t>www.utm.my </a:t>
            </a:r>
            <a:endParaRPr lang="en-MY" sz="1600" b="0" dirty="0"/>
          </a:p>
        </p:txBody>
      </p:sp>
      <p:sp>
        <p:nvSpPr>
          <p:cNvPr id="10" name="Rectangle 9"/>
          <p:cNvSpPr/>
          <p:nvPr/>
        </p:nvSpPr>
        <p:spPr>
          <a:xfrm>
            <a:off x="4559063" y="6525344"/>
            <a:ext cx="4572000" cy="33265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innovative </a:t>
            </a:r>
            <a:r>
              <a:rPr lang="en-US" sz="1800" dirty="0" smtClean="0">
                <a:solidFill>
                  <a:srgbClr val="C00000"/>
                </a:solidFill>
              </a:rPr>
              <a:t>●</a:t>
            </a:r>
            <a:r>
              <a:rPr lang="en-US" sz="1600" baseline="0" dirty="0" smtClean="0">
                <a:solidFill>
                  <a:schemeClr val="tx1"/>
                </a:solidFill>
              </a:rPr>
              <a:t> entrepreneurial </a:t>
            </a:r>
            <a:r>
              <a:rPr lang="en-US" sz="1600" dirty="0" smtClean="0">
                <a:solidFill>
                  <a:srgbClr val="C00000"/>
                </a:solidFill>
              </a:rPr>
              <a:t>● </a:t>
            </a:r>
            <a:r>
              <a:rPr lang="en-US" sz="1600" baseline="0" dirty="0" smtClean="0">
                <a:solidFill>
                  <a:schemeClr val="tx1"/>
                </a:solidFill>
              </a:rPr>
              <a:t>global</a:t>
            </a:r>
            <a:endParaRPr lang="en-MY" sz="1600" dirty="0">
              <a:solidFill>
                <a:schemeClr val="tx1"/>
              </a:solidFill>
            </a:endParaRPr>
          </a:p>
        </p:txBody>
      </p:sp>
      <p:sp>
        <p:nvSpPr>
          <p:cNvPr id="11" name="Slide Number Placeholder 5"/>
          <p:cNvSpPr txBox="1">
            <a:spLocks/>
          </p:cNvSpPr>
          <p:nvPr/>
        </p:nvSpPr>
        <p:spPr>
          <a:xfrm>
            <a:off x="8532439" y="6490028"/>
            <a:ext cx="598623" cy="36797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59E4170-231F-4EA4-88BD-79EF82B0D2F7}" type="slidenum">
              <a:rPr lang="en-MY" smtClean="0">
                <a:solidFill>
                  <a:schemeClr val="tx1"/>
                </a:solidFill>
              </a:rPr>
              <a:pPr/>
              <a:t>‹#›</a:t>
            </a:fld>
            <a:endParaRPr lang="en-MY" dirty="0">
              <a:solidFill>
                <a:schemeClr val="tx1"/>
              </a:solidFill>
            </a:endParaRPr>
          </a:p>
        </p:txBody>
      </p:sp>
      <p:sp>
        <p:nvSpPr>
          <p:cNvPr id="12" name="Rectangle 11"/>
          <p:cNvSpPr/>
          <p:nvPr/>
        </p:nvSpPr>
        <p:spPr>
          <a:xfrm>
            <a:off x="8638" y="764704"/>
            <a:ext cx="1683042" cy="299188"/>
          </a:xfrm>
          <a:prstGeom prst="rect">
            <a:avLst/>
          </a:prstGeom>
          <a:solidFill>
            <a:srgbClr val="FFDC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MY" dirty="0">
              <a:solidFill>
                <a:schemeClr val="tx1"/>
              </a:solidFill>
            </a:endParaRPr>
          </a:p>
        </p:txBody>
      </p:sp>
    </p:spTree>
    <p:extLst>
      <p:ext uri="{BB962C8B-B14F-4D97-AF65-F5344CB8AC3E}">
        <p14:creationId xmlns:p14="http://schemas.microsoft.com/office/powerpoint/2010/main" val="10409420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xmlns:p14="http://schemas.microsoft.com/office/powerpoint/2010/main">
    <p:pull dir="d"/>
  </p:transition>
  <p:timing>
    <p:tnLst>
      <p:par>
        <p:cTn xmlns:p14="http://schemas.microsoft.com/office/powerpoint/2010/main" id="1" dur="indefinite" restart="never" nodeType="tmRoot"/>
      </p:par>
    </p:tnLst>
  </p:timing>
  <p:txStyles>
    <p:titleStyle>
      <a:lvl1pPr algn="l" defTabSz="914400" rtl="0" eaLnBrk="1" latinLnBrk="0" hangingPunct="1">
        <a:spcBef>
          <a:spcPct val="0"/>
        </a:spcBef>
        <a:buNone/>
        <a:defRPr sz="3200" kern="1200">
          <a:solidFill>
            <a:srgbClr val="800000"/>
          </a:solidFill>
          <a:latin typeface="+mj-lt"/>
          <a:ea typeface="+mj-ea"/>
          <a:cs typeface="+mj-cs"/>
        </a:defRPr>
      </a:lvl1pPr>
    </p:titleStyle>
    <p:bodyStyle>
      <a:lvl1pPr marL="342900" indent="-342900" algn="l" defTabSz="914400" rtl="0" eaLnBrk="1" latinLnBrk="0" hangingPunct="1">
        <a:spcBef>
          <a:spcPct val="20000"/>
        </a:spcBef>
        <a:buClr>
          <a:srgbClr val="800000"/>
        </a:buClr>
        <a:buSzPct val="110000"/>
        <a:buFont typeface="Calibri"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5" Type="http://schemas.openxmlformats.org/officeDocument/2006/relationships/image" Target="../media/image4.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00.xml.rels><?xml version="1.0" encoding="UTF-8" standalone="yes"?>
<Relationships xmlns="http://schemas.openxmlformats.org/package/2006/relationships"><Relationship Id="rId3" Type="http://schemas.openxmlformats.org/officeDocument/2006/relationships/image" Target="../media/image36.gif"/><Relationship Id="rId4" Type="http://schemas.openxmlformats.org/officeDocument/2006/relationships/image" Target="../media/image37.gif"/><Relationship Id="rId5"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01.xml.rels><?xml version="1.0" encoding="UTF-8" standalone="yes"?>
<Relationships xmlns="http://schemas.openxmlformats.org/package/2006/relationships"><Relationship Id="rId3" Type="http://schemas.openxmlformats.org/officeDocument/2006/relationships/image" Target="../media/image38.gif"/><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oleObject" Target="../embeddings/oleObject1.bin"/><Relationship Id="rId5" Type="http://schemas.openxmlformats.org/officeDocument/2006/relationships/image" Target="../media/image39.png"/><Relationship Id="rId6" Type="http://schemas.openxmlformats.org/officeDocument/2006/relationships/image" Target="../media/image40.gif"/><Relationship Id="rId7" Type="http://schemas.openxmlformats.org/officeDocument/2006/relationships/image" Target="../media/image3.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oleObject" Target="../embeddings/oleObject2.bin"/><Relationship Id="rId5" Type="http://schemas.openxmlformats.org/officeDocument/2006/relationships/image" Target="../media/image41.png"/><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gif"/><Relationship Id="rId3" Type="http://schemas.openxmlformats.org/officeDocument/2006/relationships/image" Target="../media/image3.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gif"/><Relationship Id="rId3" Type="http://schemas.openxmlformats.org/officeDocument/2006/relationships/image" Target="../media/image3.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gif"/><Relationship Id="rId3" Type="http://schemas.openxmlformats.org/officeDocument/2006/relationships/image" Target="../media/image3.png"/></Relationships>
</file>

<file path=ppt/slides/_rels/slide112.xml.rels><?xml version="1.0" encoding="UTF-8" standalone="yes"?>
<Relationships xmlns="http://schemas.openxmlformats.org/package/2006/relationships"><Relationship Id="rId3" Type="http://schemas.openxmlformats.org/officeDocument/2006/relationships/image" Target="../media/image45.gif"/><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hyperlink" Target="http://www.clipartconnection.com/clipartconnection.com/showphoto.php?photo=12982&amp;papass=&amp;sort=1&amp;thecat=167" TargetMode="External"/></Relationships>
</file>

<file path=ppt/slides/_rels/slide113.xml.rels><?xml version="1.0" encoding="UTF-8" standalone="yes"?>
<Relationships xmlns="http://schemas.openxmlformats.org/package/2006/relationships"><Relationship Id="rId3" Type="http://schemas.openxmlformats.org/officeDocument/2006/relationships/image" Target="../media/image46.gif"/><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hyperlink" Target="http://www.clipartconnection.com/clipartconnection.com/showphoto.php?photo=13009&amp;papass=&amp;sort=1&amp;thecat=171" TargetMode="External"/></Relationships>
</file>

<file path=ppt/slides/_rels/slide114.xml.rels><?xml version="1.0" encoding="UTF-8" standalone="yes"?>
<Relationships xmlns="http://schemas.openxmlformats.org/package/2006/relationships"><Relationship Id="rId3" Type="http://schemas.openxmlformats.org/officeDocument/2006/relationships/image" Target="../media/image47.gif"/><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hyperlink" Target="http://www.clipartconnection.com/clipartconnection.com/showphoto.php?photo=12969&amp;papass=&amp;sort=1&amp;thecat=162" TargetMode="Externa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gif"/><Relationship Id="rId3" Type="http://schemas.openxmlformats.org/officeDocument/2006/relationships/image" Target="../media/image3.png"/></Relationships>
</file>

<file path=ppt/slides/_rels/slide116.xml.rels><?xml version="1.0" encoding="UTF-8" standalone="yes"?>
<Relationships xmlns="http://schemas.openxmlformats.org/package/2006/relationships"><Relationship Id="rId3" Type="http://schemas.openxmlformats.org/officeDocument/2006/relationships/image" Target="../media/image49.gif"/><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hyperlink" Target="http://www.animationfactory.com/animations/transportation/air_planes/ab94b/" TargetMode="Externa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gif"/><Relationship Id="rId3" Type="http://schemas.openxmlformats.org/officeDocument/2006/relationships/image" Target="../media/image3.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gif"/><Relationship Id="rId3" Type="http://schemas.openxmlformats.org/officeDocument/2006/relationships/image" Target="../media/image3.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gif"/><Relationship Id="rId3"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7.jpe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gif"/><Relationship Id="rId3" Type="http://schemas.openxmlformats.org/officeDocument/2006/relationships/image" Target="../media/image3.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gif"/><Relationship Id="rId3"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gif"/><Relationship Id="rId3" Type="http://schemas.openxmlformats.org/officeDocument/2006/relationships/image" Target="../media/image3.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gif"/><Relationship Id="rId3" Type="http://schemas.openxmlformats.org/officeDocument/2006/relationships/image" Target="../media/image3.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images.search.yahoo.com/search/%20http:/images.search.yahoo.com/search/images/view?back=http://images.search.yahoo.com/search/images?ei=UTF-8&amp;p=Flag%20of%20Malaysia&amp;fp_ip=MY&amp;fr2=tab-web&amp;fr=yfp-t-501&amp;w=450&amp;h=300&amp;imgurl=carboncopy.rubeus.org/image/Flag-Malaysia.png&amp;rurl=http://carboncopy.rubeus.org/blog?p=93&amp;size=4.9kB&amp;name=Flag-Malaysia.png&amp;p=Flag+of+Malaysia&amp;type=png&amp;no=1&amp;tt=7,019&amp;oid=4fae34d7b9042400&amp;ei=UTF-8" TargetMode="External"/><Relationship Id="rId3" Type="http://schemas.openxmlformats.org/officeDocument/2006/relationships/image" Target="../media/image8.jpe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wmf"/><Relationship Id="rId3" Type="http://schemas.openxmlformats.org/officeDocument/2006/relationships/image" Target="../media/image3.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jpe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9.jpe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gif"/><Relationship Id="rId3"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 Id="rId3" Type="http://schemas.openxmlformats.org/officeDocument/2006/relationships/image" Target="../media/image3.pn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edtech.kennesaw.edu/intech/rubrics.htm" TargetMode="External"/><Relationship Id="rId3"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10.jpe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6.xml"/><Relationship Id="rId2" Type="http://schemas.openxmlformats.org/officeDocument/2006/relationships/diagramData" Target="../diagrams/data1.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88.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61.jpeg"/><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gif"/><Relationship Id="rId3"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190.xml.rels><?xml version="1.0" encoding="UTF-8" standalone="yes"?>
<Relationships xmlns="http://schemas.openxmlformats.org/package/2006/relationships"><Relationship Id="rId3" Type="http://schemas.openxmlformats.org/officeDocument/2006/relationships/image" Target="../media/image63.gif"/><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hyperlink" Target="http://www.clipartconnection.com/clipartconnection.com/showphoto.php?photo=12979&amp;papass=&amp;sort=1&amp;thecat=167" TargetMode="Externa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jpeg"/></Relationships>
</file>

<file path=ppt/slides/_rels/slide192.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image" Target="../media/image67.jpeg"/><Relationship Id="rId5" Type="http://schemas.openxmlformats.org/officeDocument/2006/relationships/image" Target="../media/image68.jpeg"/><Relationship Id="rId1" Type="http://schemas.openxmlformats.org/officeDocument/2006/relationships/slideLayout" Target="../slideLayouts/slideLayout2.xml"/><Relationship Id="rId2" Type="http://schemas.openxmlformats.org/officeDocument/2006/relationships/image" Target="../media/image65.jpeg"/></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jpeg"/></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jpeg"/></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jpeg"/></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jpeg"/></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gif"/><Relationship Id="rId3" Type="http://schemas.openxmlformats.org/officeDocument/2006/relationships/image" Target="../media/image3.png"/></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4.gif"/><Relationship Id="rId3" Type="http://schemas.openxmlformats.org/officeDocument/2006/relationships/image" Target="../media/image3.png"/></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w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1.wmf"/><Relationship Id="rId4" Type="http://schemas.openxmlformats.org/officeDocument/2006/relationships/image" Target="../media/image3.png"/><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jpeg"/></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gif"/><Relationship Id="rId3" Type="http://schemas.openxmlformats.org/officeDocument/2006/relationships/image" Target="../media/image3.png"/></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20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jpeg"/><Relationship Id="rId1" Type="http://schemas.openxmlformats.org/officeDocument/2006/relationships/slideLayout" Target="../slideLayouts/slideLayout7.xml"/><Relationship Id="rId2" Type="http://schemas.openxmlformats.org/officeDocument/2006/relationships/image" Target="../media/image51.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2.jpe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15.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gif"/><Relationship Id="rId3" Type="http://schemas.openxmlformats.org/officeDocument/2006/relationships/image" Target="../media/image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17.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gif"/><Relationship Id="rId3" Type="http://schemas.openxmlformats.org/officeDocument/2006/relationships/image" Target="../media/image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1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gi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21.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gi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gif"/><Relationship Id="rId3" Type="http://schemas.openxmlformats.org/officeDocument/2006/relationships/image" Target="../media/image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gif"/><Relationship Id="rId3" Type="http://schemas.openxmlformats.org/officeDocument/2006/relationships/image" Target="../media/image3.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5C..%5C..%5CAdministrator%5CLocal%20Settings%5CTemporary%20Internet%20Files%5CContent.IE5%5CSR572E7H%5Cteaching%20Plan-KAW3721-nah&amp;msj.xls" TargetMode="External"/><Relationship Id="rId3" Type="http://schemas.openxmlformats.org/officeDocument/2006/relationships/image" Target="../media/image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4.emf"/><Relationship Id="rId3" Type="http://schemas.openxmlformats.org/officeDocument/2006/relationships/image" Target="../media/image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6.jpeg"/><Relationship Id="rId1" Type="http://schemas.openxmlformats.org/officeDocument/2006/relationships/slideLayout" Target="../slideLayouts/slideLayout1.xml"/><Relationship Id="rId2" Type="http://schemas.openxmlformats.org/officeDocument/2006/relationships/image" Target="../media/image4.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gif"/><Relationship Id="rId3" Type="http://schemas.openxmlformats.org/officeDocument/2006/relationships/image" Target="../media/image3.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gif"/><Relationship Id="rId3" Type="http://schemas.openxmlformats.org/officeDocument/2006/relationships/image" Target="../media/image3.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png"/></Relationships>
</file>

<file path=ppt/slides/_rels/slide79.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8.jpeg"/><Relationship Id="rId1" Type="http://schemas.openxmlformats.org/officeDocument/2006/relationships/slideLayout" Target="../slideLayouts/slideLayout2.xml"/><Relationship Id="rId2" Type="http://schemas.openxmlformats.org/officeDocument/2006/relationships/image" Target="../media/image27.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gif"/><Relationship Id="rId3" Type="http://schemas.openxmlformats.org/officeDocument/2006/relationships/image" Target="../media/image3.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90.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29.jpeg"/><Relationship Id="rId5" Type="http://schemas.openxmlformats.org/officeDocument/2006/relationships/image" Target="../media/image30.png"/><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 Id="rId3" Type="http://schemas.openxmlformats.org/officeDocument/2006/relationships/image" Target="../media/image31.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32.gif"/><Relationship Id="rId4" Type="http://schemas.openxmlformats.org/officeDocument/2006/relationships/image" Target="../media/image33.gif"/><Relationship Id="rId5"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4.gif"/></Relationships>
</file>

<file path=ppt/slides/_rels/slide99.xml.rels><?xml version="1.0" encoding="UTF-8" standalone="yes"?>
<Relationships xmlns="http://schemas.openxmlformats.org/package/2006/relationships"><Relationship Id="rId3" Type="http://schemas.openxmlformats.org/officeDocument/2006/relationships/image" Target="../media/image35.gif"/><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ChangeArrowheads="1"/>
          </p:cNvSpPr>
          <p:nvPr/>
        </p:nvSpPr>
        <p:spPr bwMode="auto">
          <a:xfrm>
            <a:off x="1981200" y="685800"/>
            <a:ext cx="5334000" cy="914400"/>
          </a:xfrm>
          <a:prstGeom prst="rect">
            <a:avLst/>
          </a:prstGeom>
          <a:noFill/>
          <a:ln w="12700">
            <a:noFill/>
            <a:miter lim="800000"/>
            <a:headEnd/>
            <a:tailEnd/>
          </a:ln>
        </p:spPr>
        <p:txBody>
          <a:bodyPr lIns="90488" tIns="44450" rIns="90488" bIns="44450"/>
          <a:lstStyle/>
          <a:p>
            <a:pPr marL="342900" indent="-342900" algn="ctr">
              <a:spcBef>
                <a:spcPct val="20000"/>
              </a:spcBef>
              <a:buClr>
                <a:schemeClr val="accent2"/>
              </a:buClr>
              <a:buSzPct val="75000"/>
              <a:buFont typeface="Monotype Sorts" pitchFamily="2" charset="2"/>
              <a:buNone/>
            </a:pPr>
            <a:endParaRPr lang="en-US" sz="1400" b="1" dirty="0">
              <a:solidFill>
                <a:srgbClr val="000066"/>
              </a:solidFill>
              <a:latin typeface="Albertus MT Lt" pitchFamily="34" charset="0"/>
            </a:endParaRPr>
          </a:p>
        </p:txBody>
      </p:sp>
      <p:sp>
        <p:nvSpPr>
          <p:cNvPr id="100356" name="Rectangle 4"/>
          <p:cNvSpPr>
            <a:spLocks noChangeArrowheads="1"/>
          </p:cNvSpPr>
          <p:nvPr/>
        </p:nvSpPr>
        <p:spPr bwMode="auto">
          <a:xfrm>
            <a:off x="0" y="962725"/>
            <a:ext cx="9144000" cy="892552"/>
          </a:xfrm>
          <a:prstGeom prst="rect">
            <a:avLst/>
          </a:prstGeom>
          <a:noFill/>
          <a:ln w="9525">
            <a:noFill/>
            <a:miter lim="800000"/>
            <a:headEnd/>
            <a:tailEnd/>
          </a:ln>
          <a:effectLst/>
        </p:spPr>
        <p:txBody>
          <a:bodyPr wrap="square">
            <a:spAutoFit/>
          </a:bodyPr>
          <a:lstStyle/>
          <a:p>
            <a:pPr algn="ctr">
              <a:defRPr/>
            </a:pPr>
            <a:r>
              <a:rPr lang="en-US" sz="2800" b="1" dirty="0" smtClean="0">
                <a:solidFill>
                  <a:srgbClr val="FF0000"/>
                </a:solidFill>
                <a:effectLst>
                  <a:outerShdw blurRad="38100" dist="38100" dir="2700000" algn="tl">
                    <a:srgbClr val="000000"/>
                  </a:outerShdw>
                </a:effectLst>
              </a:rPr>
              <a:t>Outcome Based Education:</a:t>
            </a:r>
          </a:p>
          <a:p>
            <a:pPr algn="ctr">
              <a:defRPr/>
            </a:pPr>
            <a:r>
              <a:rPr lang="en-US" sz="2400" b="1" i="1" kern="0" dirty="0" smtClean="0">
                <a:solidFill>
                  <a:srgbClr val="FF0000"/>
                </a:solidFill>
                <a:latin typeface="Times New Roman"/>
              </a:rPr>
              <a:t>Knowledge, Implementation &amp; Assessment</a:t>
            </a:r>
            <a:r>
              <a:rPr lang="en-US" sz="2400" b="1" dirty="0" smtClean="0">
                <a:solidFill>
                  <a:srgbClr val="FF0000"/>
                </a:solidFill>
                <a:effectLst>
                  <a:outerShdw blurRad="38100" dist="38100" dir="2700000" algn="tl">
                    <a:srgbClr val="000000"/>
                  </a:outerShdw>
                </a:effectLst>
              </a:rPr>
              <a:t> </a:t>
            </a:r>
            <a:endParaRPr lang="en-US" sz="2400" b="1" dirty="0">
              <a:solidFill>
                <a:srgbClr val="FF0000"/>
              </a:solidFill>
              <a:effectLst>
                <a:outerShdw blurRad="38100" dist="38100" dir="2700000" algn="tl">
                  <a:srgbClr val="000000"/>
                </a:outerShdw>
              </a:effectLst>
            </a:endParaRPr>
          </a:p>
        </p:txBody>
      </p:sp>
      <p:sp>
        <p:nvSpPr>
          <p:cNvPr id="5125" name="Title 7"/>
          <p:cNvSpPr>
            <a:spLocks noGrp="1"/>
          </p:cNvSpPr>
          <p:nvPr>
            <p:ph type="ctrTitle"/>
          </p:nvPr>
        </p:nvSpPr>
        <p:spPr>
          <a:xfrm>
            <a:off x="827584" y="4077072"/>
            <a:ext cx="7572375" cy="1008112"/>
          </a:xfrm>
        </p:spPr>
        <p:txBody>
          <a:bodyPr>
            <a:normAutofit fontScale="90000"/>
          </a:bodyPr>
          <a:lstStyle/>
          <a:p>
            <a:pPr algn="ctr" eaLnBrk="1" hangingPunct="1"/>
            <a:r>
              <a:rPr lang="en-US" sz="1600" b="1" i="1" dirty="0" smtClean="0">
                <a:solidFill>
                  <a:srgbClr val="3366FF"/>
                </a:solidFill>
              </a:rPr>
              <a:t>12 &amp; 13 February </a:t>
            </a:r>
            <a:r>
              <a:rPr lang="en-US" sz="1600" b="1" i="1" dirty="0" smtClean="0">
                <a:solidFill>
                  <a:srgbClr val="3366FF"/>
                </a:solidFill>
              </a:rPr>
              <a:t>2013</a:t>
            </a:r>
            <a:br>
              <a:rPr lang="en-US" sz="1600" b="1" i="1" dirty="0" smtClean="0">
                <a:solidFill>
                  <a:srgbClr val="3366FF"/>
                </a:solidFill>
              </a:rPr>
            </a:br>
            <a:r>
              <a:rPr lang="en-US" sz="1600" b="1" i="1" dirty="0" smtClean="0">
                <a:solidFill>
                  <a:srgbClr val="3366FF"/>
                </a:solidFill>
              </a:rPr>
              <a:t>Higher Education Council (HEC) &amp; Pakistan </a:t>
            </a:r>
            <a:r>
              <a:rPr lang="en-US" sz="1600" b="1" i="1" dirty="0" smtClean="0">
                <a:solidFill>
                  <a:srgbClr val="3366FF"/>
                </a:solidFill>
              </a:rPr>
              <a:t>Engineering </a:t>
            </a:r>
            <a:r>
              <a:rPr lang="en-US" sz="1600" b="1" i="1" dirty="0" smtClean="0">
                <a:solidFill>
                  <a:srgbClr val="3366FF"/>
                </a:solidFill>
              </a:rPr>
              <a:t>Council (PEC)</a:t>
            </a:r>
            <a:br>
              <a:rPr lang="en-US" sz="1600" b="1" i="1" dirty="0" smtClean="0">
                <a:solidFill>
                  <a:srgbClr val="3366FF"/>
                </a:solidFill>
              </a:rPr>
            </a:br>
            <a:r>
              <a:rPr lang="en-US" sz="1600" b="1" i="1" dirty="0" smtClean="0">
                <a:solidFill>
                  <a:srgbClr val="3366FF"/>
                </a:solidFill>
              </a:rPr>
              <a:t>Dreamland Hotel</a:t>
            </a:r>
            <a:r>
              <a:rPr lang="en-US" sz="1600" b="1" i="1" dirty="0" smtClean="0">
                <a:solidFill>
                  <a:srgbClr val="3366FF"/>
                </a:solidFill>
              </a:rPr>
              <a:t/>
            </a:r>
            <a:br>
              <a:rPr lang="en-US" sz="1600" b="1" i="1" dirty="0" smtClean="0">
                <a:solidFill>
                  <a:srgbClr val="3366FF"/>
                </a:solidFill>
              </a:rPr>
            </a:br>
            <a:r>
              <a:rPr lang="en-US" sz="1600" b="1" i="1" dirty="0" smtClean="0">
                <a:solidFill>
                  <a:srgbClr val="3366FF"/>
                </a:solidFill>
              </a:rPr>
              <a:t>Islamabad, Pakistan</a:t>
            </a:r>
            <a:endParaRPr lang="en-MY" sz="1600" dirty="0" smtClean="0">
              <a:solidFill>
                <a:srgbClr val="3366FF"/>
              </a:solidFill>
            </a:endParaRPr>
          </a:p>
        </p:txBody>
      </p:sp>
      <p:sp>
        <p:nvSpPr>
          <p:cNvPr id="5126" name="Rectangle 3"/>
          <p:cNvSpPr>
            <a:spLocks noGrp="1" noChangeArrowheads="1"/>
          </p:cNvSpPr>
          <p:nvPr>
            <p:ph type="subTitle" idx="1"/>
          </p:nvPr>
        </p:nvSpPr>
        <p:spPr>
          <a:xfrm>
            <a:off x="467544" y="5085184"/>
            <a:ext cx="8424936" cy="1440160"/>
          </a:xfrm>
        </p:spPr>
        <p:txBody>
          <a:bodyPr>
            <a:noAutofit/>
          </a:bodyPr>
          <a:lstStyle/>
          <a:p>
            <a:pPr eaLnBrk="1" hangingPunct="1"/>
            <a:r>
              <a:rPr lang="en-US" sz="1200" b="1" dirty="0" smtClean="0">
                <a:solidFill>
                  <a:schemeClr val="tx1"/>
                </a:solidFill>
              </a:rPr>
              <a:t>Megat Johari Megat Mohd Noor </a:t>
            </a:r>
            <a:r>
              <a:rPr lang="en-US" sz="1200" i="1" dirty="0" err="1" smtClean="0">
                <a:solidFill>
                  <a:schemeClr val="tx1"/>
                </a:solidFill>
              </a:rPr>
              <a:t>PEng</a:t>
            </a:r>
            <a:r>
              <a:rPr lang="en-US" sz="1200" i="1" dirty="0" smtClean="0">
                <a:solidFill>
                  <a:schemeClr val="tx1"/>
                </a:solidFill>
              </a:rPr>
              <a:t>, FMSET, FIEM</a:t>
            </a:r>
          </a:p>
          <a:p>
            <a:pPr eaLnBrk="1" hangingPunct="1"/>
            <a:r>
              <a:rPr lang="en-US" sz="1200" dirty="0" smtClean="0">
                <a:solidFill>
                  <a:schemeClr val="tx1"/>
                </a:solidFill>
              </a:rPr>
              <a:t>Resource Person &amp; Former Director, Engineering Accreditation Department, Board of Engineers Malaysia</a:t>
            </a:r>
          </a:p>
          <a:p>
            <a:pPr eaLnBrk="1" hangingPunct="1"/>
            <a:r>
              <a:rPr lang="en-US" sz="1200" dirty="0" smtClean="0">
                <a:solidFill>
                  <a:schemeClr val="tx1"/>
                </a:solidFill>
              </a:rPr>
              <a:t>Dean &amp; Professor, Malaysia Japan International Institute of Technology, </a:t>
            </a:r>
            <a:r>
              <a:rPr lang="en-US" sz="1200" dirty="0" err="1" smtClean="0">
                <a:solidFill>
                  <a:schemeClr val="tx1"/>
                </a:solidFill>
              </a:rPr>
              <a:t>Universiti</a:t>
            </a:r>
            <a:r>
              <a:rPr lang="en-US" sz="1200" dirty="0" smtClean="0">
                <a:solidFill>
                  <a:schemeClr val="tx1"/>
                </a:solidFill>
              </a:rPr>
              <a:t> </a:t>
            </a:r>
            <a:r>
              <a:rPr lang="en-US" sz="1200" dirty="0" err="1" smtClean="0">
                <a:solidFill>
                  <a:schemeClr val="tx1"/>
                </a:solidFill>
              </a:rPr>
              <a:t>Teknoloi</a:t>
            </a:r>
            <a:r>
              <a:rPr lang="en-US" sz="1200" dirty="0" smtClean="0">
                <a:solidFill>
                  <a:schemeClr val="tx1"/>
                </a:solidFill>
              </a:rPr>
              <a:t> Malaysia</a:t>
            </a:r>
          </a:p>
          <a:p>
            <a:pPr eaLnBrk="1" hangingPunct="1"/>
            <a:endParaRPr lang="en-US" sz="1200" dirty="0" smtClean="0">
              <a:solidFill>
                <a:schemeClr val="tx1"/>
              </a:solidFill>
            </a:endParaRPr>
          </a:p>
          <a:p>
            <a:pPr eaLnBrk="1" hangingPunct="1"/>
            <a:r>
              <a:rPr lang="en-US" sz="1200" b="1" dirty="0" err="1" smtClean="0">
                <a:solidFill>
                  <a:schemeClr val="tx1"/>
                </a:solidFill>
              </a:rPr>
              <a:t>Azlan</a:t>
            </a:r>
            <a:r>
              <a:rPr lang="en-US" sz="1200" b="1" dirty="0" smtClean="0">
                <a:solidFill>
                  <a:schemeClr val="tx1"/>
                </a:solidFill>
              </a:rPr>
              <a:t> Abdul Aziz </a:t>
            </a:r>
            <a:r>
              <a:rPr lang="en-US" sz="1200" i="1" dirty="0" err="1" smtClean="0">
                <a:solidFill>
                  <a:schemeClr val="tx1"/>
                </a:solidFill>
              </a:rPr>
              <a:t>PEng</a:t>
            </a:r>
            <a:r>
              <a:rPr lang="en-US" sz="1200" i="1" dirty="0" smtClean="0">
                <a:solidFill>
                  <a:schemeClr val="tx1"/>
                </a:solidFill>
              </a:rPr>
              <a:t>, MMSET, MIEM</a:t>
            </a:r>
          </a:p>
          <a:p>
            <a:pPr eaLnBrk="1" hangingPunct="1"/>
            <a:r>
              <a:rPr lang="en-US" sz="1200" dirty="0" smtClean="0">
                <a:solidFill>
                  <a:schemeClr val="tx1"/>
                </a:solidFill>
              </a:rPr>
              <a:t>Director, </a:t>
            </a:r>
            <a:r>
              <a:rPr lang="en-US" sz="1200" dirty="0">
                <a:solidFill>
                  <a:schemeClr val="tx1"/>
                </a:solidFill>
              </a:rPr>
              <a:t>Engineering Accreditation Department, Board of Engineers Malaysia</a:t>
            </a:r>
            <a:endParaRPr lang="en-GB" sz="1200" dirty="0" smtClean="0">
              <a:solidFill>
                <a:schemeClr val="tx1"/>
              </a:solidFill>
            </a:endParaRPr>
          </a:p>
        </p:txBody>
      </p:sp>
      <p:pic>
        <p:nvPicPr>
          <p:cNvPr id="75777" name="Picture 1" descr="C:\Users\Valued User\Pictures\ads.jpg"/>
          <p:cNvPicPr>
            <a:picLocks noChangeAspect="1" noChangeArrowheads="1"/>
          </p:cNvPicPr>
          <p:nvPr/>
        </p:nvPicPr>
        <p:blipFill>
          <a:blip r:embed="rId3" cstate="print"/>
          <a:srcRect/>
          <a:stretch>
            <a:fillRect/>
          </a:stretch>
        </p:blipFill>
        <p:spPr bwMode="auto">
          <a:xfrm>
            <a:off x="1475656" y="1844824"/>
            <a:ext cx="6192688" cy="2307119"/>
          </a:xfrm>
          <a:prstGeom prst="rect">
            <a:avLst/>
          </a:prstGeom>
          <a:noFill/>
        </p:spPr>
      </p:pic>
      <p:pic>
        <p:nvPicPr>
          <p:cNvPr id="7" name="Picture 6"/>
          <p:cNvPicPr>
            <a:picLocks noChangeAspect="1"/>
          </p:cNvPicPr>
          <p:nvPr/>
        </p:nvPicPr>
        <p:blipFill>
          <a:blip r:embed="rId4"/>
          <a:stretch>
            <a:fillRect/>
          </a:stretch>
        </p:blipFill>
        <p:spPr>
          <a:xfrm>
            <a:off x="7668344" y="116632"/>
            <a:ext cx="936104" cy="936104"/>
          </a:xfrm>
          <a:prstGeom prst="rect">
            <a:avLst/>
          </a:prstGeom>
        </p:spPr>
      </p:pic>
      <p:pic>
        <p:nvPicPr>
          <p:cNvPr id="8" name="Picture 7" descr="D:\User\Downloads\MJIIT4.jpg"/>
          <p:cNvPicPr>
            <a:picLocks noChangeAspect="1" noChangeArrowheads="1"/>
          </p:cNvPicPr>
          <p:nvPr/>
        </p:nvPicPr>
        <p:blipFill>
          <a:blip r:embed="rId5" cstate="print"/>
          <a:srcRect/>
          <a:stretch>
            <a:fillRect/>
          </a:stretch>
        </p:blipFill>
        <p:spPr bwMode="auto">
          <a:xfrm>
            <a:off x="0" y="24506"/>
            <a:ext cx="5220072" cy="1100238"/>
          </a:xfrm>
          <a:prstGeom prst="rect">
            <a:avLst/>
          </a:prstGeom>
          <a:noFill/>
        </p:spPr>
      </p:pic>
    </p:spTree>
    <p:extLst>
      <p:ext uri="{BB962C8B-B14F-4D97-AF65-F5344CB8AC3E}">
        <p14:creationId xmlns:p14="http://schemas.microsoft.com/office/powerpoint/2010/main" val="23550116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026"/>
          <p:cNvSpPr>
            <a:spLocks noGrp="1" noChangeArrowheads="1"/>
          </p:cNvSpPr>
          <p:nvPr>
            <p:ph type="title"/>
          </p:nvPr>
        </p:nvSpPr>
        <p:spPr>
          <a:xfrm>
            <a:off x="1763688" y="476672"/>
            <a:ext cx="5616624" cy="648072"/>
          </a:xfrm>
          <a:solidFill>
            <a:srgbClr val="FFCCFF"/>
          </a:solidFill>
        </p:spPr>
        <p:txBody>
          <a:bodyPr/>
          <a:lstStyle/>
          <a:p>
            <a:pPr algn="ctr" eaLnBrk="1" hangingPunct="1"/>
            <a:r>
              <a:rPr lang="en-US" dirty="0" smtClean="0"/>
              <a:t>Engineering Curricula</a:t>
            </a:r>
            <a:endParaRPr lang="en-GB" dirty="0" smtClean="0"/>
          </a:p>
        </p:txBody>
      </p:sp>
      <p:sp>
        <p:nvSpPr>
          <p:cNvPr id="12291" name="Rectangle 1027"/>
          <p:cNvSpPr>
            <a:spLocks noGrp="1" noChangeArrowheads="1"/>
          </p:cNvSpPr>
          <p:nvPr>
            <p:ph type="body" idx="1"/>
          </p:nvPr>
        </p:nvSpPr>
        <p:spPr>
          <a:xfrm>
            <a:off x="395536" y="1600200"/>
            <a:ext cx="8291264" cy="4445691"/>
          </a:xfrm>
        </p:spPr>
        <p:txBody>
          <a:bodyPr/>
          <a:lstStyle/>
          <a:p>
            <a:pPr eaLnBrk="1" hangingPunct="1"/>
            <a:r>
              <a:rPr lang="en-US" dirty="0" err="1" smtClean="0"/>
              <a:t>Emphasising</a:t>
            </a:r>
            <a:r>
              <a:rPr lang="en-US" dirty="0" smtClean="0"/>
              <a:t> on </a:t>
            </a:r>
            <a:r>
              <a:rPr lang="en-US" dirty="0" smtClean="0">
                <a:solidFill>
                  <a:srgbClr val="FF0000"/>
                </a:solidFill>
              </a:rPr>
              <a:t>grades</a:t>
            </a:r>
          </a:p>
          <a:p>
            <a:pPr eaLnBrk="1" hangingPunct="1"/>
            <a:r>
              <a:rPr lang="en-US" dirty="0" smtClean="0"/>
              <a:t>No</a:t>
            </a:r>
            <a:r>
              <a:rPr lang="en-US" dirty="0" smtClean="0">
                <a:solidFill>
                  <a:srgbClr val="FF0000"/>
                </a:solidFill>
              </a:rPr>
              <a:t> enthusiasm </a:t>
            </a:r>
            <a:r>
              <a:rPr lang="en-US" dirty="0" smtClean="0"/>
              <a:t>on the part of students</a:t>
            </a:r>
          </a:p>
          <a:p>
            <a:pPr eaLnBrk="1" hangingPunct="1"/>
            <a:r>
              <a:rPr lang="en-US" dirty="0" smtClean="0"/>
              <a:t>Unrealistic idea of engineering </a:t>
            </a:r>
            <a:r>
              <a:rPr lang="en-US" dirty="0" smtClean="0">
                <a:solidFill>
                  <a:srgbClr val="FF0000"/>
                </a:solidFill>
              </a:rPr>
              <a:t>practice</a:t>
            </a:r>
          </a:p>
          <a:p>
            <a:pPr eaLnBrk="1" hangingPunct="1"/>
            <a:r>
              <a:rPr lang="en-US" dirty="0" smtClean="0">
                <a:solidFill>
                  <a:srgbClr val="FF0000"/>
                </a:solidFill>
              </a:rPr>
              <a:t>Cramming</a:t>
            </a:r>
            <a:r>
              <a:rPr lang="en-US" dirty="0" smtClean="0"/>
              <a:t> too much in 4 years</a:t>
            </a:r>
          </a:p>
          <a:p>
            <a:pPr eaLnBrk="1" hangingPunct="1"/>
            <a:r>
              <a:rPr lang="en-US" dirty="0" smtClean="0"/>
              <a:t>Non-uniform </a:t>
            </a:r>
            <a:r>
              <a:rPr lang="en-US" dirty="0" smtClean="0">
                <a:solidFill>
                  <a:srgbClr val="FF0000"/>
                </a:solidFill>
              </a:rPr>
              <a:t>workload</a:t>
            </a:r>
            <a:r>
              <a:rPr lang="en-US" dirty="0" smtClean="0"/>
              <a:t> among courses</a:t>
            </a:r>
            <a:endParaRPr lang="en-GB" dirty="0" smtClean="0"/>
          </a:p>
        </p:txBody>
      </p:sp>
      <p:pic>
        <p:nvPicPr>
          <p:cNvPr id="4" name="Picture 3"/>
          <p:cNvPicPr>
            <a:picLocks noChangeAspect="1"/>
          </p:cNvPicPr>
          <p:nvPr/>
        </p:nvPicPr>
        <p:blipFill>
          <a:blip r:embed="rId2"/>
          <a:stretch>
            <a:fillRect/>
          </a:stretch>
        </p:blipFill>
        <p:spPr>
          <a:xfrm>
            <a:off x="7668344" y="116632"/>
            <a:ext cx="936104" cy="936104"/>
          </a:xfrm>
          <a:prstGeom prst="rect">
            <a:avLst/>
          </a:prstGeom>
        </p:spPr>
      </p:pic>
    </p:spTree>
    <p:extLst>
      <p:ext uri="{BB962C8B-B14F-4D97-AF65-F5344CB8AC3E}">
        <p14:creationId xmlns:p14="http://schemas.microsoft.com/office/powerpoint/2010/main" val="1323760013"/>
      </p:ext>
    </p:extLst>
  </p:cSld>
  <p:clrMapOvr>
    <a:masterClrMapping/>
  </p:clrMapOvr>
  <p:transition xmlns:p14="http://schemas.microsoft.com/office/powerpoint/2010/main">
    <p:pull dir="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2332" name="Group 44"/>
          <p:cNvGraphicFramePr>
            <a:graphicFrameLocks noGrp="1"/>
          </p:cNvGraphicFramePr>
          <p:nvPr>
            <p:extLst>
              <p:ext uri="{D42A27DB-BD31-4B8C-83A1-F6EECF244321}">
                <p14:modId xmlns:p14="http://schemas.microsoft.com/office/powerpoint/2010/main" val="372138293"/>
              </p:ext>
            </p:extLst>
          </p:nvPr>
        </p:nvGraphicFramePr>
        <p:xfrm>
          <a:off x="539552" y="1160367"/>
          <a:ext cx="8147248" cy="4500881"/>
        </p:xfrm>
        <a:graphic>
          <a:graphicData uri="http://schemas.openxmlformats.org/drawingml/2006/table">
            <a:tbl>
              <a:tblPr/>
              <a:tblGrid>
                <a:gridCol w="4073624"/>
                <a:gridCol w="4073624"/>
              </a:tblGrid>
              <a:tr h="45720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en-US" sz="2000" b="1" i="0" u="none" strike="noStrike" cap="none" normalizeH="0" baseline="0" dirty="0" smtClean="0">
                          <a:ln>
                            <a:noFill/>
                          </a:ln>
                          <a:solidFill>
                            <a:schemeClr val="accent2"/>
                          </a:solidFill>
                          <a:effectLst/>
                          <a:latin typeface="Arial" charset="0"/>
                        </a:rPr>
                        <a:t>Active (A) Learners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6E0EC"/>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en-US" sz="2000" b="1" i="0" u="none" strike="noStrike" cap="none" normalizeH="0" baseline="0" dirty="0" smtClean="0">
                          <a:ln>
                            <a:noFill/>
                          </a:ln>
                          <a:solidFill>
                            <a:schemeClr val="accent2"/>
                          </a:solidFill>
                          <a:effectLst/>
                          <a:latin typeface="Arial" charset="0"/>
                        </a:rPr>
                        <a:t>Reflective (R) Learners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6E0EC"/>
                    </a:solidFill>
                  </a:tcPr>
                </a:tc>
              </a:tr>
              <a:tr h="676275">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95000"/>
                        <a:buFont typeface="Wingdings" pitchFamily="2" charset="2"/>
                        <a:buChar char="8"/>
                        <a:tabLst/>
                      </a:pPr>
                      <a:r>
                        <a:rPr kumimoji="0" lang="en-US" sz="2000" b="0" i="0" u="none" strike="noStrike" cap="none" normalizeH="0" baseline="0" smtClean="0">
                          <a:ln>
                            <a:noFill/>
                          </a:ln>
                          <a:solidFill>
                            <a:srgbClr val="4D4D4D"/>
                          </a:solidFill>
                          <a:effectLst/>
                          <a:latin typeface="Arial" charset="0"/>
                        </a:rPr>
                        <a:t> Tend to process actively (doing something physical with presented material, then reflecting on it)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Char char="8"/>
                        <a:tabLst/>
                      </a:pPr>
                      <a:r>
                        <a:rPr kumimoji="0" lang="en-US" sz="2000" b="0" i="0" u="none" strike="noStrike" cap="none" normalizeH="0" baseline="0" smtClean="0">
                          <a:ln>
                            <a:noFill/>
                          </a:ln>
                          <a:solidFill>
                            <a:srgbClr val="4D4D4D"/>
                          </a:solidFill>
                          <a:effectLst/>
                          <a:latin typeface="Arial" charset="0"/>
                        </a:rPr>
                        <a:t> Tend to process reflectively (thinking about presented material, then doing something with it)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77863">
                <a:tc>
                  <a:txBody>
                    <a:bodyPr/>
                    <a:lstStyle/>
                    <a:p>
                      <a:pPr marL="0" marR="0" lvl="0" indent="0" algn="l" defTabSz="914400" rtl="0" eaLnBrk="1" fontAlgn="base" latinLnBrk="0" hangingPunct="1">
                        <a:lnSpc>
                          <a:spcPct val="100000"/>
                        </a:lnSpc>
                        <a:spcBef>
                          <a:spcPct val="20000"/>
                        </a:spcBef>
                        <a:spcAft>
                          <a:spcPct val="0"/>
                        </a:spcAft>
                        <a:buClr>
                          <a:schemeClr val="folHlink"/>
                        </a:buClr>
                        <a:buSzTx/>
                        <a:buFont typeface="Wingdings" pitchFamily="2" charset="2"/>
                        <a:buChar char="8"/>
                        <a:tabLst/>
                      </a:pPr>
                      <a:r>
                        <a:rPr kumimoji="0" lang="en-US" sz="2000" b="0" i="0" u="none" strike="noStrike" cap="none" normalizeH="0" baseline="0" smtClean="0">
                          <a:ln>
                            <a:noFill/>
                          </a:ln>
                          <a:solidFill>
                            <a:srgbClr val="4D4D4D"/>
                          </a:solidFill>
                          <a:effectLst/>
                          <a:latin typeface="Arial" charset="0"/>
                        </a:rPr>
                        <a:t> Think out loud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Tx/>
                        <a:buFont typeface="Wingdings" pitchFamily="2" charset="2"/>
                        <a:buChar char="8"/>
                        <a:tabLst/>
                      </a:pPr>
                      <a:r>
                        <a:rPr kumimoji="0" lang="en-US" sz="2000" b="0" i="0" u="none" strike="noStrike" cap="none" normalizeH="0" baseline="0" smtClean="0">
                          <a:ln>
                            <a:noFill/>
                          </a:ln>
                          <a:solidFill>
                            <a:srgbClr val="4D4D4D"/>
                          </a:solidFill>
                          <a:effectLst/>
                          <a:latin typeface="Arial" charset="0"/>
                        </a:rPr>
                        <a:t> Work introspectively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77863">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Char char="8"/>
                        <a:tabLst/>
                      </a:pPr>
                      <a:r>
                        <a:rPr kumimoji="0" lang="en-US" sz="2000" b="0" i="0" u="none" strike="noStrike" cap="none" normalizeH="0" baseline="0" smtClean="0">
                          <a:ln>
                            <a:noFill/>
                          </a:ln>
                          <a:solidFill>
                            <a:srgbClr val="4D4D4D"/>
                          </a:solidFill>
                          <a:effectLst/>
                          <a:latin typeface="Arial" charset="0"/>
                        </a:rPr>
                        <a:t> “let’s try it out and see how it goes”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Char char="8"/>
                        <a:tabLst/>
                      </a:pPr>
                      <a:r>
                        <a:rPr kumimoji="0" lang="en-US" sz="2000" b="0" i="0" u="none" strike="noStrike" cap="none" normalizeH="0" baseline="0" dirty="0" smtClean="0">
                          <a:ln>
                            <a:noFill/>
                          </a:ln>
                          <a:solidFill>
                            <a:srgbClr val="4D4D4D"/>
                          </a:solidFill>
                          <a:effectLst/>
                          <a:latin typeface="Arial" charset="0"/>
                        </a:rPr>
                        <a:t> “Let’s think it through and then try it”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76275">
                <a:tc>
                  <a:txBody>
                    <a:bodyPr/>
                    <a:lstStyle/>
                    <a:p>
                      <a:pPr marL="0" marR="0" lvl="0" indent="0" algn="l" defTabSz="914400" rtl="0" eaLnBrk="1" fontAlgn="base" latinLnBrk="0" hangingPunct="1">
                        <a:lnSpc>
                          <a:spcPct val="100000"/>
                        </a:lnSpc>
                        <a:spcBef>
                          <a:spcPct val="20000"/>
                        </a:spcBef>
                        <a:spcAft>
                          <a:spcPct val="0"/>
                        </a:spcAft>
                        <a:buClr>
                          <a:schemeClr val="folHlink"/>
                        </a:buClr>
                        <a:buSzTx/>
                        <a:buFont typeface="Wingdings" pitchFamily="2" charset="2"/>
                        <a:buChar char="8"/>
                        <a:tabLst/>
                      </a:pPr>
                      <a:r>
                        <a:rPr kumimoji="0" lang="en-US" sz="2000" b="0" i="0" u="none" strike="noStrike" cap="none" normalizeH="0" baseline="0" smtClean="0">
                          <a:ln>
                            <a:noFill/>
                          </a:ln>
                          <a:solidFill>
                            <a:srgbClr val="4D4D4D"/>
                          </a:solidFill>
                          <a:effectLst/>
                          <a:latin typeface="Arial" charset="0"/>
                        </a:rPr>
                        <a:t> Tend to jump in prematurely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Tx/>
                        <a:buFont typeface="Wingdings" pitchFamily="2" charset="2"/>
                        <a:buChar char="8"/>
                        <a:tabLst/>
                      </a:pPr>
                      <a:r>
                        <a:rPr kumimoji="0" lang="en-US" sz="2000" b="0" i="0" u="none" strike="noStrike" cap="none" normalizeH="0" baseline="0" smtClean="0">
                          <a:ln>
                            <a:noFill/>
                          </a:ln>
                          <a:solidFill>
                            <a:srgbClr val="4D4D4D"/>
                          </a:solidFill>
                          <a:effectLst/>
                          <a:latin typeface="Arial" charset="0"/>
                        </a:rPr>
                        <a:t> Tend to delay starting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77863">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Char char="8"/>
                        <a:tabLst/>
                      </a:pPr>
                      <a:r>
                        <a:rPr kumimoji="0" lang="en-US" sz="2000" b="0" i="0" u="none" strike="noStrike" cap="none" normalizeH="0" baseline="0" smtClean="0">
                          <a:ln>
                            <a:noFill/>
                          </a:ln>
                          <a:solidFill>
                            <a:srgbClr val="4D4D4D"/>
                          </a:solidFill>
                          <a:effectLst/>
                          <a:latin typeface="Arial" charset="0"/>
                        </a:rPr>
                        <a:t> Like group work</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Char char="8"/>
                        <a:tabLst/>
                      </a:pPr>
                      <a:r>
                        <a:rPr kumimoji="0" lang="en-US" sz="2000" b="0" i="0" u="none" strike="noStrike" cap="none" normalizeH="0" baseline="0" dirty="0" smtClean="0">
                          <a:ln>
                            <a:noFill/>
                          </a:ln>
                          <a:solidFill>
                            <a:srgbClr val="4D4D4D"/>
                          </a:solidFill>
                          <a:effectLst/>
                          <a:latin typeface="Arial" charset="0"/>
                        </a:rPr>
                        <a:t> Like solo or pair work</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76825" name="Picture 45" descr="j0283665"/>
          <p:cNvPicPr>
            <a:picLocks noChangeAspect="1" noChangeArrowheads="1" noCrop="1"/>
          </p:cNvPicPr>
          <p:nvPr/>
        </p:nvPicPr>
        <p:blipFill>
          <a:blip r:embed="rId3" cstate="print"/>
          <a:srcRect/>
          <a:stretch>
            <a:fillRect/>
          </a:stretch>
        </p:blipFill>
        <p:spPr bwMode="auto">
          <a:xfrm>
            <a:off x="6477000" y="5352628"/>
            <a:ext cx="993775" cy="1028700"/>
          </a:xfrm>
          <a:prstGeom prst="rect">
            <a:avLst/>
          </a:prstGeom>
          <a:noFill/>
          <a:ln w="9525">
            <a:noFill/>
            <a:miter lim="800000"/>
            <a:headEnd/>
            <a:tailEnd/>
          </a:ln>
        </p:spPr>
      </p:pic>
      <p:pic>
        <p:nvPicPr>
          <p:cNvPr id="76826" name="Picture 46" descr="j0172570"/>
          <p:cNvPicPr>
            <a:picLocks noChangeAspect="1" noChangeArrowheads="1" noCrop="1"/>
          </p:cNvPicPr>
          <p:nvPr/>
        </p:nvPicPr>
        <p:blipFill>
          <a:blip r:embed="rId4" cstate="print"/>
          <a:srcRect/>
          <a:stretch>
            <a:fillRect/>
          </a:stretch>
        </p:blipFill>
        <p:spPr bwMode="auto">
          <a:xfrm>
            <a:off x="2590800" y="5389711"/>
            <a:ext cx="1589088" cy="1063625"/>
          </a:xfrm>
          <a:prstGeom prst="rect">
            <a:avLst/>
          </a:prstGeom>
          <a:noFill/>
          <a:ln w="9525">
            <a:noFill/>
            <a:miter lim="800000"/>
            <a:headEnd/>
            <a:tailEnd/>
          </a:ln>
        </p:spPr>
      </p:pic>
      <p:pic>
        <p:nvPicPr>
          <p:cNvPr id="5" name="Picture 4"/>
          <p:cNvPicPr>
            <a:picLocks noChangeAspect="1"/>
          </p:cNvPicPr>
          <p:nvPr/>
        </p:nvPicPr>
        <p:blipFill>
          <a:blip r:embed="rId5"/>
          <a:stretch>
            <a:fillRect/>
          </a:stretch>
        </p:blipFill>
        <p:spPr>
          <a:xfrm>
            <a:off x="7668344" y="116632"/>
            <a:ext cx="936104" cy="936104"/>
          </a:xfrm>
          <a:prstGeom prst="rect">
            <a:avLst/>
          </a:prstGeom>
        </p:spPr>
      </p:pic>
    </p:spTree>
    <p:extLst>
      <p:ext uri="{BB962C8B-B14F-4D97-AF65-F5344CB8AC3E}">
        <p14:creationId xmlns:p14="http://schemas.microsoft.com/office/powerpoint/2010/main" val="3580287813"/>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5406" name="Group 46"/>
          <p:cNvGraphicFramePr>
            <a:graphicFrameLocks noGrp="1"/>
          </p:cNvGraphicFramePr>
          <p:nvPr>
            <p:extLst>
              <p:ext uri="{D42A27DB-BD31-4B8C-83A1-F6EECF244321}">
                <p14:modId xmlns:p14="http://schemas.microsoft.com/office/powerpoint/2010/main" val="10350901"/>
              </p:ext>
            </p:extLst>
          </p:nvPr>
        </p:nvGraphicFramePr>
        <p:xfrm>
          <a:off x="395536" y="1143150"/>
          <a:ext cx="8519864" cy="4878138"/>
        </p:xfrm>
        <a:graphic>
          <a:graphicData uri="http://schemas.openxmlformats.org/drawingml/2006/table">
            <a:tbl>
              <a:tblPr/>
              <a:tblGrid>
                <a:gridCol w="4259932"/>
                <a:gridCol w="4259932"/>
              </a:tblGrid>
              <a:tr h="556009">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en-US" sz="2400" b="1" i="0" u="none" strike="noStrike" cap="none" normalizeH="0" baseline="0" dirty="0" smtClean="0">
                          <a:ln>
                            <a:noFill/>
                          </a:ln>
                          <a:solidFill>
                            <a:schemeClr val="accent2"/>
                          </a:solidFill>
                          <a:effectLst>
                            <a:outerShdw blurRad="38100" dist="38100" dir="2700000" algn="tl">
                              <a:srgbClr val="000000"/>
                            </a:outerShdw>
                          </a:effectLst>
                          <a:latin typeface="Arial" charset="0"/>
                        </a:rPr>
                        <a:t>Sequential (Sq) Learners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6E0EC"/>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en-US" sz="2400" b="1" i="0" u="none" strike="noStrike" cap="none" normalizeH="0" baseline="0" dirty="0" smtClean="0">
                          <a:ln>
                            <a:noFill/>
                          </a:ln>
                          <a:solidFill>
                            <a:schemeClr val="accent2"/>
                          </a:solidFill>
                          <a:effectLst>
                            <a:outerShdw blurRad="38100" dist="38100" dir="2700000" algn="tl">
                              <a:srgbClr val="000000"/>
                            </a:outerShdw>
                          </a:effectLst>
                          <a:latin typeface="Arial" charset="0"/>
                        </a:rPr>
                        <a:t>Global (G) Learners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6E0EC"/>
                    </a:solidFill>
                  </a:tcPr>
                </a:tc>
              </a:tr>
              <a:tr h="752475">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90000"/>
                        <a:buFont typeface="Wingdings" pitchFamily="2" charset="2"/>
                        <a:buChar char="2"/>
                        <a:tabLst/>
                      </a:pPr>
                      <a:r>
                        <a:rPr kumimoji="0" lang="en-US" sz="2000" b="0" i="0" u="none" strike="noStrike" cap="none" normalizeH="0" baseline="0" dirty="0" smtClean="0">
                          <a:ln>
                            <a:noFill/>
                          </a:ln>
                          <a:solidFill>
                            <a:srgbClr val="4D4D4D"/>
                          </a:solidFill>
                          <a:effectLst/>
                          <a:latin typeface="Arial" charset="0"/>
                        </a:rPr>
                        <a:t> Built understanding in logical sequential steps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90000"/>
                        <a:buFont typeface="Wingdings" pitchFamily="2" charset="2"/>
                        <a:buChar char="2"/>
                        <a:tabLst/>
                      </a:pPr>
                      <a:r>
                        <a:rPr kumimoji="0" lang="en-US" sz="2000" b="0" i="0" u="none" strike="noStrike" cap="none" normalizeH="0" baseline="0" smtClean="0">
                          <a:ln>
                            <a:noFill/>
                          </a:ln>
                          <a:solidFill>
                            <a:srgbClr val="4D4D4D"/>
                          </a:solidFill>
                          <a:effectLst/>
                          <a:latin typeface="Arial" charset="0"/>
                        </a:rPr>
                        <a:t> Absorb information randomly, then synthesize the big picture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52475">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Char char="2"/>
                        <a:tabLst/>
                      </a:pPr>
                      <a:r>
                        <a:rPr kumimoji="0" lang="en-US" sz="2000" b="0" i="0" u="none" strike="noStrike" cap="none" normalizeH="0" baseline="0" dirty="0" smtClean="0">
                          <a:ln>
                            <a:noFill/>
                          </a:ln>
                          <a:solidFill>
                            <a:srgbClr val="4D4D4D"/>
                          </a:solidFill>
                          <a:effectLst/>
                          <a:latin typeface="Arial" charset="0"/>
                        </a:rPr>
                        <a:t> Function with partial understanding of information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Char char="2"/>
                        <a:tabLst/>
                      </a:pPr>
                      <a:r>
                        <a:rPr kumimoji="0" lang="en-US" sz="2000" b="0" i="0" u="none" strike="noStrike" cap="none" normalizeH="0" baseline="0" smtClean="0">
                          <a:ln>
                            <a:noFill/>
                          </a:ln>
                          <a:solidFill>
                            <a:srgbClr val="4D4D4D"/>
                          </a:solidFill>
                          <a:effectLst/>
                          <a:latin typeface="Arial" charset="0"/>
                        </a:rPr>
                        <a:t> Need the big pictures (interrelations, connections to other subjects and personal experience) in order to function with information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54063">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90000"/>
                        <a:buFont typeface="Wingdings" pitchFamily="2" charset="2"/>
                        <a:buChar char="2"/>
                        <a:tabLst/>
                      </a:pPr>
                      <a:r>
                        <a:rPr kumimoji="0" lang="en-US" sz="2000" b="0" i="0" u="none" strike="noStrike" cap="none" normalizeH="0" baseline="0" dirty="0" smtClean="0">
                          <a:ln>
                            <a:noFill/>
                          </a:ln>
                          <a:solidFill>
                            <a:srgbClr val="4D4D4D"/>
                          </a:solidFill>
                          <a:effectLst/>
                          <a:latin typeface="Arial" charset="0"/>
                        </a:rPr>
                        <a:t> Make steady progress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90000"/>
                        <a:buFont typeface="Wingdings" pitchFamily="2" charset="2"/>
                        <a:buChar char="2"/>
                        <a:tabLst/>
                      </a:pPr>
                      <a:r>
                        <a:rPr kumimoji="0" lang="en-US" sz="2000" b="0" i="0" u="none" strike="noStrike" cap="none" normalizeH="0" baseline="0" smtClean="0">
                          <a:ln>
                            <a:noFill/>
                          </a:ln>
                          <a:solidFill>
                            <a:srgbClr val="4D4D4D"/>
                          </a:solidFill>
                          <a:effectLst/>
                          <a:latin typeface="Arial" charset="0"/>
                        </a:rPr>
                        <a:t> Large leaps in understanding with little progress between them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50888">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Char char="2"/>
                        <a:tabLst/>
                      </a:pPr>
                      <a:r>
                        <a:rPr kumimoji="0" lang="en-US" sz="2000" b="0" i="0" u="none" strike="noStrike" cap="none" normalizeH="0" baseline="0" dirty="0" smtClean="0">
                          <a:ln>
                            <a:noFill/>
                          </a:ln>
                          <a:solidFill>
                            <a:srgbClr val="4D4D4D"/>
                          </a:solidFill>
                          <a:effectLst/>
                          <a:latin typeface="Arial" charset="0"/>
                        </a:rPr>
                        <a:t> Explain easily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Char char="2"/>
                        <a:tabLst/>
                      </a:pPr>
                      <a:r>
                        <a:rPr kumimoji="0" lang="en-US" sz="2000" b="0" i="0" u="none" strike="noStrike" cap="none" normalizeH="0" baseline="0" smtClean="0">
                          <a:ln>
                            <a:noFill/>
                          </a:ln>
                          <a:solidFill>
                            <a:srgbClr val="4D4D4D"/>
                          </a:solidFill>
                          <a:effectLst/>
                          <a:latin typeface="Arial" charset="0"/>
                        </a:rPr>
                        <a:t> Can’t explain easily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54063">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90000"/>
                        <a:buFont typeface="Wingdings" pitchFamily="2" charset="2"/>
                        <a:buChar char="2"/>
                        <a:tabLst/>
                      </a:pPr>
                      <a:r>
                        <a:rPr kumimoji="0" lang="en-US" sz="2000" b="0" i="0" u="none" strike="noStrike" cap="none" normalizeH="0" baseline="0" dirty="0" smtClean="0">
                          <a:ln>
                            <a:noFill/>
                          </a:ln>
                          <a:solidFill>
                            <a:srgbClr val="4D4D4D"/>
                          </a:solidFill>
                          <a:effectLst/>
                          <a:latin typeface="Arial" charset="0"/>
                        </a:rPr>
                        <a:t> Good at analytical thinking (the trees)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90000"/>
                        <a:buFont typeface="Wingdings" pitchFamily="2" charset="2"/>
                        <a:buChar char="2"/>
                        <a:tabLst/>
                      </a:pPr>
                      <a:r>
                        <a:rPr kumimoji="0" lang="en-US" sz="2000" b="0" i="0" u="none" strike="noStrike" cap="none" normalizeH="0" baseline="0" dirty="0" smtClean="0">
                          <a:ln>
                            <a:noFill/>
                          </a:ln>
                          <a:solidFill>
                            <a:srgbClr val="4D4D4D"/>
                          </a:solidFill>
                          <a:effectLst/>
                          <a:latin typeface="Arial" charset="0"/>
                        </a:rPr>
                        <a:t> Synthesis, holistic thinking (the forest)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77849" name="Picture 48" descr="j0395712"/>
          <p:cNvPicPr>
            <a:picLocks noChangeAspect="1" noChangeArrowheads="1" noCrop="1"/>
          </p:cNvPicPr>
          <p:nvPr/>
        </p:nvPicPr>
        <p:blipFill>
          <a:blip r:embed="rId3" cstate="print"/>
          <a:srcRect/>
          <a:stretch>
            <a:fillRect/>
          </a:stretch>
        </p:blipFill>
        <p:spPr bwMode="auto">
          <a:xfrm>
            <a:off x="7772400" y="5715000"/>
            <a:ext cx="1050925" cy="868363"/>
          </a:xfrm>
          <a:prstGeom prst="rect">
            <a:avLst/>
          </a:prstGeom>
          <a:noFill/>
          <a:ln w="9525">
            <a:noFill/>
            <a:miter lim="800000"/>
            <a:headEnd/>
            <a:tailEnd/>
          </a:ln>
        </p:spPr>
      </p:pic>
      <p:pic>
        <p:nvPicPr>
          <p:cNvPr id="4" name="Picture 3"/>
          <p:cNvPicPr>
            <a:picLocks noChangeAspect="1"/>
          </p:cNvPicPr>
          <p:nvPr/>
        </p:nvPicPr>
        <p:blipFill>
          <a:blip r:embed="rId4"/>
          <a:stretch>
            <a:fillRect/>
          </a:stretch>
        </p:blipFill>
        <p:spPr>
          <a:xfrm>
            <a:off x="7668344" y="116632"/>
            <a:ext cx="936104" cy="936104"/>
          </a:xfrm>
          <a:prstGeom prst="rect">
            <a:avLst/>
          </a:prstGeom>
        </p:spPr>
      </p:pic>
    </p:spTree>
    <p:extLst>
      <p:ext uri="{BB962C8B-B14F-4D97-AF65-F5344CB8AC3E}">
        <p14:creationId xmlns:p14="http://schemas.microsoft.com/office/powerpoint/2010/main" val="2973903702"/>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050" name="Object 2"/>
          <p:cNvGraphicFramePr>
            <a:graphicFrameLocks noChangeAspect="1"/>
          </p:cNvGraphicFramePr>
          <p:nvPr/>
        </p:nvGraphicFramePr>
        <p:xfrm>
          <a:off x="251520" y="1066800"/>
          <a:ext cx="8740080" cy="4629150"/>
        </p:xfrm>
        <a:graphic>
          <a:graphicData uri="http://schemas.openxmlformats.org/presentationml/2006/ole">
            <mc:AlternateContent xmlns:mc="http://schemas.openxmlformats.org/markup-compatibility/2006">
              <mc:Choice xmlns:v="urn:schemas-microsoft-com:vml" Requires="v">
                <p:oleObj spid="_x0000_s2194" name="Bitmap Image" r:id="rId4" imgW="8152381" imgH="4629796" progId="PBrush">
                  <p:embed/>
                </p:oleObj>
              </mc:Choice>
              <mc:Fallback>
                <p:oleObj name="Bitmap Image" r:id="rId4" imgW="8152381" imgH="4629796"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0" y="1066800"/>
                        <a:ext cx="8740080" cy="462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6389" name="Text Box 5"/>
          <p:cNvSpPr txBox="1">
            <a:spLocks noChangeArrowheads="1"/>
          </p:cNvSpPr>
          <p:nvPr/>
        </p:nvSpPr>
        <p:spPr bwMode="auto">
          <a:xfrm>
            <a:off x="1066800" y="381000"/>
            <a:ext cx="6457528" cy="523220"/>
          </a:xfrm>
          <a:prstGeom prst="rect">
            <a:avLst/>
          </a:prstGeom>
          <a:noFill/>
          <a:ln w="9525">
            <a:noFill/>
            <a:miter lim="800000"/>
            <a:headEnd/>
            <a:tailEnd/>
          </a:ln>
          <a:effectLst/>
        </p:spPr>
        <p:txBody>
          <a:bodyPr wrap="square">
            <a:spAutoFit/>
          </a:bodyPr>
          <a:lstStyle/>
          <a:p>
            <a:pPr algn="ctr">
              <a:spcBef>
                <a:spcPct val="50000"/>
              </a:spcBef>
              <a:defRPr/>
            </a:pPr>
            <a:r>
              <a:rPr lang="en-US" sz="2800" b="1" dirty="0">
                <a:solidFill>
                  <a:schemeClr val="accent2"/>
                </a:solidFill>
                <a:effectLst>
                  <a:outerShdw blurRad="38100" dist="38100" dir="2700000" algn="tl">
                    <a:srgbClr val="000000"/>
                  </a:outerShdw>
                </a:effectLst>
                <a:latin typeface="Tahoma" pitchFamily="34" charset="0"/>
              </a:rPr>
              <a:t>Student-Centered Learning</a:t>
            </a:r>
          </a:p>
        </p:txBody>
      </p:sp>
      <p:pic>
        <p:nvPicPr>
          <p:cNvPr id="2052" name="Picture 7" descr="j0356713"/>
          <p:cNvPicPr>
            <a:picLocks noChangeAspect="1" noChangeArrowheads="1" noCrop="1"/>
          </p:cNvPicPr>
          <p:nvPr/>
        </p:nvPicPr>
        <p:blipFill>
          <a:blip r:embed="rId6" cstate="print"/>
          <a:srcRect/>
          <a:stretch>
            <a:fillRect/>
          </a:stretch>
        </p:blipFill>
        <p:spPr bwMode="auto">
          <a:xfrm>
            <a:off x="1981200" y="5334000"/>
            <a:ext cx="1676400" cy="1143000"/>
          </a:xfrm>
          <a:prstGeom prst="rect">
            <a:avLst/>
          </a:prstGeom>
          <a:noFill/>
          <a:ln w="9525">
            <a:noFill/>
            <a:miter lim="800000"/>
            <a:headEnd/>
            <a:tailEnd/>
          </a:ln>
        </p:spPr>
      </p:pic>
      <p:pic>
        <p:nvPicPr>
          <p:cNvPr id="5" name="Picture 4"/>
          <p:cNvPicPr>
            <a:picLocks noChangeAspect="1"/>
          </p:cNvPicPr>
          <p:nvPr/>
        </p:nvPicPr>
        <p:blipFill>
          <a:blip r:embed="rId7"/>
          <a:stretch>
            <a:fillRect/>
          </a:stretch>
        </p:blipFill>
        <p:spPr>
          <a:xfrm>
            <a:off x="7668344" y="116632"/>
            <a:ext cx="936104" cy="936104"/>
          </a:xfrm>
          <a:prstGeom prst="rect">
            <a:avLst/>
          </a:prstGeom>
        </p:spPr>
      </p:pic>
    </p:spTree>
    <p:extLst>
      <p:ext uri="{BB962C8B-B14F-4D97-AF65-F5344CB8AC3E}">
        <p14:creationId xmlns:p14="http://schemas.microsoft.com/office/powerpoint/2010/main" val="2437753942"/>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ChangeArrowheads="1"/>
          </p:cNvSpPr>
          <p:nvPr/>
        </p:nvSpPr>
        <p:spPr bwMode="auto">
          <a:xfrm>
            <a:off x="1833563" y="1385888"/>
            <a:ext cx="9144000" cy="0"/>
          </a:xfrm>
          <a:prstGeom prst="rect">
            <a:avLst/>
          </a:prstGeom>
          <a:noFill/>
          <a:ln w="9525">
            <a:noFill/>
            <a:miter lim="800000"/>
            <a:headEnd/>
            <a:tailEnd/>
          </a:ln>
        </p:spPr>
        <p:txBody>
          <a:bodyPr>
            <a:spAutoFit/>
          </a:bodyPr>
          <a:lstStyle/>
          <a:p>
            <a:endParaRPr lang="en-MY"/>
          </a:p>
        </p:txBody>
      </p:sp>
      <p:graphicFrame>
        <p:nvGraphicFramePr>
          <p:cNvPr id="3074" name="Object 3"/>
          <p:cNvGraphicFramePr>
            <a:graphicFrameLocks noChangeAspect="1"/>
          </p:cNvGraphicFramePr>
          <p:nvPr/>
        </p:nvGraphicFramePr>
        <p:xfrm>
          <a:off x="0" y="17463"/>
          <a:ext cx="9144000" cy="6823075"/>
        </p:xfrm>
        <a:graphic>
          <a:graphicData uri="http://schemas.openxmlformats.org/presentationml/2006/ole">
            <mc:AlternateContent xmlns:mc="http://schemas.openxmlformats.org/markup-compatibility/2006">
              <mc:Choice xmlns:v="urn:schemas-microsoft-com:vml" Requires="v">
                <p:oleObj spid="_x0000_s3216" r:id="rId4" imgW="9240540" imgH="6885714" progId="PBrush">
                  <p:embed/>
                </p:oleObj>
              </mc:Choice>
              <mc:Fallback>
                <p:oleObj r:id="rId4" imgW="9240540" imgH="6885714"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7463"/>
                        <a:ext cx="9144000" cy="6823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8120062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r>
              <a:rPr lang="en-US" dirty="0" smtClean="0"/>
              <a:t>Delivery / Pedagogy    (2 hours)</a:t>
            </a:r>
            <a:endParaRPr lang="en-US" dirty="0"/>
          </a:p>
        </p:txBody>
      </p:sp>
      <p:sp>
        <p:nvSpPr>
          <p:cNvPr id="3" name="Subtitle 2"/>
          <p:cNvSpPr>
            <a:spLocks noGrp="1"/>
          </p:cNvSpPr>
          <p:nvPr>
            <p:ph type="subTitle" idx="1"/>
          </p:nvPr>
        </p:nvSpPr>
        <p:spPr/>
        <p:txBody>
          <a:bodyPr/>
          <a:lstStyle/>
          <a:p>
            <a:r>
              <a:rPr lang="en-US" dirty="0" smtClean="0"/>
              <a:t>09.30 – 10.30</a:t>
            </a:r>
          </a:p>
          <a:p>
            <a:r>
              <a:rPr lang="en-US" dirty="0" smtClean="0"/>
              <a:t>10.45 – 11.45</a:t>
            </a:r>
            <a:endParaRPr lang="en-US" dirty="0"/>
          </a:p>
        </p:txBody>
      </p:sp>
      <p:pic>
        <p:nvPicPr>
          <p:cNvPr id="4" name="Picture 3"/>
          <p:cNvPicPr>
            <a:picLocks noChangeAspect="1"/>
          </p:cNvPicPr>
          <p:nvPr/>
        </p:nvPicPr>
        <p:blipFill>
          <a:blip r:embed="rId2"/>
          <a:stretch>
            <a:fillRect/>
          </a:stretch>
        </p:blipFill>
        <p:spPr>
          <a:xfrm>
            <a:off x="7668344" y="116632"/>
            <a:ext cx="936104" cy="936104"/>
          </a:xfrm>
          <a:prstGeom prst="rect">
            <a:avLst/>
          </a:prstGeom>
        </p:spPr>
      </p:pic>
    </p:spTree>
    <p:extLst>
      <p:ext uri="{BB962C8B-B14F-4D97-AF65-F5344CB8AC3E}">
        <p14:creationId xmlns:p14="http://schemas.microsoft.com/office/powerpoint/2010/main" val="1120263233"/>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876" name="Rectangle 2"/>
          <p:cNvSpPr>
            <a:spLocks noGrp="1" noChangeArrowheads="1"/>
          </p:cNvSpPr>
          <p:nvPr>
            <p:ph type="title"/>
          </p:nvPr>
        </p:nvSpPr>
        <p:spPr>
          <a:xfrm>
            <a:off x="1835696" y="260648"/>
            <a:ext cx="5544616" cy="843880"/>
          </a:xfrm>
          <a:solidFill>
            <a:srgbClr val="CCFFCC"/>
          </a:solidFill>
        </p:spPr>
        <p:txBody>
          <a:bodyPr/>
          <a:lstStyle/>
          <a:p>
            <a:pPr algn="ctr" eaLnBrk="1" hangingPunct="1"/>
            <a:r>
              <a:rPr lang="en-US" dirty="0" smtClean="0"/>
              <a:t>Lecture Method</a:t>
            </a:r>
            <a:endParaRPr lang="en-GB" dirty="0" smtClean="0"/>
          </a:p>
        </p:txBody>
      </p:sp>
      <p:sp>
        <p:nvSpPr>
          <p:cNvPr id="79877" name="Rectangle 3"/>
          <p:cNvSpPr>
            <a:spLocks noGrp="1" noChangeArrowheads="1"/>
          </p:cNvSpPr>
          <p:nvPr>
            <p:ph type="body" idx="1"/>
          </p:nvPr>
        </p:nvSpPr>
        <p:spPr>
          <a:xfrm>
            <a:off x="539552" y="1600200"/>
            <a:ext cx="6995120" cy="4445691"/>
          </a:xfrm>
        </p:spPr>
        <p:txBody>
          <a:bodyPr/>
          <a:lstStyle/>
          <a:p>
            <a:pPr eaLnBrk="1" hangingPunct="1"/>
            <a:r>
              <a:rPr lang="en-US" sz="2800" b="1" dirty="0" smtClean="0"/>
              <a:t>Lecture</a:t>
            </a:r>
            <a:r>
              <a:rPr lang="en-US" sz="2800" dirty="0" smtClean="0"/>
              <a:t> has its limitation in that it is usually one-way</a:t>
            </a:r>
            <a:endParaRPr lang="en-US" sz="2800" b="1" dirty="0" smtClean="0"/>
          </a:p>
          <a:p>
            <a:pPr eaLnBrk="1" hangingPunct="1"/>
            <a:r>
              <a:rPr lang="en-US" sz="2800" dirty="0" smtClean="0"/>
              <a:t>Lecture method – the faculty must </a:t>
            </a:r>
            <a:r>
              <a:rPr lang="en-US" sz="2800" b="1" dirty="0" smtClean="0"/>
              <a:t>master and communicate</a:t>
            </a:r>
          </a:p>
          <a:p>
            <a:pPr eaLnBrk="1" hangingPunct="1"/>
            <a:r>
              <a:rPr lang="en-US" sz="2800" dirty="0" smtClean="0"/>
              <a:t>A lecturer may not know the </a:t>
            </a:r>
            <a:r>
              <a:rPr lang="en-US" sz="2800" b="1" dirty="0" smtClean="0"/>
              <a:t>depth of his students’ thinking</a:t>
            </a:r>
            <a:r>
              <a:rPr lang="en-US" sz="2800" dirty="0" smtClean="0"/>
              <a:t> apart from tests and examinations</a:t>
            </a:r>
          </a:p>
          <a:p>
            <a:pPr eaLnBrk="1" hangingPunct="1"/>
            <a:r>
              <a:rPr lang="en-US" sz="2800" dirty="0" smtClean="0"/>
              <a:t>Lecture provides </a:t>
            </a:r>
            <a:r>
              <a:rPr lang="en-US" sz="2800" b="1" dirty="0" smtClean="0"/>
              <a:t>immediate problem solving</a:t>
            </a:r>
          </a:p>
        </p:txBody>
      </p:sp>
      <p:pic>
        <p:nvPicPr>
          <p:cNvPr id="79878" name="Picture 4" descr="people11.gif (14091 bytes)"/>
          <p:cNvPicPr>
            <a:picLocks noChangeAspect="1" noChangeArrowheads="1" noCrop="1"/>
          </p:cNvPicPr>
          <p:nvPr/>
        </p:nvPicPr>
        <p:blipFill>
          <a:blip r:embed="rId2" cstate="print"/>
          <a:srcRect/>
          <a:stretch>
            <a:fillRect/>
          </a:stretch>
        </p:blipFill>
        <p:spPr bwMode="auto">
          <a:xfrm>
            <a:off x="7524328" y="3645024"/>
            <a:ext cx="809625" cy="2362200"/>
          </a:xfrm>
          <a:prstGeom prst="rect">
            <a:avLst/>
          </a:prstGeom>
          <a:noFill/>
          <a:ln w="9525">
            <a:noFill/>
            <a:miter lim="800000"/>
            <a:headEnd/>
            <a:tailEnd/>
          </a:ln>
        </p:spPr>
      </p:pic>
      <p:pic>
        <p:nvPicPr>
          <p:cNvPr id="5" name="Picture 4"/>
          <p:cNvPicPr>
            <a:picLocks noChangeAspect="1"/>
          </p:cNvPicPr>
          <p:nvPr/>
        </p:nvPicPr>
        <p:blipFill>
          <a:blip r:embed="rId3"/>
          <a:stretch>
            <a:fillRect/>
          </a:stretch>
        </p:blipFill>
        <p:spPr>
          <a:xfrm>
            <a:off x="7668344" y="116632"/>
            <a:ext cx="936104" cy="936104"/>
          </a:xfrm>
          <a:prstGeom prst="rect">
            <a:avLst/>
          </a:prstGeom>
        </p:spPr>
      </p:pic>
    </p:spTree>
    <p:extLst>
      <p:ext uri="{BB962C8B-B14F-4D97-AF65-F5344CB8AC3E}">
        <p14:creationId xmlns:p14="http://schemas.microsoft.com/office/powerpoint/2010/main" val="965991467"/>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900" name="Rectangle 1026"/>
          <p:cNvSpPr>
            <a:spLocks noGrp="1" noChangeArrowheads="1"/>
          </p:cNvSpPr>
          <p:nvPr>
            <p:ph type="title"/>
          </p:nvPr>
        </p:nvSpPr>
        <p:spPr>
          <a:xfrm>
            <a:off x="1763688" y="404664"/>
            <a:ext cx="5760640" cy="648072"/>
          </a:xfrm>
          <a:solidFill>
            <a:srgbClr val="CCFFCC"/>
          </a:solidFill>
        </p:spPr>
        <p:txBody>
          <a:bodyPr/>
          <a:lstStyle/>
          <a:p>
            <a:pPr algn="ctr" eaLnBrk="1" hangingPunct="1"/>
            <a:r>
              <a:rPr lang="en-US" dirty="0" smtClean="0"/>
              <a:t>Socratic Concept</a:t>
            </a:r>
            <a:endParaRPr lang="en-GB" dirty="0" smtClean="0"/>
          </a:p>
        </p:txBody>
      </p:sp>
      <p:sp>
        <p:nvSpPr>
          <p:cNvPr id="80901" name="Rectangle 1027"/>
          <p:cNvSpPr>
            <a:spLocks noGrp="1" noChangeArrowheads="1"/>
          </p:cNvSpPr>
          <p:nvPr>
            <p:ph type="body" idx="1"/>
          </p:nvPr>
        </p:nvSpPr>
        <p:spPr/>
        <p:txBody>
          <a:bodyPr/>
          <a:lstStyle/>
          <a:p>
            <a:pPr eaLnBrk="1" hangingPunct="1"/>
            <a:r>
              <a:rPr lang="en-US" smtClean="0"/>
              <a:t>Knowledge originates from the pupils through the skillful questioning of the teacher</a:t>
            </a:r>
            <a:endParaRPr lang="en-GB" smtClean="0"/>
          </a:p>
        </p:txBody>
      </p:sp>
      <p:pic>
        <p:nvPicPr>
          <p:cNvPr id="80902" name="Picture 1028" descr="spider01"/>
          <p:cNvPicPr>
            <a:picLocks noChangeAspect="1" noChangeArrowheads="1" noCrop="1"/>
          </p:cNvPicPr>
          <p:nvPr/>
        </p:nvPicPr>
        <p:blipFill>
          <a:blip r:embed="rId2" cstate="print"/>
          <a:srcRect/>
          <a:stretch>
            <a:fillRect/>
          </a:stretch>
        </p:blipFill>
        <p:spPr bwMode="auto">
          <a:xfrm>
            <a:off x="3505200" y="4114800"/>
            <a:ext cx="1685925" cy="1428750"/>
          </a:xfrm>
          <a:prstGeom prst="rect">
            <a:avLst/>
          </a:prstGeom>
          <a:noFill/>
          <a:ln w="9525">
            <a:noFill/>
            <a:miter lim="800000"/>
            <a:headEnd/>
            <a:tailEnd/>
          </a:ln>
        </p:spPr>
      </p:pic>
      <p:pic>
        <p:nvPicPr>
          <p:cNvPr id="5" name="Picture 4"/>
          <p:cNvPicPr>
            <a:picLocks noChangeAspect="1"/>
          </p:cNvPicPr>
          <p:nvPr/>
        </p:nvPicPr>
        <p:blipFill>
          <a:blip r:embed="rId3"/>
          <a:stretch>
            <a:fillRect/>
          </a:stretch>
        </p:blipFill>
        <p:spPr>
          <a:xfrm>
            <a:off x="7668344" y="116632"/>
            <a:ext cx="936104" cy="936104"/>
          </a:xfrm>
          <a:prstGeom prst="rect">
            <a:avLst/>
          </a:prstGeom>
        </p:spPr>
      </p:pic>
    </p:spTree>
    <p:extLst>
      <p:ext uri="{BB962C8B-B14F-4D97-AF65-F5344CB8AC3E}">
        <p14:creationId xmlns:p14="http://schemas.microsoft.com/office/powerpoint/2010/main" val="1424727937"/>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924" name="Rectangle 1026"/>
          <p:cNvSpPr>
            <a:spLocks noGrp="1" noChangeArrowheads="1"/>
          </p:cNvSpPr>
          <p:nvPr>
            <p:ph type="title"/>
          </p:nvPr>
        </p:nvSpPr>
        <p:spPr>
          <a:xfrm>
            <a:off x="1763688" y="476672"/>
            <a:ext cx="5688632" cy="648072"/>
          </a:xfrm>
          <a:solidFill>
            <a:srgbClr val="FFCCFF"/>
          </a:solidFill>
        </p:spPr>
        <p:txBody>
          <a:bodyPr/>
          <a:lstStyle/>
          <a:p>
            <a:pPr algn="ctr" eaLnBrk="1" hangingPunct="1"/>
            <a:r>
              <a:rPr lang="en-US" dirty="0" smtClean="0"/>
              <a:t>Case Method</a:t>
            </a:r>
            <a:endParaRPr lang="en-GB" dirty="0" smtClean="0"/>
          </a:p>
        </p:txBody>
      </p:sp>
      <p:sp>
        <p:nvSpPr>
          <p:cNvPr id="81925" name="Rectangle 1027"/>
          <p:cNvSpPr>
            <a:spLocks noGrp="1" noChangeArrowheads="1"/>
          </p:cNvSpPr>
          <p:nvPr>
            <p:ph type="body" idx="1"/>
          </p:nvPr>
        </p:nvSpPr>
        <p:spPr/>
        <p:txBody>
          <a:bodyPr/>
          <a:lstStyle/>
          <a:p>
            <a:pPr eaLnBrk="1" hangingPunct="1"/>
            <a:r>
              <a:rPr lang="en-US" smtClean="0"/>
              <a:t>Case method is typically applied for graduate supervision or teaching a </a:t>
            </a:r>
            <a:r>
              <a:rPr lang="en-US" b="1" smtClean="0"/>
              <a:t>small group seminar/class</a:t>
            </a:r>
            <a:r>
              <a:rPr lang="en-US" smtClean="0"/>
              <a:t> at many places</a:t>
            </a:r>
          </a:p>
          <a:p>
            <a:pPr eaLnBrk="1" hangingPunct="1"/>
            <a:r>
              <a:rPr lang="en-US" smtClean="0"/>
              <a:t>Harvard Business School, however, has classes up to 180 pupils and organises its teaching through (10%) lectures and (90%) cases </a:t>
            </a:r>
          </a:p>
        </p:txBody>
      </p:sp>
      <p:pic>
        <p:nvPicPr>
          <p:cNvPr id="5" name="Picture 4"/>
          <p:cNvPicPr>
            <a:picLocks noChangeAspect="1"/>
          </p:cNvPicPr>
          <p:nvPr/>
        </p:nvPicPr>
        <p:blipFill>
          <a:blip r:embed="rId2"/>
          <a:stretch>
            <a:fillRect/>
          </a:stretch>
        </p:blipFill>
        <p:spPr>
          <a:xfrm>
            <a:off x="7668344" y="116632"/>
            <a:ext cx="936104" cy="936104"/>
          </a:xfrm>
          <a:prstGeom prst="rect">
            <a:avLst/>
          </a:prstGeom>
        </p:spPr>
      </p:pic>
    </p:spTree>
    <p:extLst>
      <p:ext uri="{BB962C8B-B14F-4D97-AF65-F5344CB8AC3E}">
        <p14:creationId xmlns:p14="http://schemas.microsoft.com/office/powerpoint/2010/main" val="3602684587"/>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948" name="Rectangle 2"/>
          <p:cNvSpPr>
            <a:spLocks noGrp="1" noChangeArrowheads="1"/>
          </p:cNvSpPr>
          <p:nvPr>
            <p:ph type="title"/>
          </p:nvPr>
        </p:nvSpPr>
        <p:spPr>
          <a:xfrm>
            <a:off x="1763688" y="476672"/>
            <a:ext cx="5688632" cy="648072"/>
          </a:xfrm>
          <a:solidFill>
            <a:srgbClr val="FFCCFF"/>
          </a:solidFill>
        </p:spPr>
        <p:txBody>
          <a:bodyPr/>
          <a:lstStyle/>
          <a:p>
            <a:pPr algn="ctr" eaLnBrk="1" hangingPunct="1"/>
            <a:r>
              <a:rPr lang="en-US" dirty="0" smtClean="0"/>
              <a:t>Case Method – </a:t>
            </a:r>
            <a:r>
              <a:rPr lang="en-US" dirty="0" err="1" smtClean="0"/>
              <a:t>cont</a:t>
            </a:r>
            <a:r>
              <a:rPr lang="en-US" dirty="0" smtClean="0"/>
              <a:t>…</a:t>
            </a:r>
            <a:endParaRPr lang="en-GB" dirty="0" smtClean="0"/>
          </a:p>
        </p:txBody>
      </p:sp>
      <p:sp>
        <p:nvSpPr>
          <p:cNvPr id="82949" name="Rectangle 3"/>
          <p:cNvSpPr>
            <a:spLocks noGrp="1" noChangeArrowheads="1"/>
          </p:cNvSpPr>
          <p:nvPr>
            <p:ph type="body" idx="1"/>
          </p:nvPr>
        </p:nvSpPr>
        <p:spPr/>
        <p:txBody>
          <a:bodyPr/>
          <a:lstStyle/>
          <a:p>
            <a:pPr eaLnBrk="1" hangingPunct="1"/>
            <a:r>
              <a:rPr lang="en-US" sz="2800" smtClean="0"/>
              <a:t>It includes </a:t>
            </a:r>
            <a:r>
              <a:rPr lang="en-US" sz="2800" b="1" smtClean="0"/>
              <a:t>small group, buzz group and large group discussion</a:t>
            </a:r>
            <a:r>
              <a:rPr lang="en-US" sz="2800" smtClean="0"/>
              <a:t> and a variety of </a:t>
            </a:r>
            <a:r>
              <a:rPr lang="en-US" sz="2800" b="1" smtClean="0"/>
              <a:t>other approaches</a:t>
            </a:r>
            <a:r>
              <a:rPr lang="en-US" sz="2800" smtClean="0"/>
              <a:t> that enable </a:t>
            </a:r>
            <a:r>
              <a:rPr lang="en-US" sz="2800" b="1" smtClean="0"/>
              <a:t>wide engagement</a:t>
            </a:r>
            <a:r>
              <a:rPr lang="en-US" sz="2800" smtClean="0"/>
              <a:t> between students and instructor</a:t>
            </a:r>
            <a:endParaRPr lang="en-GB" sz="2800" smtClean="0"/>
          </a:p>
          <a:p>
            <a:pPr eaLnBrk="1" hangingPunct="1"/>
            <a:r>
              <a:rPr lang="en-US" sz="2800" smtClean="0"/>
              <a:t>The faculty must </a:t>
            </a:r>
            <a:r>
              <a:rPr lang="en-US" sz="2800" b="1" smtClean="0"/>
              <a:t>master, communicate</a:t>
            </a:r>
            <a:r>
              <a:rPr lang="en-US" sz="2800" smtClean="0"/>
              <a:t> and also </a:t>
            </a:r>
            <a:r>
              <a:rPr lang="en-US" sz="2800" b="1" smtClean="0"/>
              <a:t>manage</a:t>
            </a:r>
            <a:r>
              <a:rPr lang="en-US" sz="2800" smtClean="0"/>
              <a:t> classroom process</a:t>
            </a:r>
          </a:p>
          <a:p>
            <a:pPr eaLnBrk="1" hangingPunct="1"/>
            <a:r>
              <a:rPr lang="en-US" sz="2800" smtClean="0"/>
              <a:t>Educates </a:t>
            </a:r>
            <a:r>
              <a:rPr lang="en-US" sz="2800" b="1" smtClean="0"/>
              <a:t>students</a:t>
            </a:r>
            <a:r>
              <a:rPr lang="en-US" sz="2800" smtClean="0"/>
              <a:t> to </a:t>
            </a:r>
            <a:r>
              <a:rPr lang="en-US" sz="2800" b="1" smtClean="0"/>
              <a:t>think creatively</a:t>
            </a:r>
            <a:r>
              <a:rPr lang="en-US" sz="2800" smtClean="0"/>
              <a:t> about the field and </a:t>
            </a:r>
            <a:r>
              <a:rPr lang="en-US" sz="2800" b="1" smtClean="0"/>
              <a:t>master</a:t>
            </a:r>
            <a:r>
              <a:rPr lang="en-US" sz="2800" smtClean="0"/>
              <a:t> it</a:t>
            </a:r>
          </a:p>
        </p:txBody>
      </p:sp>
      <p:pic>
        <p:nvPicPr>
          <p:cNvPr id="6" name="Picture 5"/>
          <p:cNvPicPr>
            <a:picLocks noChangeAspect="1"/>
          </p:cNvPicPr>
          <p:nvPr/>
        </p:nvPicPr>
        <p:blipFill>
          <a:blip r:embed="rId2"/>
          <a:stretch>
            <a:fillRect/>
          </a:stretch>
        </p:blipFill>
        <p:spPr>
          <a:xfrm>
            <a:off x="7668344" y="116632"/>
            <a:ext cx="936104" cy="936104"/>
          </a:xfrm>
          <a:prstGeom prst="rect">
            <a:avLst/>
          </a:prstGeom>
        </p:spPr>
      </p:pic>
    </p:spTree>
    <p:extLst>
      <p:ext uri="{BB962C8B-B14F-4D97-AF65-F5344CB8AC3E}">
        <p14:creationId xmlns:p14="http://schemas.microsoft.com/office/powerpoint/2010/main" val="4135979455"/>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972" name="Rectangle 2"/>
          <p:cNvSpPr>
            <a:spLocks noGrp="1" noChangeArrowheads="1"/>
          </p:cNvSpPr>
          <p:nvPr>
            <p:ph type="title"/>
          </p:nvPr>
        </p:nvSpPr>
        <p:spPr>
          <a:xfrm>
            <a:off x="1763688" y="476672"/>
            <a:ext cx="5544616" cy="648072"/>
          </a:xfrm>
          <a:solidFill>
            <a:srgbClr val="FFCCFF"/>
          </a:solidFill>
        </p:spPr>
        <p:txBody>
          <a:bodyPr/>
          <a:lstStyle/>
          <a:p>
            <a:pPr algn="ctr" eaLnBrk="1" hangingPunct="1"/>
            <a:r>
              <a:rPr lang="en-US" dirty="0" smtClean="0"/>
              <a:t>Case Method – </a:t>
            </a:r>
            <a:r>
              <a:rPr lang="en-US" dirty="0" err="1" smtClean="0"/>
              <a:t>cont</a:t>
            </a:r>
            <a:r>
              <a:rPr lang="en-US" dirty="0" smtClean="0"/>
              <a:t>…</a:t>
            </a:r>
            <a:endParaRPr lang="en-GB" dirty="0" smtClean="0"/>
          </a:p>
        </p:txBody>
      </p:sp>
      <p:sp>
        <p:nvSpPr>
          <p:cNvPr id="83973" name="Rectangle 3"/>
          <p:cNvSpPr>
            <a:spLocks noGrp="1" noChangeArrowheads="1"/>
          </p:cNvSpPr>
          <p:nvPr>
            <p:ph type="body" idx="1"/>
          </p:nvPr>
        </p:nvSpPr>
        <p:spPr/>
        <p:txBody>
          <a:bodyPr/>
          <a:lstStyle/>
          <a:p>
            <a:pPr eaLnBrk="1" hangingPunct="1"/>
            <a:r>
              <a:rPr lang="en-US" smtClean="0"/>
              <a:t>It requires the instructor to have a </a:t>
            </a:r>
            <a:r>
              <a:rPr lang="en-US" b="1" smtClean="0"/>
              <a:t>flexible plan</a:t>
            </a:r>
          </a:p>
          <a:p>
            <a:pPr eaLnBrk="1" hangingPunct="1"/>
            <a:r>
              <a:rPr lang="en-US" smtClean="0"/>
              <a:t>The faculty is the </a:t>
            </a:r>
            <a:r>
              <a:rPr lang="en-US" b="1" smtClean="0"/>
              <a:t>master</a:t>
            </a:r>
            <a:r>
              <a:rPr lang="en-US" smtClean="0"/>
              <a:t> and can also be a </a:t>
            </a:r>
            <a:r>
              <a:rPr lang="en-US" b="1" smtClean="0"/>
              <a:t>learner</a:t>
            </a:r>
          </a:p>
          <a:p>
            <a:pPr eaLnBrk="1" hangingPunct="1"/>
            <a:r>
              <a:rPr lang="en-US" b="1" smtClean="0"/>
              <a:t>Modesty</a:t>
            </a:r>
            <a:r>
              <a:rPr lang="en-US" smtClean="0"/>
              <a:t> of the instructor is a requirement</a:t>
            </a:r>
          </a:p>
          <a:p>
            <a:pPr eaLnBrk="1" hangingPunct="1"/>
            <a:r>
              <a:rPr lang="en-US" smtClean="0"/>
              <a:t>May include </a:t>
            </a:r>
            <a:r>
              <a:rPr lang="en-US" b="1" smtClean="0"/>
              <a:t>internet/online</a:t>
            </a:r>
            <a:r>
              <a:rPr lang="en-US" smtClean="0"/>
              <a:t> to supplement teaching</a:t>
            </a:r>
            <a:endParaRPr lang="en-GB" smtClean="0"/>
          </a:p>
        </p:txBody>
      </p:sp>
      <p:pic>
        <p:nvPicPr>
          <p:cNvPr id="5" name="Picture 4"/>
          <p:cNvPicPr>
            <a:picLocks noChangeAspect="1"/>
          </p:cNvPicPr>
          <p:nvPr/>
        </p:nvPicPr>
        <p:blipFill>
          <a:blip r:embed="rId2"/>
          <a:stretch>
            <a:fillRect/>
          </a:stretch>
        </p:blipFill>
        <p:spPr>
          <a:xfrm>
            <a:off x="7668344" y="116632"/>
            <a:ext cx="936104" cy="936104"/>
          </a:xfrm>
          <a:prstGeom prst="rect">
            <a:avLst/>
          </a:prstGeom>
        </p:spPr>
      </p:pic>
    </p:spTree>
    <p:extLst>
      <p:ext uri="{BB962C8B-B14F-4D97-AF65-F5344CB8AC3E}">
        <p14:creationId xmlns:p14="http://schemas.microsoft.com/office/powerpoint/2010/main" val="2718881871"/>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050"/>
          <p:cNvSpPr>
            <a:spLocks noGrp="1" noChangeArrowheads="1"/>
          </p:cNvSpPr>
          <p:nvPr>
            <p:ph type="title"/>
          </p:nvPr>
        </p:nvSpPr>
        <p:spPr>
          <a:xfrm>
            <a:off x="1763688" y="476672"/>
            <a:ext cx="5760640" cy="648072"/>
          </a:xfrm>
          <a:solidFill>
            <a:srgbClr val="FFCCFF"/>
          </a:solidFill>
        </p:spPr>
        <p:txBody>
          <a:bodyPr/>
          <a:lstStyle/>
          <a:p>
            <a:pPr algn="ctr" eaLnBrk="1" hangingPunct="1"/>
            <a:r>
              <a:rPr lang="en-US" dirty="0" smtClean="0"/>
              <a:t>Potential Employers</a:t>
            </a:r>
            <a:endParaRPr lang="en-GB" dirty="0" smtClean="0"/>
          </a:p>
        </p:txBody>
      </p:sp>
      <p:sp>
        <p:nvSpPr>
          <p:cNvPr id="13315" name="Rectangle 2051"/>
          <p:cNvSpPr>
            <a:spLocks noGrp="1" noChangeArrowheads="1"/>
          </p:cNvSpPr>
          <p:nvPr>
            <p:ph type="body" idx="1"/>
          </p:nvPr>
        </p:nvSpPr>
        <p:spPr>
          <a:xfrm>
            <a:off x="1259632" y="1628800"/>
            <a:ext cx="6995120" cy="4445691"/>
          </a:xfrm>
        </p:spPr>
        <p:txBody>
          <a:bodyPr/>
          <a:lstStyle/>
          <a:p>
            <a:pPr eaLnBrk="1" hangingPunct="1"/>
            <a:r>
              <a:rPr lang="en-US" dirty="0" smtClean="0"/>
              <a:t>CGPA</a:t>
            </a:r>
          </a:p>
          <a:p>
            <a:pPr eaLnBrk="1" hangingPunct="1"/>
            <a:r>
              <a:rPr lang="en-US" dirty="0" smtClean="0"/>
              <a:t>Communication skills</a:t>
            </a:r>
          </a:p>
          <a:p>
            <a:pPr eaLnBrk="1" hangingPunct="1"/>
            <a:r>
              <a:rPr lang="en-US" dirty="0" smtClean="0"/>
              <a:t>Management and leadership skills</a:t>
            </a:r>
          </a:p>
          <a:p>
            <a:pPr eaLnBrk="1" hangingPunct="1"/>
            <a:r>
              <a:rPr lang="en-US" dirty="0" smtClean="0"/>
              <a:t>Overall personality</a:t>
            </a:r>
            <a:endParaRPr lang="en-GB" dirty="0" smtClean="0"/>
          </a:p>
        </p:txBody>
      </p:sp>
      <p:pic>
        <p:nvPicPr>
          <p:cNvPr id="4" name="Picture 3"/>
          <p:cNvPicPr>
            <a:picLocks noChangeAspect="1"/>
          </p:cNvPicPr>
          <p:nvPr/>
        </p:nvPicPr>
        <p:blipFill>
          <a:blip r:embed="rId2"/>
          <a:stretch>
            <a:fillRect/>
          </a:stretch>
        </p:blipFill>
        <p:spPr>
          <a:xfrm>
            <a:off x="7668344" y="116632"/>
            <a:ext cx="936104" cy="936104"/>
          </a:xfrm>
          <a:prstGeom prst="rect">
            <a:avLst/>
          </a:prstGeom>
        </p:spPr>
      </p:pic>
    </p:spTree>
    <p:extLst>
      <p:ext uri="{BB962C8B-B14F-4D97-AF65-F5344CB8AC3E}">
        <p14:creationId xmlns:p14="http://schemas.microsoft.com/office/powerpoint/2010/main" val="1638401205"/>
      </p:ext>
    </p:extLst>
  </p:cSld>
  <p:clrMapOvr>
    <a:masterClrMapping/>
  </p:clrMapOvr>
  <p:transition xmlns:p14="http://schemas.microsoft.com/office/powerpoint/2010/main">
    <p:pull dir="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3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3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31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996" name="Rectangle 2"/>
          <p:cNvSpPr>
            <a:spLocks noGrp="1" noChangeArrowheads="1"/>
          </p:cNvSpPr>
          <p:nvPr>
            <p:ph type="title"/>
          </p:nvPr>
        </p:nvSpPr>
        <p:spPr>
          <a:xfrm>
            <a:off x="1763688" y="476672"/>
            <a:ext cx="5688632" cy="648072"/>
          </a:xfrm>
          <a:solidFill>
            <a:srgbClr val="99FF66"/>
          </a:solidFill>
        </p:spPr>
        <p:txBody>
          <a:bodyPr/>
          <a:lstStyle/>
          <a:p>
            <a:pPr algn="ctr" eaLnBrk="1" hangingPunct="1"/>
            <a:r>
              <a:rPr lang="en-US" dirty="0" smtClean="0"/>
              <a:t>Case Method – </a:t>
            </a:r>
            <a:r>
              <a:rPr lang="en-US" dirty="0" err="1" smtClean="0"/>
              <a:t>cont</a:t>
            </a:r>
            <a:r>
              <a:rPr lang="en-US" dirty="0" smtClean="0"/>
              <a:t>…</a:t>
            </a:r>
            <a:endParaRPr lang="en-GB" dirty="0" smtClean="0"/>
          </a:p>
        </p:txBody>
      </p:sp>
      <p:sp>
        <p:nvSpPr>
          <p:cNvPr id="84997" name="Rectangle 3"/>
          <p:cNvSpPr>
            <a:spLocks noGrp="1" noChangeArrowheads="1"/>
          </p:cNvSpPr>
          <p:nvPr>
            <p:ph type="body" idx="1"/>
          </p:nvPr>
        </p:nvSpPr>
        <p:spPr/>
        <p:txBody>
          <a:bodyPr/>
          <a:lstStyle/>
          <a:p>
            <a:pPr eaLnBrk="1" hangingPunct="1">
              <a:lnSpc>
                <a:spcPct val="90000"/>
              </a:lnSpc>
            </a:pPr>
            <a:r>
              <a:rPr lang="en-US" smtClean="0"/>
              <a:t>The rule is not to </a:t>
            </a:r>
            <a:r>
              <a:rPr lang="en-US" b="1" smtClean="0"/>
              <a:t>embarrass </a:t>
            </a:r>
            <a:r>
              <a:rPr lang="en-US" smtClean="0"/>
              <a:t>anybody in the class</a:t>
            </a:r>
          </a:p>
          <a:p>
            <a:pPr eaLnBrk="1" hangingPunct="1">
              <a:lnSpc>
                <a:spcPct val="90000"/>
              </a:lnSpc>
            </a:pPr>
            <a:r>
              <a:rPr lang="en-US" smtClean="0"/>
              <a:t>Need to </a:t>
            </a:r>
            <a:r>
              <a:rPr lang="en-US" b="1" smtClean="0"/>
              <a:t>manage the “process”</a:t>
            </a:r>
            <a:r>
              <a:rPr lang="en-US" smtClean="0"/>
              <a:t> by calling individuals to present or open, ask for volunteer, get sections to appoint spokesman …. </a:t>
            </a:r>
          </a:p>
          <a:p>
            <a:pPr eaLnBrk="1" hangingPunct="1">
              <a:lnSpc>
                <a:spcPct val="90000"/>
              </a:lnSpc>
            </a:pPr>
            <a:r>
              <a:rPr lang="en-US" smtClean="0"/>
              <a:t>A good case </a:t>
            </a:r>
            <a:r>
              <a:rPr lang="en-US" b="1" smtClean="0"/>
              <a:t>raises good questions</a:t>
            </a:r>
            <a:r>
              <a:rPr lang="en-US" smtClean="0"/>
              <a:t> for the students to address</a:t>
            </a:r>
          </a:p>
        </p:txBody>
      </p:sp>
      <p:pic>
        <p:nvPicPr>
          <p:cNvPr id="5" name="Picture 4"/>
          <p:cNvPicPr>
            <a:picLocks noChangeAspect="1"/>
          </p:cNvPicPr>
          <p:nvPr/>
        </p:nvPicPr>
        <p:blipFill>
          <a:blip r:embed="rId2"/>
          <a:stretch>
            <a:fillRect/>
          </a:stretch>
        </p:blipFill>
        <p:spPr>
          <a:xfrm>
            <a:off x="7668344" y="116632"/>
            <a:ext cx="936104" cy="936104"/>
          </a:xfrm>
          <a:prstGeom prst="rect">
            <a:avLst/>
          </a:prstGeom>
        </p:spPr>
      </p:pic>
    </p:spTree>
    <p:extLst>
      <p:ext uri="{BB962C8B-B14F-4D97-AF65-F5344CB8AC3E}">
        <p14:creationId xmlns:p14="http://schemas.microsoft.com/office/powerpoint/2010/main" val="1164643965"/>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020" name="Rectangle 2"/>
          <p:cNvSpPr>
            <a:spLocks noGrp="1" noChangeArrowheads="1"/>
          </p:cNvSpPr>
          <p:nvPr>
            <p:ph type="title"/>
          </p:nvPr>
        </p:nvSpPr>
        <p:spPr>
          <a:xfrm>
            <a:off x="1763688" y="476672"/>
            <a:ext cx="5544616" cy="648072"/>
          </a:xfrm>
          <a:solidFill>
            <a:srgbClr val="FFCCFF"/>
          </a:solidFill>
        </p:spPr>
        <p:txBody>
          <a:bodyPr/>
          <a:lstStyle/>
          <a:p>
            <a:pPr algn="ctr" eaLnBrk="1" hangingPunct="1"/>
            <a:r>
              <a:rPr lang="en-US" dirty="0" smtClean="0"/>
              <a:t>What is a Case?</a:t>
            </a:r>
            <a:endParaRPr lang="en-GB" dirty="0" smtClean="0"/>
          </a:p>
        </p:txBody>
      </p:sp>
      <p:sp>
        <p:nvSpPr>
          <p:cNvPr id="86021" name="Rectangle 3"/>
          <p:cNvSpPr>
            <a:spLocks noGrp="1" noChangeArrowheads="1"/>
          </p:cNvSpPr>
          <p:nvPr>
            <p:ph type="body" idx="1"/>
          </p:nvPr>
        </p:nvSpPr>
        <p:spPr/>
        <p:txBody>
          <a:bodyPr/>
          <a:lstStyle/>
          <a:p>
            <a:pPr eaLnBrk="1" hangingPunct="1"/>
            <a:r>
              <a:rPr lang="en-US" smtClean="0"/>
              <a:t>Description of an </a:t>
            </a:r>
            <a:r>
              <a:rPr lang="en-US" b="1" smtClean="0"/>
              <a:t>actual situation</a:t>
            </a:r>
          </a:p>
          <a:p>
            <a:pPr eaLnBrk="1" hangingPunct="1"/>
            <a:r>
              <a:rPr lang="en-US" smtClean="0"/>
              <a:t>Commonly involving a </a:t>
            </a:r>
            <a:r>
              <a:rPr lang="en-US" b="1" smtClean="0"/>
              <a:t>decision</a:t>
            </a:r>
            <a:r>
              <a:rPr lang="en-US" smtClean="0"/>
              <a:t>, a </a:t>
            </a:r>
            <a:r>
              <a:rPr lang="en-US" b="1" smtClean="0"/>
              <a:t>challenge</a:t>
            </a:r>
            <a:r>
              <a:rPr lang="en-US" smtClean="0"/>
              <a:t>, an </a:t>
            </a:r>
            <a:r>
              <a:rPr lang="en-US" b="1" smtClean="0"/>
              <a:t>opportunity</a:t>
            </a:r>
            <a:r>
              <a:rPr lang="en-US" smtClean="0"/>
              <a:t>, a </a:t>
            </a:r>
            <a:r>
              <a:rPr lang="en-US" b="1" smtClean="0"/>
              <a:t>problem</a:t>
            </a:r>
            <a:r>
              <a:rPr lang="en-US" smtClean="0"/>
              <a:t> or an </a:t>
            </a:r>
            <a:r>
              <a:rPr lang="en-US" b="1" smtClean="0"/>
              <a:t>issue</a:t>
            </a:r>
            <a:r>
              <a:rPr lang="en-US" smtClean="0"/>
              <a:t> faced by a person/organization</a:t>
            </a:r>
          </a:p>
          <a:p>
            <a:pPr eaLnBrk="1" hangingPunct="1"/>
            <a:r>
              <a:rPr lang="en-US" smtClean="0"/>
              <a:t>A print form, film, video, CD etc</a:t>
            </a:r>
          </a:p>
          <a:p>
            <a:pPr eaLnBrk="1" hangingPunct="1"/>
            <a:r>
              <a:rPr lang="en-US" b="1" smtClean="0"/>
              <a:t>Field-based</a:t>
            </a:r>
            <a:r>
              <a:rPr lang="en-US" smtClean="0"/>
              <a:t> – visits, collect data, interview</a:t>
            </a:r>
          </a:p>
        </p:txBody>
      </p:sp>
      <p:pic>
        <p:nvPicPr>
          <p:cNvPr id="86022" name="Picture 4" descr="briefmoney"/>
          <p:cNvPicPr>
            <a:picLocks noChangeAspect="1" noChangeArrowheads="1" noCrop="1"/>
          </p:cNvPicPr>
          <p:nvPr/>
        </p:nvPicPr>
        <p:blipFill>
          <a:blip r:embed="rId2" cstate="print"/>
          <a:srcRect/>
          <a:stretch>
            <a:fillRect/>
          </a:stretch>
        </p:blipFill>
        <p:spPr bwMode="auto">
          <a:xfrm>
            <a:off x="7452320" y="5301208"/>
            <a:ext cx="1428750" cy="847725"/>
          </a:xfrm>
          <a:prstGeom prst="rect">
            <a:avLst/>
          </a:prstGeom>
          <a:noFill/>
          <a:ln w="9525">
            <a:noFill/>
            <a:miter lim="800000"/>
            <a:headEnd/>
            <a:tailEnd/>
          </a:ln>
        </p:spPr>
      </p:pic>
      <p:pic>
        <p:nvPicPr>
          <p:cNvPr id="5" name="Picture 4"/>
          <p:cNvPicPr>
            <a:picLocks noChangeAspect="1"/>
          </p:cNvPicPr>
          <p:nvPr/>
        </p:nvPicPr>
        <p:blipFill>
          <a:blip r:embed="rId3"/>
          <a:stretch>
            <a:fillRect/>
          </a:stretch>
        </p:blipFill>
        <p:spPr>
          <a:xfrm>
            <a:off x="7668344" y="116632"/>
            <a:ext cx="936104" cy="936104"/>
          </a:xfrm>
          <a:prstGeom prst="rect">
            <a:avLst/>
          </a:prstGeom>
        </p:spPr>
      </p:pic>
    </p:spTree>
    <p:extLst>
      <p:ext uri="{BB962C8B-B14F-4D97-AF65-F5344CB8AC3E}">
        <p14:creationId xmlns:p14="http://schemas.microsoft.com/office/powerpoint/2010/main" val="2159384700"/>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044" name="Rectangle 2"/>
          <p:cNvSpPr>
            <a:spLocks noGrp="1" noChangeArrowheads="1"/>
          </p:cNvSpPr>
          <p:nvPr>
            <p:ph type="title"/>
          </p:nvPr>
        </p:nvSpPr>
        <p:spPr>
          <a:xfrm>
            <a:off x="1763688" y="476672"/>
            <a:ext cx="5688632" cy="648072"/>
          </a:xfrm>
          <a:solidFill>
            <a:srgbClr val="FFCCFF"/>
          </a:solidFill>
        </p:spPr>
        <p:txBody>
          <a:bodyPr/>
          <a:lstStyle/>
          <a:p>
            <a:pPr algn="ctr" eaLnBrk="1" hangingPunct="1"/>
            <a:r>
              <a:rPr lang="en-US" dirty="0" smtClean="0"/>
              <a:t>Cases</a:t>
            </a:r>
            <a:endParaRPr lang="en-GB" dirty="0" smtClean="0"/>
          </a:p>
        </p:txBody>
      </p:sp>
      <p:sp>
        <p:nvSpPr>
          <p:cNvPr id="87045" name="Rectangle 3"/>
          <p:cNvSpPr>
            <a:spLocks noGrp="1" noChangeArrowheads="1"/>
          </p:cNvSpPr>
          <p:nvPr>
            <p:ph type="body" idx="1"/>
          </p:nvPr>
        </p:nvSpPr>
        <p:spPr/>
        <p:txBody>
          <a:bodyPr/>
          <a:lstStyle/>
          <a:p>
            <a:pPr eaLnBrk="1" hangingPunct="1"/>
            <a:r>
              <a:rPr lang="en-US" smtClean="0"/>
              <a:t>Carefully </a:t>
            </a:r>
            <a:r>
              <a:rPr lang="en-US" b="1" smtClean="0"/>
              <a:t>thought-out</a:t>
            </a:r>
            <a:r>
              <a:rPr lang="en-US" smtClean="0"/>
              <a:t> process</a:t>
            </a:r>
          </a:p>
          <a:p>
            <a:pPr eaLnBrk="1" hangingPunct="1"/>
            <a:r>
              <a:rPr lang="en-US" smtClean="0"/>
              <a:t>With </a:t>
            </a:r>
            <a:r>
              <a:rPr lang="en-US" b="1" smtClean="0"/>
              <a:t>specific</a:t>
            </a:r>
            <a:r>
              <a:rPr lang="en-US" smtClean="0"/>
              <a:t> teaching </a:t>
            </a:r>
            <a:r>
              <a:rPr lang="en-US" b="1" smtClean="0"/>
              <a:t>objectives</a:t>
            </a:r>
          </a:p>
          <a:p>
            <a:pPr eaLnBrk="1" hangingPunct="1"/>
            <a:r>
              <a:rPr lang="en-US" smtClean="0"/>
              <a:t>Not all </a:t>
            </a:r>
            <a:r>
              <a:rPr lang="en-US" b="1" smtClean="0"/>
              <a:t>information</a:t>
            </a:r>
            <a:r>
              <a:rPr lang="en-US" smtClean="0"/>
              <a:t> is available</a:t>
            </a:r>
          </a:p>
          <a:p>
            <a:pPr eaLnBrk="1" hangingPunct="1"/>
            <a:r>
              <a:rPr lang="en-US" b="1" smtClean="0"/>
              <a:t>Date and location</a:t>
            </a:r>
            <a:r>
              <a:rPr lang="en-US" smtClean="0"/>
              <a:t> may imply the economic, social, political and technological context </a:t>
            </a:r>
            <a:endParaRPr lang="en-GB" smtClean="0"/>
          </a:p>
        </p:txBody>
      </p:sp>
      <p:pic>
        <p:nvPicPr>
          <p:cNvPr id="87046" name="Picture 4" descr="mech17.gif">
            <a:hlinkClick r:id="rId2"/>
          </p:cNvPr>
          <p:cNvPicPr>
            <a:picLocks noChangeAspect="1" noChangeArrowheads="1" noCrop="1"/>
          </p:cNvPicPr>
          <p:nvPr/>
        </p:nvPicPr>
        <p:blipFill>
          <a:blip r:embed="rId3" cstate="print"/>
          <a:srcRect/>
          <a:stretch>
            <a:fillRect/>
          </a:stretch>
        </p:blipFill>
        <p:spPr bwMode="auto">
          <a:xfrm>
            <a:off x="7010400" y="5301208"/>
            <a:ext cx="1752600" cy="1095375"/>
          </a:xfrm>
          <a:prstGeom prst="rect">
            <a:avLst/>
          </a:prstGeom>
          <a:noFill/>
          <a:ln w="9525">
            <a:noFill/>
            <a:miter lim="800000"/>
            <a:headEnd/>
            <a:tailEnd/>
          </a:ln>
        </p:spPr>
      </p:pic>
      <p:pic>
        <p:nvPicPr>
          <p:cNvPr id="5" name="Picture 4"/>
          <p:cNvPicPr>
            <a:picLocks noChangeAspect="1"/>
          </p:cNvPicPr>
          <p:nvPr/>
        </p:nvPicPr>
        <p:blipFill>
          <a:blip r:embed="rId4"/>
          <a:stretch>
            <a:fillRect/>
          </a:stretch>
        </p:blipFill>
        <p:spPr>
          <a:xfrm>
            <a:off x="7668344" y="116632"/>
            <a:ext cx="936104" cy="936104"/>
          </a:xfrm>
          <a:prstGeom prst="rect">
            <a:avLst/>
          </a:prstGeom>
        </p:spPr>
      </p:pic>
    </p:spTree>
    <p:extLst>
      <p:ext uri="{BB962C8B-B14F-4D97-AF65-F5344CB8AC3E}">
        <p14:creationId xmlns:p14="http://schemas.microsoft.com/office/powerpoint/2010/main" val="1265918302"/>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068" name="Rectangle 2"/>
          <p:cNvSpPr>
            <a:spLocks noGrp="1" noChangeArrowheads="1"/>
          </p:cNvSpPr>
          <p:nvPr>
            <p:ph type="title"/>
          </p:nvPr>
        </p:nvSpPr>
        <p:spPr>
          <a:xfrm>
            <a:off x="1763688" y="476672"/>
            <a:ext cx="5256584" cy="648072"/>
          </a:xfrm>
          <a:solidFill>
            <a:srgbClr val="FFCCFF"/>
          </a:solidFill>
        </p:spPr>
        <p:txBody>
          <a:bodyPr/>
          <a:lstStyle/>
          <a:p>
            <a:pPr algn="ctr" eaLnBrk="1" hangingPunct="1"/>
            <a:r>
              <a:rPr lang="en-US" dirty="0" smtClean="0"/>
              <a:t>Armchair Cases</a:t>
            </a:r>
            <a:endParaRPr lang="en-GB" dirty="0" smtClean="0"/>
          </a:p>
        </p:txBody>
      </p:sp>
      <p:sp>
        <p:nvSpPr>
          <p:cNvPr id="88069" name="Rectangle 3"/>
          <p:cNvSpPr>
            <a:spLocks noGrp="1" noChangeArrowheads="1"/>
          </p:cNvSpPr>
          <p:nvPr>
            <p:ph type="body" idx="1"/>
          </p:nvPr>
        </p:nvSpPr>
        <p:spPr/>
        <p:txBody>
          <a:bodyPr/>
          <a:lstStyle/>
          <a:p>
            <a:pPr eaLnBrk="1" hangingPunct="1"/>
            <a:r>
              <a:rPr lang="en-US" smtClean="0"/>
              <a:t>Problem, exercise, article, simulation are different from cases – may not use real life data and obtained a release</a:t>
            </a:r>
            <a:endParaRPr lang="en-GB" smtClean="0"/>
          </a:p>
        </p:txBody>
      </p:sp>
      <p:pic>
        <p:nvPicPr>
          <p:cNvPr id="88070" name="Picture 4" descr="animated32.gif">
            <a:hlinkClick r:id="rId2"/>
          </p:cNvPr>
          <p:cNvPicPr>
            <a:picLocks noChangeAspect="1" noChangeArrowheads="1" noCrop="1"/>
          </p:cNvPicPr>
          <p:nvPr/>
        </p:nvPicPr>
        <p:blipFill>
          <a:blip r:embed="rId3" cstate="print"/>
          <a:srcRect/>
          <a:stretch>
            <a:fillRect/>
          </a:stretch>
        </p:blipFill>
        <p:spPr bwMode="auto">
          <a:xfrm>
            <a:off x="3429000" y="4343400"/>
            <a:ext cx="1603375" cy="1196975"/>
          </a:xfrm>
          <a:prstGeom prst="rect">
            <a:avLst/>
          </a:prstGeom>
          <a:noFill/>
          <a:ln w="9525">
            <a:noFill/>
            <a:miter lim="800000"/>
            <a:headEnd/>
            <a:tailEnd/>
          </a:ln>
        </p:spPr>
      </p:pic>
      <p:pic>
        <p:nvPicPr>
          <p:cNvPr id="5" name="Picture 4"/>
          <p:cNvPicPr>
            <a:picLocks noChangeAspect="1"/>
          </p:cNvPicPr>
          <p:nvPr/>
        </p:nvPicPr>
        <p:blipFill>
          <a:blip r:embed="rId4"/>
          <a:stretch>
            <a:fillRect/>
          </a:stretch>
        </p:blipFill>
        <p:spPr>
          <a:xfrm>
            <a:off x="7668344" y="116632"/>
            <a:ext cx="936104" cy="936104"/>
          </a:xfrm>
          <a:prstGeom prst="rect">
            <a:avLst/>
          </a:prstGeom>
        </p:spPr>
      </p:pic>
    </p:spTree>
    <p:extLst>
      <p:ext uri="{BB962C8B-B14F-4D97-AF65-F5344CB8AC3E}">
        <p14:creationId xmlns:p14="http://schemas.microsoft.com/office/powerpoint/2010/main" val="3106791811"/>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092" name="Rectangle 2"/>
          <p:cNvSpPr>
            <a:spLocks noGrp="1" noChangeArrowheads="1"/>
          </p:cNvSpPr>
          <p:nvPr>
            <p:ph type="title"/>
          </p:nvPr>
        </p:nvSpPr>
        <p:spPr>
          <a:xfrm>
            <a:off x="1763688" y="476672"/>
            <a:ext cx="5328592" cy="648072"/>
          </a:xfrm>
          <a:solidFill>
            <a:srgbClr val="FFCCFF"/>
          </a:solidFill>
        </p:spPr>
        <p:txBody>
          <a:bodyPr/>
          <a:lstStyle/>
          <a:p>
            <a:pPr algn="ctr" eaLnBrk="1" hangingPunct="1"/>
            <a:r>
              <a:rPr lang="en-US" dirty="0" smtClean="0"/>
              <a:t>Why are cases used?</a:t>
            </a:r>
            <a:endParaRPr lang="en-GB" dirty="0" smtClean="0"/>
          </a:p>
        </p:txBody>
      </p:sp>
      <p:sp>
        <p:nvSpPr>
          <p:cNvPr id="89093" name="Rectangle 3"/>
          <p:cNvSpPr>
            <a:spLocks noGrp="1" noChangeArrowheads="1"/>
          </p:cNvSpPr>
          <p:nvPr>
            <p:ph type="body" idx="1"/>
          </p:nvPr>
        </p:nvSpPr>
        <p:spPr/>
        <p:txBody>
          <a:bodyPr/>
          <a:lstStyle/>
          <a:p>
            <a:pPr eaLnBrk="1" hangingPunct="1"/>
            <a:r>
              <a:rPr lang="en-US" smtClean="0"/>
              <a:t>Learn by </a:t>
            </a:r>
            <a:r>
              <a:rPr lang="en-US" b="1" smtClean="0"/>
              <a:t>doing</a:t>
            </a:r>
            <a:r>
              <a:rPr lang="en-US" smtClean="0"/>
              <a:t> and </a:t>
            </a:r>
            <a:r>
              <a:rPr lang="en-US" b="1" smtClean="0"/>
              <a:t>teaching</a:t>
            </a:r>
            <a:r>
              <a:rPr lang="en-US" smtClean="0"/>
              <a:t> others</a:t>
            </a:r>
          </a:p>
          <a:p>
            <a:pPr eaLnBrk="1" hangingPunct="1"/>
            <a:r>
              <a:rPr lang="en-US" b="1" smtClean="0"/>
              <a:t>Repetitive</a:t>
            </a:r>
            <a:r>
              <a:rPr lang="en-US" smtClean="0"/>
              <a:t> opportunity to identify, analyse and solve a number of issues in a variety of settings – </a:t>
            </a:r>
            <a:r>
              <a:rPr lang="en-US" b="1" smtClean="0"/>
              <a:t>prepares</a:t>
            </a:r>
            <a:r>
              <a:rPr lang="en-US" smtClean="0"/>
              <a:t> </a:t>
            </a:r>
            <a:r>
              <a:rPr lang="en-US" b="1" smtClean="0"/>
              <a:t>students for work</a:t>
            </a:r>
          </a:p>
          <a:p>
            <a:pPr eaLnBrk="1" hangingPunct="1"/>
            <a:r>
              <a:rPr lang="en-US" smtClean="0"/>
              <a:t>Allows to take the </a:t>
            </a:r>
            <a:r>
              <a:rPr lang="en-US" b="1" smtClean="0"/>
              <a:t>role</a:t>
            </a:r>
            <a:r>
              <a:rPr lang="en-US" smtClean="0"/>
              <a:t> of a specific person/organisation – real life situation</a:t>
            </a:r>
          </a:p>
        </p:txBody>
      </p:sp>
      <p:pic>
        <p:nvPicPr>
          <p:cNvPr id="89094" name="Picture 4" descr="construction1.gif">
            <a:hlinkClick r:id="rId2"/>
          </p:cNvPr>
          <p:cNvPicPr>
            <a:picLocks noChangeAspect="1" noChangeArrowheads="1" noCrop="1"/>
          </p:cNvPicPr>
          <p:nvPr/>
        </p:nvPicPr>
        <p:blipFill>
          <a:blip r:embed="rId3" cstate="print"/>
          <a:srcRect/>
          <a:stretch>
            <a:fillRect/>
          </a:stretch>
        </p:blipFill>
        <p:spPr bwMode="auto">
          <a:xfrm>
            <a:off x="0" y="5561013"/>
            <a:ext cx="2057400" cy="1296987"/>
          </a:xfrm>
          <a:prstGeom prst="rect">
            <a:avLst/>
          </a:prstGeom>
          <a:noFill/>
          <a:ln w="9525">
            <a:noFill/>
            <a:miter lim="800000"/>
            <a:headEnd/>
            <a:tailEnd/>
          </a:ln>
        </p:spPr>
      </p:pic>
      <p:pic>
        <p:nvPicPr>
          <p:cNvPr id="5" name="Picture 4"/>
          <p:cNvPicPr>
            <a:picLocks noChangeAspect="1"/>
          </p:cNvPicPr>
          <p:nvPr/>
        </p:nvPicPr>
        <p:blipFill>
          <a:blip r:embed="rId4"/>
          <a:stretch>
            <a:fillRect/>
          </a:stretch>
        </p:blipFill>
        <p:spPr>
          <a:xfrm>
            <a:off x="7668344" y="116632"/>
            <a:ext cx="936104" cy="936104"/>
          </a:xfrm>
          <a:prstGeom prst="rect">
            <a:avLst/>
          </a:prstGeom>
        </p:spPr>
      </p:pic>
    </p:spTree>
    <p:extLst>
      <p:ext uri="{BB962C8B-B14F-4D97-AF65-F5344CB8AC3E}">
        <p14:creationId xmlns:p14="http://schemas.microsoft.com/office/powerpoint/2010/main" val="658807517"/>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116" name="Rectangle 2"/>
          <p:cNvSpPr>
            <a:spLocks noGrp="1" noChangeArrowheads="1"/>
          </p:cNvSpPr>
          <p:nvPr>
            <p:ph type="title"/>
          </p:nvPr>
        </p:nvSpPr>
        <p:spPr>
          <a:xfrm>
            <a:off x="1763688" y="476672"/>
            <a:ext cx="5544616" cy="648072"/>
          </a:xfrm>
          <a:solidFill>
            <a:srgbClr val="FFCCFF"/>
          </a:solidFill>
        </p:spPr>
        <p:txBody>
          <a:bodyPr/>
          <a:lstStyle/>
          <a:p>
            <a:pPr algn="ctr" eaLnBrk="1" hangingPunct="1"/>
            <a:r>
              <a:rPr lang="en-US" dirty="0" smtClean="0"/>
              <a:t>Why are cases used?   </a:t>
            </a:r>
            <a:r>
              <a:rPr lang="en-US" dirty="0" err="1" smtClean="0"/>
              <a:t>Cont</a:t>
            </a:r>
            <a:r>
              <a:rPr lang="en-US" dirty="0" smtClean="0"/>
              <a:t>….</a:t>
            </a:r>
            <a:endParaRPr lang="en-GB" dirty="0" smtClean="0"/>
          </a:p>
        </p:txBody>
      </p:sp>
      <p:sp>
        <p:nvSpPr>
          <p:cNvPr id="90117" name="Rectangle 3"/>
          <p:cNvSpPr>
            <a:spLocks noGrp="1" noChangeArrowheads="1"/>
          </p:cNvSpPr>
          <p:nvPr>
            <p:ph type="body" idx="1"/>
          </p:nvPr>
        </p:nvSpPr>
        <p:spPr>
          <a:xfrm>
            <a:off x="395536" y="1600200"/>
            <a:ext cx="8291264" cy="4445691"/>
          </a:xfrm>
        </p:spPr>
        <p:txBody>
          <a:bodyPr/>
          <a:lstStyle/>
          <a:p>
            <a:pPr eaLnBrk="1" hangingPunct="1">
              <a:lnSpc>
                <a:spcPct val="90000"/>
              </a:lnSpc>
            </a:pPr>
            <a:r>
              <a:rPr lang="en-US" dirty="0" smtClean="0"/>
              <a:t>Practice on </a:t>
            </a:r>
            <a:r>
              <a:rPr lang="en-US" b="1" dirty="0" smtClean="0"/>
              <a:t>real</a:t>
            </a:r>
            <a:r>
              <a:rPr lang="en-US" dirty="0" smtClean="0"/>
              <a:t> thing </a:t>
            </a:r>
            <a:r>
              <a:rPr lang="en-US" b="1" dirty="0" smtClean="0"/>
              <a:t>harmless</a:t>
            </a:r>
            <a:r>
              <a:rPr lang="en-US" dirty="0" smtClean="0"/>
              <a:t>ly</a:t>
            </a:r>
          </a:p>
          <a:p>
            <a:pPr eaLnBrk="1" hangingPunct="1">
              <a:lnSpc>
                <a:spcPct val="90000"/>
              </a:lnSpc>
            </a:pPr>
            <a:r>
              <a:rPr lang="en-US" dirty="0" smtClean="0"/>
              <a:t>A tool to test the understanding of theory, </a:t>
            </a:r>
            <a:r>
              <a:rPr lang="en-US" b="1" dirty="0" smtClean="0"/>
              <a:t>connect theory with application</a:t>
            </a:r>
            <a:r>
              <a:rPr lang="en-US" dirty="0" smtClean="0"/>
              <a:t>, and develop theoretical insights</a:t>
            </a:r>
          </a:p>
          <a:p>
            <a:pPr eaLnBrk="1" hangingPunct="1">
              <a:lnSpc>
                <a:spcPct val="90000"/>
              </a:lnSpc>
            </a:pPr>
            <a:r>
              <a:rPr lang="en-US" dirty="0" smtClean="0"/>
              <a:t>Cases provide information about how work is planned and </a:t>
            </a:r>
            <a:r>
              <a:rPr lang="en-US" dirty="0" err="1" smtClean="0"/>
              <a:t>organised</a:t>
            </a:r>
            <a:r>
              <a:rPr lang="en-US" dirty="0" smtClean="0"/>
              <a:t> in </a:t>
            </a:r>
            <a:r>
              <a:rPr lang="en-US" b="1" dirty="0" smtClean="0"/>
              <a:t>various settings</a:t>
            </a:r>
            <a:r>
              <a:rPr lang="en-US" dirty="0" smtClean="0"/>
              <a:t>, how systems operate and how </a:t>
            </a:r>
            <a:r>
              <a:rPr lang="en-US" dirty="0" err="1" smtClean="0"/>
              <a:t>organisation</a:t>
            </a:r>
            <a:r>
              <a:rPr lang="en-US" dirty="0" smtClean="0"/>
              <a:t> compete</a:t>
            </a:r>
            <a:endParaRPr lang="en-GB" b="1" dirty="0" smtClean="0"/>
          </a:p>
        </p:txBody>
      </p:sp>
      <p:pic>
        <p:nvPicPr>
          <p:cNvPr id="90118" name="Picture 4" descr="cool2.gif (16030 bytes)"/>
          <p:cNvPicPr>
            <a:picLocks noChangeAspect="1" noChangeArrowheads="1" noCrop="1"/>
          </p:cNvPicPr>
          <p:nvPr/>
        </p:nvPicPr>
        <p:blipFill>
          <a:blip r:embed="rId2" cstate="print"/>
          <a:srcRect/>
          <a:stretch>
            <a:fillRect/>
          </a:stretch>
        </p:blipFill>
        <p:spPr bwMode="auto">
          <a:xfrm>
            <a:off x="7380312" y="5157192"/>
            <a:ext cx="1219200" cy="1219200"/>
          </a:xfrm>
          <a:prstGeom prst="rect">
            <a:avLst/>
          </a:prstGeom>
          <a:noFill/>
          <a:ln w="9525">
            <a:noFill/>
            <a:miter lim="800000"/>
            <a:headEnd/>
            <a:tailEnd/>
          </a:ln>
        </p:spPr>
      </p:pic>
      <p:pic>
        <p:nvPicPr>
          <p:cNvPr id="6" name="Picture 5"/>
          <p:cNvPicPr>
            <a:picLocks noChangeAspect="1"/>
          </p:cNvPicPr>
          <p:nvPr/>
        </p:nvPicPr>
        <p:blipFill>
          <a:blip r:embed="rId3"/>
          <a:stretch>
            <a:fillRect/>
          </a:stretch>
        </p:blipFill>
        <p:spPr>
          <a:xfrm>
            <a:off x="7668344" y="116632"/>
            <a:ext cx="936104" cy="936104"/>
          </a:xfrm>
          <a:prstGeom prst="rect">
            <a:avLst/>
          </a:prstGeom>
        </p:spPr>
      </p:pic>
    </p:spTree>
    <p:extLst>
      <p:ext uri="{BB962C8B-B14F-4D97-AF65-F5344CB8AC3E}">
        <p14:creationId xmlns:p14="http://schemas.microsoft.com/office/powerpoint/2010/main" val="2906520010"/>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140" name="Rectangle 2"/>
          <p:cNvSpPr>
            <a:spLocks noGrp="1" noChangeArrowheads="1"/>
          </p:cNvSpPr>
          <p:nvPr>
            <p:ph type="title"/>
          </p:nvPr>
        </p:nvSpPr>
        <p:spPr>
          <a:xfrm>
            <a:off x="1763688" y="476672"/>
            <a:ext cx="5472608" cy="648072"/>
          </a:xfrm>
          <a:solidFill>
            <a:srgbClr val="FFCCFF"/>
          </a:solidFill>
        </p:spPr>
        <p:txBody>
          <a:bodyPr/>
          <a:lstStyle/>
          <a:p>
            <a:pPr algn="ctr" eaLnBrk="1" hangingPunct="1"/>
            <a:r>
              <a:rPr lang="en-US" dirty="0" smtClean="0"/>
              <a:t>Why are cases used? – </a:t>
            </a:r>
            <a:r>
              <a:rPr lang="en-US" dirty="0" err="1" smtClean="0"/>
              <a:t>cont</a:t>
            </a:r>
            <a:r>
              <a:rPr lang="en-US" dirty="0" smtClean="0"/>
              <a:t>….</a:t>
            </a:r>
            <a:endParaRPr lang="en-GB" dirty="0" smtClean="0"/>
          </a:p>
        </p:txBody>
      </p:sp>
      <p:sp>
        <p:nvSpPr>
          <p:cNvPr id="91141" name="Rectangle 3"/>
          <p:cNvSpPr>
            <a:spLocks noGrp="1" noChangeArrowheads="1"/>
          </p:cNvSpPr>
          <p:nvPr>
            <p:ph type="body" idx="1"/>
          </p:nvPr>
        </p:nvSpPr>
        <p:spPr>
          <a:xfrm>
            <a:off x="323528" y="1600200"/>
            <a:ext cx="8363272" cy="4445691"/>
          </a:xfrm>
        </p:spPr>
        <p:txBody>
          <a:bodyPr>
            <a:normAutofit/>
          </a:bodyPr>
          <a:lstStyle/>
          <a:p>
            <a:pPr eaLnBrk="1" hangingPunct="1"/>
            <a:r>
              <a:rPr lang="en-US" dirty="0" smtClean="0"/>
              <a:t>Access to information may be limited as in real life, helps to </a:t>
            </a:r>
            <a:r>
              <a:rPr lang="en-US" b="1" dirty="0" smtClean="0"/>
              <a:t>tolerate incompleteness</a:t>
            </a:r>
          </a:p>
          <a:p>
            <a:pPr eaLnBrk="1" hangingPunct="1"/>
            <a:r>
              <a:rPr lang="en-US" dirty="0" smtClean="0"/>
              <a:t>Discussion based format also provides </a:t>
            </a:r>
            <a:r>
              <a:rPr lang="en-US" b="1" dirty="0" smtClean="0"/>
              <a:t>self confidence</a:t>
            </a:r>
            <a:r>
              <a:rPr lang="en-US" dirty="0" smtClean="0"/>
              <a:t>, ability to </a:t>
            </a:r>
            <a:r>
              <a:rPr lang="en-US" b="1" dirty="0" smtClean="0"/>
              <a:t>think independently and work cooperatively</a:t>
            </a:r>
          </a:p>
          <a:p>
            <a:pPr eaLnBrk="1" hangingPunct="1"/>
            <a:r>
              <a:rPr lang="en-US" dirty="0" smtClean="0"/>
              <a:t>Cases </a:t>
            </a:r>
            <a:r>
              <a:rPr lang="en-US" b="1" dirty="0" smtClean="0"/>
              <a:t>engage students</a:t>
            </a:r>
            <a:r>
              <a:rPr lang="en-US" dirty="0" smtClean="0"/>
              <a:t> in the process of learning</a:t>
            </a:r>
            <a:endParaRPr lang="en-GB" dirty="0" smtClean="0"/>
          </a:p>
        </p:txBody>
      </p:sp>
      <p:pic>
        <p:nvPicPr>
          <p:cNvPr id="91142" name="Picture 4" descr="http://images.animationfactory.com/animations/transportation/air_planes/planes_flying_around_world/planes_flying_around_world_sm_nwm.gif">
            <a:hlinkClick r:id="rId2"/>
          </p:cNvPr>
          <p:cNvPicPr>
            <a:picLocks noChangeAspect="1" noChangeArrowheads="1" noCrop="1"/>
          </p:cNvPicPr>
          <p:nvPr/>
        </p:nvPicPr>
        <p:blipFill>
          <a:blip r:embed="rId3" cstate="print"/>
          <a:srcRect/>
          <a:stretch>
            <a:fillRect/>
          </a:stretch>
        </p:blipFill>
        <p:spPr bwMode="auto">
          <a:xfrm>
            <a:off x="7543800" y="4869160"/>
            <a:ext cx="1600200" cy="1600200"/>
          </a:xfrm>
          <a:prstGeom prst="rect">
            <a:avLst/>
          </a:prstGeom>
          <a:noFill/>
          <a:ln w="9525">
            <a:noFill/>
            <a:miter lim="800000"/>
            <a:headEnd/>
            <a:tailEnd/>
          </a:ln>
        </p:spPr>
      </p:pic>
      <p:pic>
        <p:nvPicPr>
          <p:cNvPr id="5" name="Picture 4"/>
          <p:cNvPicPr>
            <a:picLocks noChangeAspect="1"/>
          </p:cNvPicPr>
          <p:nvPr/>
        </p:nvPicPr>
        <p:blipFill>
          <a:blip r:embed="rId4"/>
          <a:stretch>
            <a:fillRect/>
          </a:stretch>
        </p:blipFill>
        <p:spPr>
          <a:xfrm>
            <a:off x="7668344" y="116632"/>
            <a:ext cx="936104" cy="936104"/>
          </a:xfrm>
          <a:prstGeom prst="rect">
            <a:avLst/>
          </a:prstGeom>
        </p:spPr>
      </p:pic>
    </p:spTree>
    <p:extLst>
      <p:ext uri="{BB962C8B-B14F-4D97-AF65-F5344CB8AC3E}">
        <p14:creationId xmlns:p14="http://schemas.microsoft.com/office/powerpoint/2010/main" val="3536839631"/>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164" name="Rectangle 2"/>
          <p:cNvSpPr>
            <a:spLocks noGrp="1" noChangeArrowheads="1"/>
          </p:cNvSpPr>
          <p:nvPr>
            <p:ph type="title"/>
          </p:nvPr>
        </p:nvSpPr>
        <p:spPr>
          <a:xfrm>
            <a:off x="685800" y="764704"/>
            <a:ext cx="6838528" cy="771872"/>
          </a:xfrm>
          <a:solidFill>
            <a:srgbClr val="FFCCFF"/>
          </a:solidFill>
        </p:spPr>
        <p:txBody>
          <a:bodyPr/>
          <a:lstStyle/>
          <a:p>
            <a:pPr algn="ctr" eaLnBrk="1" hangingPunct="1"/>
            <a:r>
              <a:rPr lang="en-US" smtClean="0"/>
              <a:t>Skills developed from Case Method</a:t>
            </a:r>
            <a:endParaRPr lang="en-GB" smtClean="0"/>
          </a:p>
        </p:txBody>
      </p:sp>
      <p:sp>
        <p:nvSpPr>
          <p:cNvPr id="92165" name="Rectangle 3"/>
          <p:cNvSpPr>
            <a:spLocks noGrp="1" noChangeArrowheads="1"/>
          </p:cNvSpPr>
          <p:nvPr>
            <p:ph type="body" idx="1"/>
          </p:nvPr>
        </p:nvSpPr>
        <p:spPr>
          <a:xfrm>
            <a:off x="683568" y="1600200"/>
            <a:ext cx="8003232" cy="4445691"/>
          </a:xfrm>
        </p:spPr>
        <p:txBody>
          <a:bodyPr/>
          <a:lstStyle/>
          <a:p>
            <a:pPr eaLnBrk="1" hangingPunct="1"/>
            <a:r>
              <a:rPr lang="en-US" b="1" dirty="0" smtClean="0"/>
              <a:t>Analytical</a:t>
            </a:r>
            <a:r>
              <a:rPr lang="en-US" dirty="0" smtClean="0"/>
              <a:t> – qualitative and quantitative frameworks to </a:t>
            </a:r>
            <a:r>
              <a:rPr lang="en-US" dirty="0" err="1" smtClean="0"/>
              <a:t>analyse</a:t>
            </a:r>
            <a:r>
              <a:rPr lang="en-US" dirty="0" smtClean="0"/>
              <a:t>, problem identification, data handling, critical thinking – carefully sifting data</a:t>
            </a:r>
          </a:p>
          <a:p>
            <a:pPr eaLnBrk="1" hangingPunct="1"/>
            <a:r>
              <a:rPr lang="en-US" b="1" dirty="0" smtClean="0"/>
              <a:t>Decision making</a:t>
            </a:r>
            <a:r>
              <a:rPr lang="en-US" dirty="0" smtClean="0"/>
              <a:t> – generate alternatives, select decision criteria, evaluate alternatives, formulate implementation plans </a:t>
            </a:r>
            <a:endParaRPr lang="en-GB" dirty="0" smtClean="0"/>
          </a:p>
        </p:txBody>
      </p:sp>
      <p:pic>
        <p:nvPicPr>
          <p:cNvPr id="92166" name="Picture 4" descr="ani_thinkingcap"/>
          <p:cNvPicPr>
            <a:picLocks noChangeAspect="1" noChangeArrowheads="1" noCrop="1"/>
          </p:cNvPicPr>
          <p:nvPr/>
        </p:nvPicPr>
        <p:blipFill>
          <a:blip r:embed="rId2" cstate="print"/>
          <a:srcRect/>
          <a:stretch>
            <a:fillRect/>
          </a:stretch>
        </p:blipFill>
        <p:spPr bwMode="auto">
          <a:xfrm>
            <a:off x="7578725" y="4797152"/>
            <a:ext cx="1565275" cy="1676400"/>
          </a:xfrm>
          <a:prstGeom prst="rect">
            <a:avLst/>
          </a:prstGeom>
          <a:noFill/>
          <a:ln w="9525">
            <a:noFill/>
            <a:miter lim="800000"/>
            <a:headEnd/>
            <a:tailEnd/>
          </a:ln>
        </p:spPr>
      </p:pic>
      <p:pic>
        <p:nvPicPr>
          <p:cNvPr id="5" name="Picture 4"/>
          <p:cNvPicPr>
            <a:picLocks noChangeAspect="1"/>
          </p:cNvPicPr>
          <p:nvPr/>
        </p:nvPicPr>
        <p:blipFill>
          <a:blip r:embed="rId3"/>
          <a:stretch>
            <a:fillRect/>
          </a:stretch>
        </p:blipFill>
        <p:spPr>
          <a:xfrm>
            <a:off x="7668344" y="116632"/>
            <a:ext cx="936104" cy="936104"/>
          </a:xfrm>
          <a:prstGeom prst="rect">
            <a:avLst/>
          </a:prstGeom>
        </p:spPr>
      </p:pic>
    </p:spTree>
    <p:extLst>
      <p:ext uri="{BB962C8B-B14F-4D97-AF65-F5344CB8AC3E}">
        <p14:creationId xmlns:p14="http://schemas.microsoft.com/office/powerpoint/2010/main" val="2885871814"/>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188" name="Rectangle 2"/>
          <p:cNvSpPr>
            <a:spLocks noGrp="1" noChangeArrowheads="1"/>
          </p:cNvSpPr>
          <p:nvPr>
            <p:ph type="title"/>
          </p:nvPr>
        </p:nvSpPr>
        <p:spPr>
          <a:xfrm>
            <a:off x="2267744" y="260648"/>
            <a:ext cx="5184576" cy="864096"/>
          </a:xfrm>
          <a:solidFill>
            <a:srgbClr val="FFCCFF"/>
          </a:solidFill>
        </p:spPr>
        <p:txBody>
          <a:bodyPr>
            <a:normAutofit fontScale="90000"/>
          </a:bodyPr>
          <a:lstStyle/>
          <a:p>
            <a:pPr algn="ctr" eaLnBrk="1" hangingPunct="1"/>
            <a:r>
              <a:rPr lang="en-US" dirty="0" smtClean="0"/>
              <a:t>Skills developed from Case Method – </a:t>
            </a:r>
            <a:r>
              <a:rPr lang="en-US" dirty="0" err="1" smtClean="0"/>
              <a:t>cont</a:t>
            </a:r>
            <a:r>
              <a:rPr lang="en-US" dirty="0" smtClean="0"/>
              <a:t>…..</a:t>
            </a:r>
            <a:endParaRPr lang="en-GB" dirty="0" smtClean="0"/>
          </a:p>
        </p:txBody>
      </p:sp>
      <p:sp>
        <p:nvSpPr>
          <p:cNvPr id="93189" name="Rectangle 3"/>
          <p:cNvSpPr>
            <a:spLocks noGrp="1" noChangeArrowheads="1"/>
          </p:cNvSpPr>
          <p:nvPr>
            <p:ph type="body" idx="1"/>
          </p:nvPr>
        </p:nvSpPr>
        <p:spPr>
          <a:xfrm>
            <a:off x="179512" y="1556792"/>
            <a:ext cx="7344816" cy="4445691"/>
          </a:xfrm>
        </p:spPr>
        <p:txBody>
          <a:bodyPr/>
          <a:lstStyle/>
          <a:p>
            <a:pPr eaLnBrk="1" hangingPunct="1"/>
            <a:r>
              <a:rPr lang="en-US" b="1" dirty="0" smtClean="0"/>
              <a:t>Application </a:t>
            </a:r>
            <a:r>
              <a:rPr lang="en-US" dirty="0" smtClean="0"/>
              <a:t>– opportunity to practice using tools, techniques, and theories the students had learned</a:t>
            </a:r>
          </a:p>
          <a:p>
            <a:pPr eaLnBrk="1" hangingPunct="1"/>
            <a:r>
              <a:rPr lang="en-US" b="1" dirty="0" smtClean="0"/>
              <a:t>Oral communication</a:t>
            </a:r>
            <a:r>
              <a:rPr lang="en-US" dirty="0" smtClean="0"/>
              <a:t> – Listening, expressing, construct argument and convince a view – learning to think on your feet, consider other viewpoints and defend positions</a:t>
            </a:r>
            <a:endParaRPr lang="en-GB" dirty="0" smtClean="0"/>
          </a:p>
        </p:txBody>
      </p:sp>
      <p:pic>
        <p:nvPicPr>
          <p:cNvPr id="93190" name="Picture 4" descr="j0297001"/>
          <p:cNvPicPr>
            <a:picLocks noChangeAspect="1" noChangeArrowheads="1" noCrop="1"/>
          </p:cNvPicPr>
          <p:nvPr/>
        </p:nvPicPr>
        <p:blipFill>
          <a:blip r:embed="rId2" cstate="print"/>
          <a:srcRect/>
          <a:stretch>
            <a:fillRect/>
          </a:stretch>
        </p:blipFill>
        <p:spPr bwMode="auto">
          <a:xfrm>
            <a:off x="7515485" y="3717032"/>
            <a:ext cx="1361963" cy="1944216"/>
          </a:xfrm>
          <a:prstGeom prst="rect">
            <a:avLst/>
          </a:prstGeom>
          <a:noFill/>
          <a:ln w="9525">
            <a:noFill/>
            <a:miter lim="800000"/>
            <a:headEnd/>
            <a:tailEnd/>
          </a:ln>
        </p:spPr>
      </p:pic>
      <p:pic>
        <p:nvPicPr>
          <p:cNvPr id="5" name="Picture 4"/>
          <p:cNvPicPr>
            <a:picLocks noChangeAspect="1"/>
          </p:cNvPicPr>
          <p:nvPr/>
        </p:nvPicPr>
        <p:blipFill>
          <a:blip r:embed="rId3"/>
          <a:stretch>
            <a:fillRect/>
          </a:stretch>
        </p:blipFill>
        <p:spPr>
          <a:xfrm>
            <a:off x="7668344" y="116632"/>
            <a:ext cx="936104" cy="936104"/>
          </a:xfrm>
          <a:prstGeom prst="rect">
            <a:avLst/>
          </a:prstGeom>
        </p:spPr>
      </p:pic>
    </p:spTree>
    <p:extLst>
      <p:ext uri="{BB962C8B-B14F-4D97-AF65-F5344CB8AC3E}">
        <p14:creationId xmlns:p14="http://schemas.microsoft.com/office/powerpoint/2010/main" val="3704561000"/>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212" name="Rectangle 2"/>
          <p:cNvSpPr>
            <a:spLocks noGrp="1" noChangeArrowheads="1"/>
          </p:cNvSpPr>
          <p:nvPr>
            <p:ph type="title"/>
          </p:nvPr>
        </p:nvSpPr>
        <p:spPr>
          <a:xfrm>
            <a:off x="2195736" y="260648"/>
            <a:ext cx="5328592" cy="864096"/>
          </a:xfrm>
          <a:solidFill>
            <a:srgbClr val="FFCCFF"/>
          </a:solidFill>
        </p:spPr>
        <p:txBody>
          <a:bodyPr>
            <a:normAutofit fontScale="90000"/>
          </a:bodyPr>
          <a:lstStyle/>
          <a:p>
            <a:pPr algn="ctr" eaLnBrk="1" hangingPunct="1"/>
            <a:r>
              <a:rPr lang="en-US" dirty="0" smtClean="0"/>
              <a:t>Skills developed from Case Method – </a:t>
            </a:r>
            <a:r>
              <a:rPr lang="en-US" dirty="0" err="1" smtClean="0"/>
              <a:t>Cont</a:t>
            </a:r>
            <a:r>
              <a:rPr lang="en-US" dirty="0" smtClean="0"/>
              <a:t>…..</a:t>
            </a:r>
            <a:endParaRPr lang="en-GB" dirty="0" smtClean="0"/>
          </a:p>
        </p:txBody>
      </p:sp>
      <p:sp>
        <p:nvSpPr>
          <p:cNvPr id="94213" name="Rectangle 3"/>
          <p:cNvSpPr>
            <a:spLocks noGrp="1" noChangeArrowheads="1"/>
          </p:cNvSpPr>
          <p:nvPr>
            <p:ph type="body" idx="1"/>
          </p:nvPr>
        </p:nvSpPr>
        <p:spPr>
          <a:xfrm>
            <a:off x="683568" y="1600200"/>
            <a:ext cx="8003232" cy="4445691"/>
          </a:xfrm>
        </p:spPr>
        <p:txBody>
          <a:bodyPr/>
          <a:lstStyle/>
          <a:p>
            <a:pPr eaLnBrk="1" hangingPunct="1"/>
            <a:r>
              <a:rPr lang="en-US" sz="2800" b="1" dirty="0" smtClean="0"/>
              <a:t>Time management</a:t>
            </a:r>
            <a:r>
              <a:rPr lang="en-US" sz="2800" dirty="0" smtClean="0"/>
              <a:t> – schedule educational activities within a time constraint</a:t>
            </a:r>
          </a:p>
          <a:p>
            <a:pPr eaLnBrk="1" hangingPunct="1"/>
            <a:r>
              <a:rPr lang="en-US" sz="2800" b="1" dirty="0" smtClean="0"/>
              <a:t>Interpersonal </a:t>
            </a:r>
            <a:r>
              <a:rPr lang="en-US" sz="2800" dirty="0" smtClean="0"/>
              <a:t>– discussion allows learning how to deal with peers – conflict resolution, compromise</a:t>
            </a:r>
          </a:p>
          <a:p>
            <a:pPr eaLnBrk="1" hangingPunct="1"/>
            <a:r>
              <a:rPr lang="en-US" sz="2800" b="1" dirty="0" smtClean="0"/>
              <a:t>Creative</a:t>
            </a:r>
            <a:r>
              <a:rPr lang="en-US" sz="2800" dirty="0" smtClean="0"/>
              <a:t> – invites imagination in problem solving, as there are multiple solutions</a:t>
            </a:r>
          </a:p>
          <a:p>
            <a:pPr eaLnBrk="1" hangingPunct="1"/>
            <a:r>
              <a:rPr lang="en-US" sz="2800" b="1" dirty="0" smtClean="0"/>
              <a:t>Written communication</a:t>
            </a:r>
            <a:r>
              <a:rPr lang="en-US" sz="2800" dirty="0" smtClean="0"/>
              <a:t> – note taking, case report, case exam</a:t>
            </a:r>
            <a:endParaRPr lang="en-GB" sz="2800" dirty="0" smtClean="0"/>
          </a:p>
        </p:txBody>
      </p:sp>
      <p:pic>
        <p:nvPicPr>
          <p:cNvPr id="94214" name="Picture 4" descr="j0303470"/>
          <p:cNvPicPr>
            <a:picLocks noChangeAspect="1" noChangeArrowheads="1" noCrop="1"/>
          </p:cNvPicPr>
          <p:nvPr/>
        </p:nvPicPr>
        <p:blipFill>
          <a:blip r:embed="rId2" cstate="print"/>
          <a:srcRect/>
          <a:stretch>
            <a:fillRect/>
          </a:stretch>
        </p:blipFill>
        <p:spPr bwMode="auto">
          <a:xfrm>
            <a:off x="7239000" y="5157192"/>
            <a:ext cx="1905000" cy="1322387"/>
          </a:xfrm>
          <a:prstGeom prst="rect">
            <a:avLst/>
          </a:prstGeom>
          <a:noFill/>
          <a:ln w="9525">
            <a:noFill/>
            <a:miter lim="800000"/>
            <a:headEnd/>
            <a:tailEnd/>
          </a:ln>
        </p:spPr>
      </p:pic>
      <p:pic>
        <p:nvPicPr>
          <p:cNvPr id="5" name="Picture 4"/>
          <p:cNvPicPr>
            <a:picLocks noChangeAspect="1"/>
          </p:cNvPicPr>
          <p:nvPr/>
        </p:nvPicPr>
        <p:blipFill>
          <a:blip r:embed="rId3"/>
          <a:stretch>
            <a:fillRect/>
          </a:stretch>
        </p:blipFill>
        <p:spPr>
          <a:xfrm>
            <a:off x="7668344" y="116632"/>
            <a:ext cx="936104" cy="936104"/>
          </a:xfrm>
          <a:prstGeom prst="rect">
            <a:avLst/>
          </a:prstGeom>
        </p:spPr>
      </p:pic>
    </p:spTree>
    <p:extLst>
      <p:ext uri="{BB962C8B-B14F-4D97-AF65-F5344CB8AC3E}">
        <p14:creationId xmlns:p14="http://schemas.microsoft.com/office/powerpoint/2010/main" val="1407411846"/>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a:xfrm>
            <a:off x="1763688" y="476672"/>
            <a:ext cx="5544616" cy="648072"/>
          </a:xfrm>
          <a:solidFill>
            <a:srgbClr val="FFCCFF"/>
          </a:solidFill>
        </p:spPr>
        <p:txBody>
          <a:bodyPr/>
          <a:lstStyle/>
          <a:p>
            <a:pPr algn="ctr" eaLnBrk="1" hangingPunct="1"/>
            <a:r>
              <a:rPr lang="en-US" dirty="0" smtClean="0"/>
              <a:t>Students</a:t>
            </a:r>
            <a:endParaRPr lang="en-GB" dirty="0" smtClean="0"/>
          </a:p>
        </p:txBody>
      </p:sp>
      <p:sp>
        <p:nvSpPr>
          <p:cNvPr id="14339" name="Rectangle 1027"/>
          <p:cNvSpPr>
            <a:spLocks noGrp="1" noChangeArrowheads="1"/>
          </p:cNvSpPr>
          <p:nvPr>
            <p:ph type="body" idx="1"/>
          </p:nvPr>
        </p:nvSpPr>
        <p:spPr/>
        <p:txBody>
          <a:bodyPr/>
          <a:lstStyle/>
          <a:p>
            <a:pPr eaLnBrk="1" hangingPunct="1"/>
            <a:r>
              <a:rPr lang="en-US" dirty="0" smtClean="0"/>
              <a:t>CGPA</a:t>
            </a:r>
          </a:p>
          <a:p>
            <a:pPr eaLnBrk="1" hangingPunct="1"/>
            <a:r>
              <a:rPr lang="en-US" dirty="0" smtClean="0"/>
              <a:t>CGPA</a:t>
            </a:r>
          </a:p>
          <a:p>
            <a:pPr eaLnBrk="1" hangingPunct="1"/>
            <a:r>
              <a:rPr lang="en-US" dirty="0" smtClean="0"/>
              <a:t>CGPA</a:t>
            </a:r>
          </a:p>
          <a:p>
            <a:pPr eaLnBrk="1" hangingPunct="1"/>
            <a:r>
              <a:rPr lang="en-US" dirty="0" smtClean="0"/>
              <a:t>CGPA</a:t>
            </a:r>
            <a:endParaRPr lang="en-GB" dirty="0" smtClean="0"/>
          </a:p>
        </p:txBody>
      </p:sp>
      <p:pic>
        <p:nvPicPr>
          <p:cNvPr id="4" name="Picture 3"/>
          <p:cNvPicPr>
            <a:picLocks noChangeAspect="1"/>
          </p:cNvPicPr>
          <p:nvPr/>
        </p:nvPicPr>
        <p:blipFill>
          <a:blip r:embed="rId2"/>
          <a:stretch>
            <a:fillRect/>
          </a:stretch>
        </p:blipFill>
        <p:spPr>
          <a:xfrm>
            <a:off x="7668344" y="116632"/>
            <a:ext cx="936104" cy="936104"/>
          </a:xfrm>
          <a:prstGeom prst="rect">
            <a:avLst/>
          </a:prstGeom>
        </p:spPr>
      </p:pic>
      <p:pic>
        <p:nvPicPr>
          <p:cNvPr id="5" name="Picture 2" descr="C:\Users\Valued User\Pictures\2010-11-25 Hajj2010\DCIM\102CANON\IMG_0543.JPG"/>
          <p:cNvPicPr>
            <a:picLocks noChangeAspect="1" noChangeArrowheads="1"/>
          </p:cNvPicPr>
          <p:nvPr/>
        </p:nvPicPr>
        <p:blipFill>
          <a:blip r:embed="rId3" cstate="print"/>
          <a:srcRect/>
          <a:stretch>
            <a:fillRect/>
          </a:stretch>
        </p:blipFill>
        <p:spPr bwMode="auto">
          <a:xfrm>
            <a:off x="4499992" y="1628800"/>
            <a:ext cx="3652011" cy="2739008"/>
          </a:xfrm>
          <a:prstGeom prst="rect">
            <a:avLst/>
          </a:prstGeom>
          <a:noFill/>
        </p:spPr>
      </p:pic>
    </p:spTree>
    <p:extLst>
      <p:ext uri="{BB962C8B-B14F-4D97-AF65-F5344CB8AC3E}">
        <p14:creationId xmlns:p14="http://schemas.microsoft.com/office/powerpoint/2010/main" val="3150508318"/>
      </p:ext>
    </p:extLst>
  </p:cSld>
  <p:clrMapOvr>
    <a:masterClrMapping/>
  </p:clrMapOvr>
  <p:transition xmlns:p14="http://schemas.microsoft.com/office/powerpoint/2010/main">
    <p:pull dir="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3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3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33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236" name="Rectangle 2"/>
          <p:cNvSpPr>
            <a:spLocks noGrp="1" noChangeArrowheads="1"/>
          </p:cNvSpPr>
          <p:nvPr>
            <p:ph type="title"/>
          </p:nvPr>
        </p:nvSpPr>
        <p:spPr>
          <a:xfrm>
            <a:off x="1763688" y="476672"/>
            <a:ext cx="5760640" cy="648072"/>
          </a:xfrm>
          <a:solidFill>
            <a:srgbClr val="FFCCFF"/>
          </a:solidFill>
        </p:spPr>
        <p:txBody>
          <a:bodyPr/>
          <a:lstStyle/>
          <a:p>
            <a:pPr algn="ctr" eaLnBrk="1" hangingPunct="1"/>
            <a:r>
              <a:rPr lang="en-US" dirty="0" smtClean="0"/>
              <a:t>Problem-based Learning</a:t>
            </a:r>
            <a:endParaRPr lang="en-GB" dirty="0" smtClean="0"/>
          </a:p>
        </p:txBody>
      </p:sp>
      <p:sp>
        <p:nvSpPr>
          <p:cNvPr id="95237" name="Rectangle 3"/>
          <p:cNvSpPr>
            <a:spLocks noGrp="1" noChangeArrowheads="1"/>
          </p:cNvSpPr>
          <p:nvPr>
            <p:ph type="body" idx="1"/>
          </p:nvPr>
        </p:nvSpPr>
        <p:spPr/>
        <p:txBody>
          <a:bodyPr/>
          <a:lstStyle/>
          <a:p>
            <a:pPr marL="0" indent="0" eaLnBrk="1" hangingPunct="1">
              <a:buNone/>
            </a:pPr>
            <a:r>
              <a:rPr lang="en-US" dirty="0" smtClean="0"/>
              <a:t>Difference between problem-based learning and case method is not much as both pose problem but case looks for feasible solutions (not single answer) and identify the best</a:t>
            </a:r>
            <a:endParaRPr lang="en-GB" dirty="0" smtClean="0"/>
          </a:p>
        </p:txBody>
      </p:sp>
      <p:pic>
        <p:nvPicPr>
          <p:cNvPr id="4" name="Picture 3"/>
          <p:cNvPicPr>
            <a:picLocks noChangeAspect="1"/>
          </p:cNvPicPr>
          <p:nvPr/>
        </p:nvPicPr>
        <p:blipFill>
          <a:blip r:embed="rId2"/>
          <a:stretch>
            <a:fillRect/>
          </a:stretch>
        </p:blipFill>
        <p:spPr>
          <a:xfrm>
            <a:off x="7668344" y="116632"/>
            <a:ext cx="936104" cy="936104"/>
          </a:xfrm>
          <a:prstGeom prst="rect">
            <a:avLst/>
          </a:prstGeom>
        </p:spPr>
      </p:pic>
    </p:spTree>
    <p:extLst>
      <p:ext uri="{BB962C8B-B14F-4D97-AF65-F5344CB8AC3E}">
        <p14:creationId xmlns:p14="http://schemas.microsoft.com/office/powerpoint/2010/main" val="14455676"/>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260" name="Rectangle 2"/>
          <p:cNvSpPr>
            <a:spLocks noGrp="1" noChangeArrowheads="1"/>
          </p:cNvSpPr>
          <p:nvPr>
            <p:ph type="title"/>
          </p:nvPr>
        </p:nvSpPr>
        <p:spPr>
          <a:xfrm>
            <a:off x="1763688" y="476672"/>
            <a:ext cx="5688632" cy="648072"/>
          </a:xfrm>
          <a:solidFill>
            <a:srgbClr val="FFCCFF"/>
          </a:solidFill>
        </p:spPr>
        <p:txBody>
          <a:bodyPr/>
          <a:lstStyle/>
          <a:p>
            <a:pPr algn="ctr" eaLnBrk="1" hangingPunct="1"/>
            <a:r>
              <a:rPr lang="en-US" dirty="0" smtClean="0"/>
              <a:t>PROJECT/PROBLEM BASED</a:t>
            </a:r>
            <a:endParaRPr lang="en-GB" dirty="0" smtClean="0"/>
          </a:p>
        </p:txBody>
      </p:sp>
      <p:sp>
        <p:nvSpPr>
          <p:cNvPr id="96261" name="Rectangle 3"/>
          <p:cNvSpPr>
            <a:spLocks noGrp="1" noChangeArrowheads="1"/>
          </p:cNvSpPr>
          <p:nvPr>
            <p:ph type="body" idx="1"/>
          </p:nvPr>
        </p:nvSpPr>
        <p:spPr/>
        <p:txBody>
          <a:bodyPr/>
          <a:lstStyle/>
          <a:p>
            <a:pPr eaLnBrk="1" hangingPunct="1"/>
            <a:r>
              <a:rPr lang="en-US" sz="2800" smtClean="0"/>
              <a:t>Project (design) oriented organised from first year</a:t>
            </a:r>
          </a:p>
          <a:p>
            <a:pPr lvl="1" eaLnBrk="1" hangingPunct="1"/>
            <a:r>
              <a:rPr lang="en-US" sz="2400" smtClean="0"/>
              <a:t>Deals with know-how problems</a:t>
            </a:r>
          </a:p>
          <a:p>
            <a:pPr lvl="1" eaLnBrk="1" hangingPunct="1"/>
            <a:r>
              <a:rPr lang="en-US" sz="2400" smtClean="0"/>
              <a:t>Solved by theories and knowledge from lectures</a:t>
            </a:r>
          </a:p>
          <a:p>
            <a:pPr eaLnBrk="1" hangingPunct="1"/>
            <a:r>
              <a:rPr lang="en-US" sz="2800" smtClean="0"/>
              <a:t>Problem oriented</a:t>
            </a:r>
          </a:p>
          <a:p>
            <a:pPr lvl="1" eaLnBrk="1" hangingPunct="1"/>
            <a:r>
              <a:rPr lang="en-US" sz="2400" smtClean="0"/>
              <a:t>Deals with unsolved problems </a:t>
            </a:r>
          </a:p>
          <a:p>
            <a:pPr lvl="1" eaLnBrk="1" hangingPunct="1"/>
            <a:r>
              <a:rPr lang="en-US" sz="2400" smtClean="0"/>
              <a:t>Within science and engineering</a:t>
            </a:r>
          </a:p>
          <a:p>
            <a:pPr lvl="1" eaLnBrk="1" hangingPunct="1"/>
            <a:r>
              <a:rPr lang="en-US" sz="2400" smtClean="0"/>
              <a:t>Know-why approach </a:t>
            </a:r>
          </a:p>
          <a:p>
            <a:pPr lvl="1" eaLnBrk="1" hangingPunct="1"/>
            <a:r>
              <a:rPr lang="en-US" sz="2400" smtClean="0"/>
              <a:t>Supported by relevant lectures</a:t>
            </a:r>
            <a:endParaRPr lang="en-GB" sz="2400" smtClean="0"/>
          </a:p>
        </p:txBody>
      </p:sp>
      <p:pic>
        <p:nvPicPr>
          <p:cNvPr id="96262" name="Picture 7" descr="cat"/>
          <p:cNvPicPr>
            <a:picLocks noChangeAspect="1" noChangeArrowheads="1"/>
          </p:cNvPicPr>
          <p:nvPr/>
        </p:nvPicPr>
        <p:blipFill>
          <a:blip r:embed="rId2" cstate="print"/>
          <a:srcRect/>
          <a:stretch>
            <a:fillRect/>
          </a:stretch>
        </p:blipFill>
        <p:spPr bwMode="auto">
          <a:xfrm>
            <a:off x="6732984" y="4643438"/>
            <a:ext cx="1295400" cy="1036637"/>
          </a:xfrm>
          <a:prstGeom prst="rect">
            <a:avLst/>
          </a:prstGeom>
          <a:noFill/>
          <a:ln w="9525">
            <a:noFill/>
            <a:miter lim="800000"/>
            <a:headEnd/>
            <a:tailEnd/>
          </a:ln>
        </p:spPr>
      </p:pic>
      <p:pic>
        <p:nvPicPr>
          <p:cNvPr id="5" name="Picture 4"/>
          <p:cNvPicPr>
            <a:picLocks noChangeAspect="1"/>
          </p:cNvPicPr>
          <p:nvPr/>
        </p:nvPicPr>
        <p:blipFill>
          <a:blip r:embed="rId3"/>
          <a:stretch>
            <a:fillRect/>
          </a:stretch>
        </p:blipFill>
        <p:spPr>
          <a:xfrm>
            <a:off x="7668344" y="116632"/>
            <a:ext cx="936104" cy="936104"/>
          </a:xfrm>
          <a:prstGeom prst="rect">
            <a:avLst/>
          </a:prstGeom>
        </p:spPr>
      </p:pic>
    </p:spTree>
    <p:extLst>
      <p:ext uri="{BB962C8B-B14F-4D97-AF65-F5344CB8AC3E}">
        <p14:creationId xmlns:p14="http://schemas.microsoft.com/office/powerpoint/2010/main" val="1721345200"/>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284" name="Rectangle 2"/>
          <p:cNvSpPr>
            <a:spLocks noGrp="1" noChangeArrowheads="1"/>
          </p:cNvSpPr>
          <p:nvPr>
            <p:ph type="title"/>
          </p:nvPr>
        </p:nvSpPr>
        <p:spPr>
          <a:xfrm>
            <a:off x="1763688" y="476672"/>
            <a:ext cx="5544616" cy="648072"/>
          </a:xfrm>
          <a:solidFill>
            <a:srgbClr val="FFCCFF"/>
          </a:solidFill>
        </p:spPr>
        <p:txBody>
          <a:bodyPr/>
          <a:lstStyle/>
          <a:p>
            <a:pPr algn="ctr" eaLnBrk="1" hangingPunct="1"/>
            <a:r>
              <a:rPr lang="en-US" dirty="0" smtClean="0"/>
              <a:t>Curriculum</a:t>
            </a:r>
            <a:endParaRPr lang="en-GB" dirty="0" smtClean="0"/>
          </a:p>
        </p:txBody>
      </p:sp>
      <p:sp>
        <p:nvSpPr>
          <p:cNvPr id="97285" name="Rectangle 3"/>
          <p:cNvSpPr>
            <a:spLocks noGrp="1" noChangeArrowheads="1"/>
          </p:cNvSpPr>
          <p:nvPr>
            <p:ph type="body" idx="1"/>
          </p:nvPr>
        </p:nvSpPr>
        <p:spPr/>
        <p:txBody>
          <a:bodyPr/>
          <a:lstStyle/>
          <a:p>
            <a:pPr eaLnBrk="1" hangingPunct="1"/>
            <a:r>
              <a:rPr lang="en-US" smtClean="0"/>
              <a:t>50% devoted to project work</a:t>
            </a:r>
          </a:p>
          <a:p>
            <a:pPr eaLnBrk="1" hangingPunct="1"/>
            <a:r>
              <a:rPr lang="en-US" smtClean="0"/>
              <a:t>25% to courses related to the project</a:t>
            </a:r>
          </a:p>
          <a:p>
            <a:pPr eaLnBrk="1" hangingPunct="1"/>
            <a:r>
              <a:rPr lang="en-US" smtClean="0"/>
              <a:t>25% to courses related to the curriculum</a:t>
            </a:r>
          </a:p>
          <a:p>
            <a:pPr eaLnBrk="1" hangingPunct="1"/>
            <a:r>
              <a:rPr lang="en-US" smtClean="0"/>
              <a:t>Theme – increase knowledge, broad range of subjects, professional input</a:t>
            </a:r>
            <a:endParaRPr lang="en-GB" smtClean="0"/>
          </a:p>
        </p:txBody>
      </p:sp>
      <p:pic>
        <p:nvPicPr>
          <p:cNvPr id="4" name="Picture 3"/>
          <p:cNvPicPr>
            <a:picLocks noChangeAspect="1"/>
          </p:cNvPicPr>
          <p:nvPr/>
        </p:nvPicPr>
        <p:blipFill>
          <a:blip r:embed="rId2"/>
          <a:stretch>
            <a:fillRect/>
          </a:stretch>
        </p:blipFill>
        <p:spPr>
          <a:xfrm>
            <a:off x="7668344" y="116632"/>
            <a:ext cx="936104" cy="936104"/>
          </a:xfrm>
          <a:prstGeom prst="rect">
            <a:avLst/>
          </a:prstGeom>
        </p:spPr>
      </p:pic>
    </p:spTree>
    <p:extLst>
      <p:ext uri="{BB962C8B-B14F-4D97-AF65-F5344CB8AC3E}">
        <p14:creationId xmlns:p14="http://schemas.microsoft.com/office/powerpoint/2010/main" val="1693571382"/>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308" name="Rectangle 2"/>
          <p:cNvSpPr>
            <a:spLocks noGrp="1" noChangeArrowheads="1"/>
          </p:cNvSpPr>
          <p:nvPr>
            <p:ph type="title"/>
          </p:nvPr>
        </p:nvSpPr>
        <p:spPr>
          <a:xfrm>
            <a:off x="1763688" y="476672"/>
            <a:ext cx="5544616" cy="648072"/>
          </a:xfrm>
          <a:solidFill>
            <a:srgbClr val="FFCCFF"/>
          </a:solidFill>
        </p:spPr>
        <p:txBody>
          <a:bodyPr/>
          <a:lstStyle/>
          <a:p>
            <a:pPr algn="ctr" eaLnBrk="1" hangingPunct="1"/>
            <a:r>
              <a:rPr lang="en-US" dirty="0" smtClean="0"/>
              <a:t>Lecture &amp; Project</a:t>
            </a:r>
            <a:endParaRPr lang="en-GB" dirty="0" smtClean="0"/>
          </a:p>
        </p:txBody>
      </p:sp>
      <p:sp>
        <p:nvSpPr>
          <p:cNvPr id="98309" name="Rectangle 3"/>
          <p:cNvSpPr>
            <a:spLocks noChangeArrowheads="1"/>
          </p:cNvSpPr>
          <p:nvPr/>
        </p:nvSpPr>
        <p:spPr bwMode="auto">
          <a:xfrm>
            <a:off x="1295400" y="2819400"/>
            <a:ext cx="6934200" cy="2057400"/>
          </a:xfrm>
          <a:prstGeom prst="rect">
            <a:avLst/>
          </a:prstGeom>
          <a:solidFill>
            <a:schemeClr val="accent2">
              <a:lumMod val="20000"/>
              <a:lumOff val="80000"/>
            </a:schemeClr>
          </a:solidFill>
          <a:ln w="12700" cap="sq">
            <a:solidFill>
              <a:schemeClr val="tx1"/>
            </a:solidFill>
            <a:miter lim="800000"/>
            <a:headEnd type="none" w="sm" len="sm"/>
            <a:tailEnd type="none" w="sm" len="sm"/>
          </a:ln>
        </p:spPr>
        <p:txBody>
          <a:bodyPr wrap="none" anchor="ctr"/>
          <a:lstStyle/>
          <a:p>
            <a:pPr algn="ctr"/>
            <a:r>
              <a:rPr lang="en-US" sz="2800"/>
              <a:t>Course                                        </a:t>
            </a:r>
          </a:p>
          <a:p>
            <a:pPr algn="ctr"/>
            <a:endParaRPr lang="en-US" sz="2800"/>
          </a:p>
          <a:p>
            <a:pPr algn="ctr"/>
            <a:r>
              <a:rPr lang="en-US" sz="2800"/>
              <a:t>Project work</a:t>
            </a:r>
            <a:endParaRPr lang="en-GB" sz="2800"/>
          </a:p>
        </p:txBody>
      </p:sp>
      <p:sp>
        <p:nvSpPr>
          <p:cNvPr id="98310" name="Line 4"/>
          <p:cNvSpPr>
            <a:spLocks noChangeShapeType="1"/>
          </p:cNvSpPr>
          <p:nvPr/>
        </p:nvSpPr>
        <p:spPr bwMode="auto">
          <a:xfrm>
            <a:off x="2438400" y="2819400"/>
            <a:ext cx="0" cy="2057400"/>
          </a:xfrm>
          <a:prstGeom prst="line">
            <a:avLst/>
          </a:prstGeom>
          <a:noFill/>
          <a:ln w="12700" cap="sq">
            <a:solidFill>
              <a:schemeClr val="tx1"/>
            </a:solidFill>
            <a:round/>
            <a:headEnd type="none" w="sm" len="sm"/>
            <a:tailEnd type="none" w="sm" len="sm"/>
          </a:ln>
        </p:spPr>
        <p:txBody>
          <a:bodyPr wrap="none"/>
          <a:lstStyle/>
          <a:p>
            <a:endParaRPr lang="en-MY" sz="2800"/>
          </a:p>
        </p:txBody>
      </p:sp>
      <p:sp>
        <p:nvSpPr>
          <p:cNvPr id="98311" name="Line 5"/>
          <p:cNvSpPr>
            <a:spLocks noChangeShapeType="1"/>
          </p:cNvSpPr>
          <p:nvPr/>
        </p:nvSpPr>
        <p:spPr bwMode="auto">
          <a:xfrm>
            <a:off x="7010400" y="2819400"/>
            <a:ext cx="0" cy="2057400"/>
          </a:xfrm>
          <a:prstGeom prst="line">
            <a:avLst/>
          </a:prstGeom>
          <a:noFill/>
          <a:ln w="12700" cap="sq">
            <a:solidFill>
              <a:schemeClr val="tx1"/>
            </a:solidFill>
            <a:round/>
            <a:headEnd type="none" w="sm" len="sm"/>
            <a:tailEnd type="none" w="sm" len="sm"/>
          </a:ln>
        </p:spPr>
        <p:txBody>
          <a:bodyPr wrap="none"/>
          <a:lstStyle/>
          <a:p>
            <a:endParaRPr lang="en-MY" sz="2800"/>
          </a:p>
        </p:txBody>
      </p:sp>
      <p:sp>
        <p:nvSpPr>
          <p:cNvPr id="98312" name="Line 6"/>
          <p:cNvSpPr>
            <a:spLocks noChangeShapeType="1"/>
          </p:cNvSpPr>
          <p:nvPr/>
        </p:nvSpPr>
        <p:spPr bwMode="auto">
          <a:xfrm flipV="1">
            <a:off x="2438400" y="3276600"/>
            <a:ext cx="4572000" cy="1066800"/>
          </a:xfrm>
          <a:prstGeom prst="line">
            <a:avLst/>
          </a:prstGeom>
          <a:noFill/>
          <a:ln w="12700" cap="sq">
            <a:solidFill>
              <a:schemeClr val="tx1"/>
            </a:solidFill>
            <a:round/>
            <a:headEnd type="none" w="sm" len="sm"/>
            <a:tailEnd type="none" w="sm" len="sm"/>
          </a:ln>
        </p:spPr>
        <p:txBody>
          <a:bodyPr wrap="none"/>
          <a:lstStyle/>
          <a:p>
            <a:endParaRPr lang="en-MY" sz="2800"/>
          </a:p>
        </p:txBody>
      </p:sp>
      <p:sp>
        <p:nvSpPr>
          <p:cNvPr id="98313" name="Text Box 7"/>
          <p:cNvSpPr txBox="1">
            <a:spLocks noChangeArrowheads="1"/>
          </p:cNvSpPr>
          <p:nvPr/>
        </p:nvSpPr>
        <p:spPr bwMode="auto">
          <a:xfrm>
            <a:off x="6019800" y="2133600"/>
            <a:ext cx="2819400" cy="523220"/>
          </a:xfrm>
          <a:prstGeom prst="rect">
            <a:avLst/>
          </a:prstGeom>
          <a:noFill/>
          <a:ln w="12700" cap="sq">
            <a:noFill/>
            <a:miter lim="800000"/>
            <a:headEnd type="none" w="sm" len="sm"/>
            <a:tailEnd type="none" w="sm" len="sm"/>
          </a:ln>
        </p:spPr>
        <p:txBody>
          <a:bodyPr>
            <a:spAutoFit/>
          </a:bodyPr>
          <a:lstStyle/>
          <a:p>
            <a:pPr>
              <a:spcBef>
                <a:spcPct val="50000"/>
              </a:spcBef>
            </a:pPr>
            <a:r>
              <a:rPr lang="en-US" sz="2800" dirty="0"/>
              <a:t>              </a:t>
            </a:r>
            <a:r>
              <a:rPr lang="en-US" sz="2800" dirty="0" smtClean="0"/>
              <a:t>Evaluation</a:t>
            </a:r>
            <a:endParaRPr lang="en-GB" sz="2800" dirty="0"/>
          </a:p>
        </p:txBody>
      </p:sp>
      <p:sp>
        <p:nvSpPr>
          <p:cNvPr id="98314" name="Text Box 8"/>
          <p:cNvSpPr txBox="1">
            <a:spLocks noChangeArrowheads="1"/>
          </p:cNvSpPr>
          <p:nvPr/>
        </p:nvSpPr>
        <p:spPr bwMode="auto">
          <a:xfrm>
            <a:off x="685800" y="2209800"/>
            <a:ext cx="2286000" cy="523220"/>
          </a:xfrm>
          <a:prstGeom prst="rect">
            <a:avLst/>
          </a:prstGeom>
          <a:noFill/>
          <a:ln w="12700" cap="sq">
            <a:noFill/>
            <a:miter lim="800000"/>
            <a:headEnd type="none" w="sm" len="sm"/>
            <a:tailEnd type="none" w="sm" len="sm"/>
          </a:ln>
        </p:spPr>
        <p:txBody>
          <a:bodyPr>
            <a:spAutoFit/>
          </a:bodyPr>
          <a:lstStyle/>
          <a:p>
            <a:pPr>
              <a:spcBef>
                <a:spcPct val="50000"/>
              </a:spcBef>
            </a:pPr>
            <a:r>
              <a:rPr lang="en-US" sz="2800"/>
              <a:t>Introduction</a:t>
            </a:r>
            <a:endParaRPr lang="en-GB" sz="2800"/>
          </a:p>
        </p:txBody>
      </p:sp>
      <p:pic>
        <p:nvPicPr>
          <p:cNvPr id="9" name="Picture 8"/>
          <p:cNvPicPr>
            <a:picLocks noChangeAspect="1"/>
          </p:cNvPicPr>
          <p:nvPr/>
        </p:nvPicPr>
        <p:blipFill>
          <a:blip r:embed="rId2"/>
          <a:stretch>
            <a:fillRect/>
          </a:stretch>
        </p:blipFill>
        <p:spPr>
          <a:xfrm>
            <a:off x="7668344" y="116632"/>
            <a:ext cx="936104" cy="936104"/>
          </a:xfrm>
          <a:prstGeom prst="rect">
            <a:avLst/>
          </a:prstGeom>
        </p:spPr>
      </p:pic>
    </p:spTree>
    <p:extLst>
      <p:ext uri="{BB962C8B-B14F-4D97-AF65-F5344CB8AC3E}">
        <p14:creationId xmlns:p14="http://schemas.microsoft.com/office/powerpoint/2010/main" val="3843862128"/>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0"/>
            <a:ext cx="9144000" cy="6858000"/>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332" name="Rectangle 2"/>
          <p:cNvSpPr>
            <a:spLocks noGrp="1" noChangeArrowheads="1"/>
          </p:cNvSpPr>
          <p:nvPr>
            <p:ph type="title"/>
          </p:nvPr>
        </p:nvSpPr>
        <p:spPr>
          <a:xfrm>
            <a:off x="1763688" y="476672"/>
            <a:ext cx="5760640" cy="648072"/>
          </a:xfrm>
          <a:solidFill>
            <a:srgbClr val="FFCCFF"/>
          </a:solidFill>
        </p:spPr>
        <p:txBody>
          <a:bodyPr/>
          <a:lstStyle/>
          <a:p>
            <a:pPr algn="ctr" eaLnBrk="1" hangingPunct="1"/>
            <a:r>
              <a:rPr lang="en-US" dirty="0" smtClean="0"/>
              <a:t>Problem </a:t>
            </a:r>
            <a:r>
              <a:rPr lang="en-US" dirty="0" err="1" smtClean="0"/>
              <a:t>organised</a:t>
            </a:r>
            <a:r>
              <a:rPr lang="en-US" dirty="0" smtClean="0"/>
              <a:t> project work</a:t>
            </a:r>
            <a:endParaRPr lang="en-GB" dirty="0" smtClean="0"/>
          </a:p>
        </p:txBody>
      </p:sp>
      <p:sp>
        <p:nvSpPr>
          <p:cNvPr id="99333" name="Rectangle 3"/>
          <p:cNvSpPr>
            <a:spLocks noChangeArrowheads="1"/>
          </p:cNvSpPr>
          <p:nvPr/>
        </p:nvSpPr>
        <p:spPr bwMode="auto">
          <a:xfrm>
            <a:off x="381000" y="3352800"/>
            <a:ext cx="2667000" cy="11430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algn="ctr"/>
            <a:r>
              <a:rPr lang="en-US" sz="2400">
                <a:solidFill>
                  <a:srgbClr val="FFFFFF"/>
                </a:solidFill>
              </a:rPr>
              <a:t>Problem Analysis</a:t>
            </a:r>
            <a:endParaRPr lang="en-GB" sz="2400">
              <a:solidFill>
                <a:srgbClr val="FFFFFF"/>
              </a:solidFill>
            </a:endParaRPr>
          </a:p>
        </p:txBody>
      </p:sp>
      <p:sp>
        <p:nvSpPr>
          <p:cNvPr id="99334" name="Rectangle 4"/>
          <p:cNvSpPr>
            <a:spLocks noChangeArrowheads="1"/>
          </p:cNvSpPr>
          <p:nvPr/>
        </p:nvSpPr>
        <p:spPr bwMode="auto">
          <a:xfrm>
            <a:off x="3505200" y="3352800"/>
            <a:ext cx="2438400" cy="11430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algn="ctr"/>
            <a:r>
              <a:rPr lang="en-US" sz="2400">
                <a:solidFill>
                  <a:srgbClr val="FFFFFF"/>
                </a:solidFill>
              </a:rPr>
              <a:t>Problem Solving</a:t>
            </a:r>
            <a:endParaRPr lang="en-GB" sz="2400">
              <a:solidFill>
                <a:srgbClr val="FFFFFF"/>
              </a:solidFill>
            </a:endParaRPr>
          </a:p>
        </p:txBody>
      </p:sp>
      <p:sp>
        <p:nvSpPr>
          <p:cNvPr id="99335" name="Rectangle 5"/>
          <p:cNvSpPr>
            <a:spLocks noChangeArrowheads="1"/>
          </p:cNvSpPr>
          <p:nvPr/>
        </p:nvSpPr>
        <p:spPr bwMode="auto">
          <a:xfrm>
            <a:off x="6324600" y="3352800"/>
            <a:ext cx="2514600" cy="11430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algn="ctr"/>
            <a:r>
              <a:rPr lang="en-US" sz="2400">
                <a:solidFill>
                  <a:srgbClr val="FFFFFF"/>
                </a:solidFill>
              </a:rPr>
              <a:t>Report</a:t>
            </a:r>
            <a:endParaRPr lang="en-GB" sz="2400">
              <a:solidFill>
                <a:srgbClr val="FFFFFF"/>
              </a:solidFill>
            </a:endParaRPr>
          </a:p>
        </p:txBody>
      </p:sp>
      <p:sp>
        <p:nvSpPr>
          <p:cNvPr id="99336" name="Rectangle 6"/>
          <p:cNvSpPr>
            <a:spLocks noChangeArrowheads="1"/>
          </p:cNvSpPr>
          <p:nvPr/>
        </p:nvSpPr>
        <p:spPr bwMode="auto">
          <a:xfrm>
            <a:off x="381000" y="2286000"/>
            <a:ext cx="2590800" cy="6096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algn="ctr"/>
            <a:r>
              <a:rPr lang="en-US" sz="2400">
                <a:solidFill>
                  <a:srgbClr val="FFFFFF"/>
                </a:solidFill>
              </a:rPr>
              <a:t>Literature</a:t>
            </a:r>
            <a:endParaRPr lang="en-GB" sz="2400">
              <a:solidFill>
                <a:srgbClr val="FFFFFF"/>
              </a:solidFill>
            </a:endParaRPr>
          </a:p>
        </p:txBody>
      </p:sp>
      <p:sp>
        <p:nvSpPr>
          <p:cNvPr id="99337" name="Rectangle 7"/>
          <p:cNvSpPr>
            <a:spLocks noChangeArrowheads="1"/>
          </p:cNvSpPr>
          <p:nvPr/>
        </p:nvSpPr>
        <p:spPr bwMode="auto">
          <a:xfrm>
            <a:off x="3505200" y="2209800"/>
            <a:ext cx="2362200" cy="685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algn="ctr"/>
            <a:r>
              <a:rPr lang="en-US" sz="2400">
                <a:solidFill>
                  <a:srgbClr val="FFFFFF"/>
                </a:solidFill>
              </a:rPr>
              <a:t>Lectures</a:t>
            </a:r>
            <a:endParaRPr lang="en-GB" sz="2400">
              <a:solidFill>
                <a:srgbClr val="FFFFFF"/>
              </a:solidFill>
            </a:endParaRPr>
          </a:p>
        </p:txBody>
      </p:sp>
      <p:sp>
        <p:nvSpPr>
          <p:cNvPr id="99338" name="Rectangle 8"/>
          <p:cNvSpPr>
            <a:spLocks noChangeArrowheads="1"/>
          </p:cNvSpPr>
          <p:nvPr/>
        </p:nvSpPr>
        <p:spPr bwMode="auto">
          <a:xfrm>
            <a:off x="6324600" y="2133600"/>
            <a:ext cx="2362200" cy="685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algn="ctr"/>
            <a:r>
              <a:rPr lang="en-US" sz="2400">
                <a:solidFill>
                  <a:srgbClr val="FFFFFF"/>
                </a:solidFill>
              </a:rPr>
              <a:t>Group Studies</a:t>
            </a:r>
            <a:endParaRPr lang="en-GB" sz="2400">
              <a:solidFill>
                <a:srgbClr val="FFFFFF"/>
              </a:solidFill>
            </a:endParaRPr>
          </a:p>
        </p:txBody>
      </p:sp>
      <p:sp>
        <p:nvSpPr>
          <p:cNvPr id="99339" name="Rectangle 9"/>
          <p:cNvSpPr>
            <a:spLocks noChangeArrowheads="1"/>
          </p:cNvSpPr>
          <p:nvPr/>
        </p:nvSpPr>
        <p:spPr bwMode="auto">
          <a:xfrm>
            <a:off x="457200" y="5105400"/>
            <a:ext cx="2590800" cy="6096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algn="ctr"/>
            <a:r>
              <a:rPr lang="en-US" sz="2400">
                <a:solidFill>
                  <a:srgbClr val="FFFFFF"/>
                </a:solidFill>
              </a:rPr>
              <a:t>Tutorials</a:t>
            </a:r>
            <a:endParaRPr lang="en-GB" sz="2400">
              <a:solidFill>
                <a:srgbClr val="FFFFFF"/>
              </a:solidFill>
            </a:endParaRPr>
          </a:p>
        </p:txBody>
      </p:sp>
      <p:sp>
        <p:nvSpPr>
          <p:cNvPr id="99340" name="Rectangle 10"/>
          <p:cNvSpPr>
            <a:spLocks noChangeArrowheads="1"/>
          </p:cNvSpPr>
          <p:nvPr/>
        </p:nvSpPr>
        <p:spPr bwMode="auto">
          <a:xfrm>
            <a:off x="3505200" y="5105400"/>
            <a:ext cx="2438400" cy="6096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algn="ctr"/>
            <a:r>
              <a:rPr lang="en-US" sz="2400">
                <a:solidFill>
                  <a:srgbClr val="FFFFFF"/>
                </a:solidFill>
              </a:rPr>
              <a:t>Field Work</a:t>
            </a:r>
            <a:endParaRPr lang="en-GB" sz="2400">
              <a:solidFill>
                <a:srgbClr val="FFFFFF"/>
              </a:solidFill>
            </a:endParaRPr>
          </a:p>
        </p:txBody>
      </p:sp>
      <p:sp>
        <p:nvSpPr>
          <p:cNvPr id="99341" name="Rectangle 11"/>
          <p:cNvSpPr>
            <a:spLocks noChangeArrowheads="1"/>
          </p:cNvSpPr>
          <p:nvPr/>
        </p:nvSpPr>
        <p:spPr bwMode="auto">
          <a:xfrm>
            <a:off x="6324600" y="5105400"/>
            <a:ext cx="2438400" cy="6096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algn="ctr"/>
            <a:r>
              <a:rPr lang="en-US" sz="2400">
                <a:solidFill>
                  <a:srgbClr val="FFFFFF"/>
                </a:solidFill>
              </a:rPr>
              <a:t>Experiment</a:t>
            </a:r>
            <a:endParaRPr lang="en-GB" sz="2400">
              <a:solidFill>
                <a:srgbClr val="FFFFFF"/>
              </a:solidFill>
            </a:endParaRPr>
          </a:p>
        </p:txBody>
      </p:sp>
      <p:sp>
        <p:nvSpPr>
          <p:cNvPr id="99342" name="Line 12"/>
          <p:cNvSpPr>
            <a:spLocks noChangeShapeType="1"/>
          </p:cNvSpPr>
          <p:nvPr/>
        </p:nvSpPr>
        <p:spPr bwMode="auto">
          <a:xfrm>
            <a:off x="3048000" y="3962400"/>
            <a:ext cx="457200" cy="0"/>
          </a:xfrm>
          <a:prstGeom prst="line">
            <a:avLst/>
          </a:prstGeom>
          <a:noFill/>
          <a:ln w="76200" cap="sq">
            <a:solidFill>
              <a:schemeClr val="tx1"/>
            </a:solidFill>
            <a:round/>
            <a:headEnd type="none" w="sm" len="sm"/>
            <a:tailEnd type="triangle" w="med" len="med"/>
          </a:ln>
        </p:spPr>
        <p:txBody>
          <a:bodyPr wrap="none"/>
          <a:lstStyle/>
          <a:p>
            <a:endParaRPr lang="en-MY" sz="2400">
              <a:solidFill>
                <a:srgbClr val="FFFFFF"/>
              </a:solidFill>
            </a:endParaRPr>
          </a:p>
        </p:txBody>
      </p:sp>
      <p:sp>
        <p:nvSpPr>
          <p:cNvPr id="99343" name="Line 13"/>
          <p:cNvSpPr>
            <a:spLocks noChangeShapeType="1"/>
          </p:cNvSpPr>
          <p:nvPr/>
        </p:nvSpPr>
        <p:spPr bwMode="auto">
          <a:xfrm>
            <a:off x="5943600" y="3962400"/>
            <a:ext cx="381000" cy="0"/>
          </a:xfrm>
          <a:prstGeom prst="line">
            <a:avLst/>
          </a:prstGeom>
          <a:noFill/>
          <a:ln w="76200" cap="sq">
            <a:solidFill>
              <a:schemeClr val="tx1"/>
            </a:solidFill>
            <a:round/>
            <a:headEnd type="none" w="sm" len="sm"/>
            <a:tailEnd type="triangle" w="med" len="med"/>
          </a:ln>
        </p:spPr>
        <p:txBody>
          <a:bodyPr wrap="none"/>
          <a:lstStyle/>
          <a:p>
            <a:endParaRPr lang="en-MY" sz="2400">
              <a:solidFill>
                <a:srgbClr val="FFFFFF"/>
              </a:solidFill>
            </a:endParaRPr>
          </a:p>
        </p:txBody>
      </p:sp>
      <p:sp>
        <p:nvSpPr>
          <p:cNvPr id="99344" name="Line 14"/>
          <p:cNvSpPr>
            <a:spLocks noChangeShapeType="1"/>
          </p:cNvSpPr>
          <p:nvPr/>
        </p:nvSpPr>
        <p:spPr bwMode="auto">
          <a:xfrm flipV="1">
            <a:off x="1905000" y="4495800"/>
            <a:ext cx="2057400" cy="609600"/>
          </a:xfrm>
          <a:prstGeom prst="line">
            <a:avLst/>
          </a:prstGeom>
          <a:noFill/>
          <a:ln w="12700" cap="sq">
            <a:solidFill>
              <a:schemeClr val="tx1"/>
            </a:solidFill>
            <a:round/>
            <a:headEnd type="none" w="sm" len="sm"/>
            <a:tailEnd type="triangle" w="sm" len="sm"/>
          </a:ln>
        </p:spPr>
        <p:txBody>
          <a:bodyPr wrap="none"/>
          <a:lstStyle/>
          <a:p>
            <a:endParaRPr lang="en-MY" sz="2400">
              <a:solidFill>
                <a:srgbClr val="FFFFFF"/>
              </a:solidFill>
            </a:endParaRPr>
          </a:p>
        </p:txBody>
      </p:sp>
      <p:sp>
        <p:nvSpPr>
          <p:cNvPr id="99345" name="Line 15"/>
          <p:cNvSpPr>
            <a:spLocks noChangeShapeType="1"/>
          </p:cNvSpPr>
          <p:nvPr/>
        </p:nvSpPr>
        <p:spPr bwMode="auto">
          <a:xfrm>
            <a:off x="1828800" y="2895600"/>
            <a:ext cx="2133600" cy="381000"/>
          </a:xfrm>
          <a:prstGeom prst="line">
            <a:avLst/>
          </a:prstGeom>
          <a:noFill/>
          <a:ln w="12700" cap="sq">
            <a:solidFill>
              <a:schemeClr val="tx1"/>
            </a:solidFill>
            <a:round/>
            <a:headEnd type="none" w="sm" len="sm"/>
            <a:tailEnd type="triangle" w="sm" len="sm"/>
          </a:ln>
        </p:spPr>
        <p:txBody>
          <a:bodyPr wrap="none"/>
          <a:lstStyle/>
          <a:p>
            <a:endParaRPr lang="en-MY" sz="2400">
              <a:solidFill>
                <a:srgbClr val="FFFFFF"/>
              </a:solidFill>
            </a:endParaRPr>
          </a:p>
        </p:txBody>
      </p:sp>
      <p:sp>
        <p:nvSpPr>
          <p:cNvPr id="99346" name="Line 16"/>
          <p:cNvSpPr>
            <a:spLocks noChangeShapeType="1"/>
          </p:cNvSpPr>
          <p:nvPr/>
        </p:nvSpPr>
        <p:spPr bwMode="auto">
          <a:xfrm>
            <a:off x="4648200" y="2895600"/>
            <a:ext cx="0" cy="457200"/>
          </a:xfrm>
          <a:prstGeom prst="line">
            <a:avLst/>
          </a:prstGeom>
          <a:noFill/>
          <a:ln w="12700" cap="sq">
            <a:solidFill>
              <a:schemeClr val="tx1"/>
            </a:solidFill>
            <a:round/>
            <a:headEnd type="none" w="sm" len="sm"/>
            <a:tailEnd type="triangle" w="sm" len="sm"/>
          </a:ln>
        </p:spPr>
        <p:txBody>
          <a:bodyPr wrap="none"/>
          <a:lstStyle/>
          <a:p>
            <a:endParaRPr lang="en-MY" sz="2400">
              <a:solidFill>
                <a:srgbClr val="FFFFFF"/>
              </a:solidFill>
            </a:endParaRPr>
          </a:p>
        </p:txBody>
      </p:sp>
      <p:sp>
        <p:nvSpPr>
          <p:cNvPr id="99347" name="Line 17"/>
          <p:cNvSpPr>
            <a:spLocks noChangeShapeType="1"/>
          </p:cNvSpPr>
          <p:nvPr/>
        </p:nvSpPr>
        <p:spPr bwMode="auto">
          <a:xfrm flipV="1">
            <a:off x="4648200" y="4495800"/>
            <a:ext cx="0" cy="609600"/>
          </a:xfrm>
          <a:prstGeom prst="line">
            <a:avLst/>
          </a:prstGeom>
          <a:noFill/>
          <a:ln w="12700" cap="sq">
            <a:solidFill>
              <a:schemeClr val="tx1"/>
            </a:solidFill>
            <a:round/>
            <a:headEnd type="none" w="sm" len="sm"/>
            <a:tailEnd type="triangle" w="sm" len="sm"/>
          </a:ln>
        </p:spPr>
        <p:txBody>
          <a:bodyPr wrap="none"/>
          <a:lstStyle/>
          <a:p>
            <a:endParaRPr lang="en-MY" sz="2400">
              <a:solidFill>
                <a:srgbClr val="FFFFFF"/>
              </a:solidFill>
            </a:endParaRPr>
          </a:p>
        </p:txBody>
      </p:sp>
      <p:sp>
        <p:nvSpPr>
          <p:cNvPr id="99348" name="Line 18"/>
          <p:cNvSpPr>
            <a:spLocks noChangeShapeType="1"/>
          </p:cNvSpPr>
          <p:nvPr/>
        </p:nvSpPr>
        <p:spPr bwMode="auto">
          <a:xfrm flipH="1" flipV="1">
            <a:off x="5410200" y="4495800"/>
            <a:ext cx="1905000" cy="609600"/>
          </a:xfrm>
          <a:prstGeom prst="line">
            <a:avLst/>
          </a:prstGeom>
          <a:noFill/>
          <a:ln w="12700" cap="sq">
            <a:solidFill>
              <a:schemeClr val="tx1"/>
            </a:solidFill>
            <a:round/>
            <a:headEnd type="none" w="sm" len="sm"/>
            <a:tailEnd type="triangle" w="sm" len="sm"/>
          </a:ln>
        </p:spPr>
        <p:txBody>
          <a:bodyPr wrap="none"/>
          <a:lstStyle/>
          <a:p>
            <a:endParaRPr lang="en-MY" sz="2400">
              <a:solidFill>
                <a:srgbClr val="FFFFFF"/>
              </a:solidFill>
            </a:endParaRPr>
          </a:p>
        </p:txBody>
      </p:sp>
      <p:sp>
        <p:nvSpPr>
          <p:cNvPr id="99349" name="Line 19"/>
          <p:cNvSpPr>
            <a:spLocks noChangeShapeType="1"/>
          </p:cNvSpPr>
          <p:nvPr/>
        </p:nvSpPr>
        <p:spPr bwMode="auto">
          <a:xfrm flipH="1">
            <a:off x="5410200" y="2819400"/>
            <a:ext cx="1752600" cy="533400"/>
          </a:xfrm>
          <a:prstGeom prst="line">
            <a:avLst/>
          </a:prstGeom>
          <a:noFill/>
          <a:ln w="12700" cap="sq">
            <a:solidFill>
              <a:schemeClr val="tx1"/>
            </a:solidFill>
            <a:round/>
            <a:headEnd type="none" w="sm" len="sm"/>
            <a:tailEnd type="triangle" w="sm" len="sm"/>
          </a:ln>
        </p:spPr>
        <p:txBody>
          <a:bodyPr wrap="none"/>
          <a:lstStyle/>
          <a:p>
            <a:endParaRPr lang="en-MY" sz="2400">
              <a:solidFill>
                <a:srgbClr val="FFFFFF"/>
              </a:solidFill>
            </a:endParaRPr>
          </a:p>
        </p:txBody>
      </p:sp>
      <p:pic>
        <p:nvPicPr>
          <p:cNvPr id="20" name="Picture 19"/>
          <p:cNvPicPr>
            <a:picLocks noChangeAspect="1"/>
          </p:cNvPicPr>
          <p:nvPr/>
        </p:nvPicPr>
        <p:blipFill>
          <a:blip r:embed="rId2"/>
          <a:stretch>
            <a:fillRect/>
          </a:stretch>
        </p:blipFill>
        <p:spPr>
          <a:xfrm>
            <a:off x="7668344" y="116632"/>
            <a:ext cx="936104" cy="936104"/>
          </a:xfrm>
          <a:prstGeom prst="rect">
            <a:avLst/>
          </a:prstGeom>
        </p:spPr>
      </p:pic>
    </p:spTree>
    <p:extLst>
      <p:ext uri="{BB962C8B-B14F-4D97-AF65-F5344CB8AC3E}">
        <p14:creationId xmlns:p14="http://schemas.microsoft.com/office/powerpoint/2010/main" val="463882751"/>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356" name="Rectangle 2"/>
          <p:cNvSpPr>
            <a:spLocks noGrp="1" noChangeArrowheads="1"/>
          </p:cNvSpPr>
          <p:nvPr>
            <p:ph type="title"/>
          </p:nvPr>
        </p:nvSpPr>
        <p:spPr>
          <a:xfrm>
            <a:off x="1763688" y="476672"/>
            <a:ext cx="5688632" cy="648072"/>
          </a:xfrm>
          <a:solidFill>
            <a:srgbClr val="FFCCFF"/>
          </a:solidFill>
        </p:spPr>
        <p:txBody>
          <a:bodyPr/>
          <a:lstStyle/>
          <a:p>
            <a:pPr algn="ctr" eaLnBrk="1" hangingPunct="1"/>
            <a:r>
              <a:rPr lang="en-US" dirty="0" smtClean="0"/>
              <a:t>Requirements</a:t>
            </a:r>
            <a:endParaRPr lang="en-GB" dirty="0" smtClean="0"/>
          </a:p>
        </p:txBody>
      </p:sp>
      <p:sp>
        <p:nvSpPr>
          <p:cNvPr id="100357" name="Rectangle 3"/>
          <p:cNvSpPr>
            <a:spLocks noGrp="1" noChangeArrowheads="1"/>
          </p:cNvSpPr>
          <p:nvPr>
            <p:ph type="body" idx="1"/>
          </p:nvPr>
        </p:nvSpPr>
        <p:spPr/>
        <p:txBody>
          <a:bodyPr/>
          <a:lstStyle/>
          <a:p>
            <a:pPr eaLnBrk="1" hangingPunct="1"/>
            <a:r>
              <a:rPr lang="en-US" smtClean="0"/>
              <a:t>High degree of supervision</a:t>
            </a:r>
          </a:p>
          <a:p>
            <a:pPr eaLnBrk="1" hangingPunct="1"/>
            <a:r>
              <a:rPr lang="en-US" smtClean="0"/>
              <a:t>Office space</a:t>
            </a:r>
          </a:p>
          <a:p>
            <a:pPr eaLnBrk="1" hangingPunct="1"/>
            <a:r>
              <a:rPr lang="en-US" smtClean="0"/>
              <a:t>Lectures to be constantly changing or renewed</a:t>
            </a:r>
          </a:p>
          <a:p>
            <a:pPr eaLnBrk="1" hangingPunct="1"/>
            <a:r>
              <a:rPr lang="en-US" smtClean="0"/>
              <a:t>Flexibility in the distribution of resources </a:t>
            </a:r>
            <a:endParaRPr lang="en-GB" smtClean="0"/>
          </a:p>
        </p:txBody>
      </p:sp>
      <p:pic>
        <p:nvPicPr>
          <p:cNvPr id="4" name="Picture 3"/>
          <p:cNvPicPr>
            <a:picLocks noChangeAspect="1"/>
          </p:cNvPicPr>
          <p:nvPr/>
        </p:nvPicPr>
        <p:blipFill>
          <a:blip r:embed="rId2"/>
          <a:stretch>
            <a:fillRect/>
          </a:stretch>
        </p:blipFill>
        <p:spPr>
          <a:xfrm>
            <a:off x="7668344" y="116632"/>
            <a:ext cx="936104" cy="936104"/>
          </a:xfrm>
          <a:prstGeom prst="rect">
            <a:avLst/>
          </a:prstGeom>
        </p:spPr>
      </p:pic>
    </p:spTree>
    <p:extLst>
      <p:ext uri="{BB962C8B-B14F-4D97-AF65-F5344CB8AC3E}">
        <p14:creationId xmlns:p14="http://schemas.microsoft.com/office/powerpoint/2010/main" val="868555676"/>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380" name="Rectangle 2"/>
          <p:cNvSpPr>
            <a:spLocks noGrp="1" noChangeArrowheads="1"/>
          </p:cNvSpPr>
          <p:nvPr>
            <p:ph type="title"/>
          </p:nvPr>
        </p:nvSpPr>
        <p:spPr>
          <a:xfrm>
            <a:off x="1763688" y="476672"/>
            <a:ext cx="5616624" cy="648072"/>
          </a:xfrm>
          <a:solidFill>
            <a:srgbClr val="FFCCFF"/>
          </a:solidFill>
        </p:spPr>
        <p:txBody>
          <a:bodyPr/>
          <a:lstStyle/>
          <a:p>
            <a:pPr algn="ctr" eaLnBrk="1" hangingPunct="1"/>
            <a:r>
              <a:rPr lang="en-US" dirty="0" smtClean="0"/>
              <a:t>Graduates </a:t>
            </a:r>
            <a:endParaRPr lang="en-GB" dirty="0" smtClean="0"/>
          </a:p>
        </p:txBody>
      </p:sp>
      <p:sp>
        <p:nvSpPr>
          <p:cNvPr id="101381" name="Rectangle 3"/>
          <p:cNvSpPr>
            <a:spLocks noGrp="1" noChangeArrowheads="1"/>
          </p:cNvSpPr>
          <p:nvPr>
            <p:ph type="body" sz="half" idx="1"/>
          </p:nvPr>
        </p:nvSpPr>
        <p:spPr>
          <a:xfrm>
            <a:off x="685800" y="1981200"/>
            <a:ext cx="3819525" cy="4114800"/>
          </a:xfrm>
        </p:spPr>
        <p:txBody>
          <a:bodyPr/>
          <a:lstStyle/>
          <a:p>
            <a:pPr eaLnBrk="1" hangingPunct="1">
              <a:buFontTx/>
              <a:buNone/>
            </a:pPr>
            <a:r>
              <a:rPr lang="en-US" smtClean="0"/>
              <a:t>AALBORG UNIV</a:t>
            </a:r>
          </a:p>
          <a:p>
            <a:pPr eaLnBrk="1" hangingPunct="1"/>
            <a:r>
              <a:rPr lang="en-US" smtClean="0"/>
              <a:t>Strong in problem solving</a:t>
            </a:r>
          </a:p>
          <a:p>
            <a:pPr eaLnBrk="1" hangingPunct="1"/>
            <a:r>
              <a:rPr lang="en-US" smtClean="0"/>
              <a:t>Communication</a:t>
            </a:r>
          </a:p>
          <a:p>
            <a:pPr eaLnBrk="1" hangingPunct="1"/>
            <a:r>
              <a:rPr lang="en-US" smtClean="0"/>
              <a:t>Cooperation</a:t>
            </a:r>
          </a:p>
          <a:p>
            <a:pPr eaLnBrk="1" hangingPunct="1"/>
            <a:r>
              <a:rPr lang="en-US" smtClean="0"/>
              <a:t>General technical knowledge</a:t>
            </a:r>
            <a:endParaRPr lang="en-GB" smtClean="0"/>
          </a:p>
        </p:txBody>
      </p:sp>
      <p:sp>
        <p:nvSpPr>
          <p:cNvPr id="101382" name="Rectangle 4"/>
          <p:cNvSpPr>
            <a:spLocks noGrp="1" noChangeArrowheads="1"/>
          </p:cNvSpPr>
          <p:nvPr>
            <p:ph type="body" sz="half" idx="2"/>
          </p:nvPr>
        </p:nvSpPr>
        <p:spPr>
          <a:xfrm>
            <a:off x="4638675" y="1981200"/>
            <a:ext cx="3819525" cy="4114800"/>
          </a:xfrm>
        </p:spPr>
        <p:txBody>
          <a:bodyPr/>
          <a:lstStyle/>
          <a:p>
            <a:pPr eaLnBrk="1" hangingPunct="1">
              <a:buFontTx/>
              <a:buNone/>
            </a:pPr>
            <a:r>
              <a:rPr lang="en-US" smtClean="0"/>
              <a:t>TECHNICAL UNIV</a:t>
            </a:r>
          </a:p>
          <a:p>
            <a:pPr eaLnBrk="1" hangingPunct="1"/>
            <a:r>
              <a:rPr lang="en-US" smtClean="0"/>
              <a:t>Specialist knowledge</a:t>
            </a:r>
          </a:p>
          <a:p>
            <a:pPr eaLnBrk="1" hangingPunct="1"/>
            <a:r>
              <a:rPr lang="en-US" smtClean="0"/>
              <a:t>Technical methodology </a:t>
            </a:r>
            <a:endParaRPr lang="en-GB" smtClean="0"/>
          </a:p>
        </p:txBody>
      </p:sp>
      <p:pic>
        <p:nvPicPr>
          <p:cNvPr id="5" name="Picture 4"/>
          <p:cNvPicPr>
            <a:picLocks noChangeAspect="1"/>
          </p:cNvPicPr>
          <p:nvPr/>
        </p:nvPicPr>
        <p:blipFill>
          <a:blip r:embed="rId2"/>
          <a:stretch>
            <a:fillRect/>
          </a:stretch>
        </p:blipFill>
        <p:spPr>
          <a:xfrm>
            <a:off x="7668344" y="116632"/>
            <a:ext cx="936104" cy="936104"/>
          </a:xfrm>
          <a:prstGeom prst="rect">
            <a:avLst/>
          </a:prstGeom>
        </p:spPr>
      </p:pic>
    </p:spTree>
    <p:extLst>
      <p:ext uri="{BB962C8B-B14F-4D97-AF65-F5344CB8AC3E}">
        <p14:creationId xmlns:p14="http://schemas.microsoft.com/office/powerpoint/2010/main" val="104799068"/>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404" name="Rectangle 2"/>
          <p:cNvSpPr>
            <a:spLocks noGrp="1" noChangeArrowheads="1"/>
          </p:cNvSpPr>
          <p:nvPr>
            <p:ph type="ctrTitle"/>
          </p:nvPr>
        </p:nvSpPr>
        <p:spPr>
          <a:xfrm>
            <a:off x="2915816" y="1340768"/>
            <a:ext cx="3377952" cy="1143000"/>
          </a:xfrm>
          <a:solidFill>
            <a:srgbClr val="FFCCFF"/>
          </a:solidFill>
        </p:spPr>
        <p:txBody>
          <a:bodyPr/>
          <a:lstStyle/>
          <a:p>
            <a:pPr algn="ctr" eaLnBrk="1" hangingPunct="1"/>
            <a:r>
              <a:rPr lang="en-US" smtClean="0"/>
              <a:t>Chinese Proverb</a:t>
            </a:r>
            <a:endParaRPr lang="en-GB" smtClean="0"/>
          </a:p>
        </p:txBody>
      </p:sp>
      <p:sp>
        <p:nvSpPr>
          <p:cNvPr id="102405" name="Rectangle 3"/>
          <p:cNvSpPr>
            <a:spLocks noGrp="1" noChangeArrowheads="1"/>
          </p:cNvSpPr>
          <p:nvPr>
            <p:ph type="subTitle" idx="1"/>
          </p:nvPr>
        </p:nvSpPr>
        <p:spPr>
          <a:xfrm>
            <a:off x="1428750" y="2928938"/>
            <a:ext cx="6400800" cy="1752600"/>
          </a:xfrm>
        </p:spPr>
        <p:txBody>
          <a:bodyPr>
            <a:normAutofit fontScale="85000" lnSpcReduction="20000"/>
          </a:bodyPr>
          <a:lstStyle/>
          <a:p>
            <a:pPr eaLnBrk="1" hangingPunct="1"/>
            <a:r>
              <a:rPr lang="en-US" dirty="0" smtClean="0">
                <a:solidFill>
                  <a:srgbClr val="000000"/>
                </a:solidFill>
              </a:rPr>
              <a:t>Tell me and I will forget</a:t>
            </a:r>
          </a:p>
          <a:p>
            <a:pPr eaLnBrk="1" hangingPunct="1"/>
            <a:r>
              <a:rPr lang="en-US" dirty="0" smtClean="0">
                <a:solidFill>
                  <a:srgbClr val="000000"/>
                </a:solidFill>
              </a:rPr>
              <a:t>Show me and I will remember</a:t>
            </a:r>
          </a:p>
          <a:p>
            <a:pPr eaLnBrk="1" hangingPunct="1"/>
            <a:r>
              <a:rPr lang="en-US" dirty="0" smtClean="0">
                <a:solidFill>
                  <a:srgbClr val="000000"/>
                </a:solidFill>
              </a:rPr>
              <a:t>Involve me and I will understand</a:t>
            </a:r>
          </a:p>
          <a:p>
            <a:pPr eaLnBrk="1" hangingPunct="1"/>
            <a:r>
              <a:rPr lang="en-US" dirty="0" smtClean="0">
                <a:solidFill>
                  <a:srgbClr val="000000"/>
                </a:solidFill>
              </a:rPr>
              <a:t>Step back and I will act</a:t>
            </a:r>
            <a:endParaRPr lang="en-GB" dirty="0" smtClean="0">
              <a:solidFill>
                <a:srgbClr val="000000"/>
              </a:solidFill>
            </a:endParaRPr>
          </a:p>
        </p:txBody>
      </p:sp>
      <p:pic>
        <p:nvPicPr>
          <p:cNvPr id="4" name="Picture 3"/>
          <p:cNvPicPr>
            <a:picLocks noChangeAspect="1"/>
          </p:cNvPicPr>
          <p:nvPr/>
        </p:nvPicPr>
        <p:blipFill>
          <a:blip r:embed="rId2"/>
          <a:stretch>
            <a:fillRect/>
          </a:stretch>
        </p:blipFill>
        <p:spPr>
          <a:xfrm>
            <a:off x="7668344" y="116632"/>
            <a:ext cx="936104" cy="936104"/>
          </a:xfrm>
          <a:prstGeom prst="rect">
            <a:avLst/>
          </a:prstGeom>
        </p:spPr>
      </p:pic>
    </p:spTree>
    <p:extLst>
      <p:ext uri="{BB962C8B-B14F-4D97-AF65-F5344CB8AC3E}">
        <p14:creationId xmlns:p14="http://schemas.microsoft.com/office/powerpoint/2010/main" val="3792582157"/>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428" name="Rectangle 2"/>
          <p:cNvSpPr>
            <a:spLocks noGrp="1" noChangeArrowheads="1"/>
          </p:cNvSpPr>
          <p:nvPr>
            <p:ph type="title"/>
          </p:nvPr>
        </p:nvSpPr>
        <p:spPr>
          <a:xfrm>
            <a:off x="1763688" y="476672"/>
            <a:ext cx="5184576" cy="648072"/>
          </a:xfrm>
          <a:solidFill>
            <a:srgbClr val="FFCCFF"/>
          </a:solidFill>
        </p:spPr>
        <p:txBody>
          <a:bodyPr/>
          <a:lstStyle/>
          <a:p>
            <a:pPr algn="ctr" eaLnBrk="1" hangingPunct="1"/>
            <a:r>
              <a:rPr lang="en-US" dirty="0" smtClean="0"/>
              <a:t>Instructors/Supervisors </a:t>
            </a:r>
            <a:endParaRPr lang="en-GB" dirty="0" smtClean="0"/>
          </a:p>
        </p:txBody>
      </p:sp>
      <p:sp>
        <p:nvSpPr>
          <p:cNvPr id="103429" name="Rectangle 3"/>
          <p:cNvSpPr>
            <a:spLocks noGrp="1" noChangeArrowheads="1"/>
          </p:cNvSpPr>
          <p:nvPr>
            <p:ph type="body" idx="1"/>
          </p:nvPr>
        </p:nvSpPr>
        <p:spPr>
          <a:xfrm>
            <a:off x="685800" y="2286000"/>
            <a:ext cx="7772400" cy="3810000"/>
          </a:xfrm>
        </p:spPr>
        <p:txBody>
          <a:bodyPr/>
          <a:lstStyle/>
          <a:p>
            <a:pPr eaLnBrk="1" hangingPunct="1"/>
            <a:r>
              <a:rPr lang="en-US" smtClean="0"/>
              <a:t>Pedagogical skills</a:t>
            </a:r>
          </a:p>
          <a:p>
            <a:pPr eaLnBrk="1" hangingPunct="1"/>
            <a:r>
              <a:rPr lang="en-US" smtClean="0"/>
              <a:t>Scientific skills</a:t>
            </a:r>
          </a:p>
          <a:p>
            <a:pPr eaLnBrk="1" hangingPunct="1"/>
            <a:r>
              <a:rPr lang="en-US" smtClean="0"/>
              <a:t>Time management</a:t>
            </a:r>
          </a:p>
          <a:p>
            <a:pPr eaLnBrk="1" hangingPunct="1"/>
            <a:r>
              <a:rPr lang="en-US" smtClean="0"/>
              <a:t>Project based on staff research</a:t>
            </a:r>
            <a:endParaRPr lang="en-GB" smtClean="0"/>
          </a:p>
        </p:txBody>
      </p:sp>
      <p:pic>
        <p:nvPicPr>
          <p:cNvPr id="4" name="Picture 3"/>
          <p:cNvPicPr>
            <a:picLocks noChangeAspect="1"/>
          </p:cNvPicPr>
          <p:nvPr/>
        </p:nvPicPr>
        <p:blipFill>
          <a:blip r:embed="rId2"/>
          <a:stretch>
            <a:fillRect/>
          </a:stretch>
        </p:blipFill>
        <p:spPr>
          <a:xfrm>
            <a:off x="7668344" y="116632"/>
            <a:ext cx="936104" cy="936104"/>
          </a:xfrm>
          <a:prstGeom prst="rect">
            <a:avLst/>
          </a:prstGeom>
        </p:spPr>
      </p:pic>
    </p:spTree>
    <p:extLst>
      <p:ext uri="{BB962C8B-B14F-4D97-AF65-F5344CB8AC3E}">
        <p14:creationId xmlns:p14="http://schemas.microsoft.com/office/powerpoint/2010/main" val="2209976885"/>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452" name="Rectangle 2"/>
          <p:cNvSpPr>
            <a:spLocks noGrp="1" noChangeArrowheads="1"/>
          </p:cNvSpPr>
          <p:nvPr>
            <p:ph type="title"/>
          </p:nvPr>
        </p:nvSpPr>
        <p:spPr>
          <a:xfrm>
            <a:off x="1763688" y="476672"/>
            <a:ext cx="5688632" cy="648072"/>
          </a:xfrm>
          <a:solidFill>
            <a:srgbClr val="FFB9F9"/>
          </a:solidFill>
        </p:spPr>
        <p:txBody>
          <a:bodyPr/>
          <a:lstStyle/>
          <a:p>
            <a:pPr algn="ctr" eaLnBrk="1" hangingPunct="1"/>
            <a:r>
              <a:rPr lang="en-US" dirty="0" smtClean="0"/>
              <a:t>Requirements for the students</a:t>
            </a:r>
            <a:endParaRPr lang="en-GB" dirty="0" smtClean="0"/>
          </a:p>
        </p:txBody>
      </p:sp>
      <p:sp>
        <p:nvSpPr>
          <p:cNvPr id="104453" name="Rectangle 3"/>
          <p:cNvSpPr>
            <a:spLocks noGrp="1" noChangeArrowheads="1"/>
          </p:cNvSpPr>
          <p:nvPr>
            <p:ph type="body" idx="1"/>
          </p:nvPr>
        </p:nvSpPr>
        <p:spPr/>
        <p:txBody>
          <a:bodyPr/>
          <a:lstStyle/>
          <a:p>
            <a:pPr eaLnBrk="1" hangingPunct="1"/>
            <a:r>
              <a:rPr lang="en-US" b="1" smtClean="0"/>
              <a:t>Active role</a:t>
            </a:r>
            <a:r>
              <a:rPr lang="en-US" smtClean="0"/>
              <a:t> – must come prepared for each class; contribute by teaching others, actively participating, taking risks, learning from instructor/classmates</a:t>
            </a:r>
          </a:p>
          <a:p>
            <a:pPr eaLnBrk="1" hangingPunct="1"/>
            <a:r>
              <a:rPr lang="en-US" b="1" smtClean="0"/>
              <a:t>Ethics</a:t>
            </a:r>
            <a:r>
              <a:rPr lang="en-US" smtClean="0"/>
              <a:t> – respect, trust and openess</a:t>
            </a:r>
          </a:p>
          <a:p>
            <a:pPr eaLnBrk="1" hangingPunct="1"/>
            <a:r>
              <a:rPr lang="en-US" b="1" smtClean="0"/>
              <a:t>Committed to learning</a:t>
            </a:r>
            <a:r>
              <a:rPr lang="en-US" smtClean="0"/>
              <a:t> – continual improvement</a:t>
            </a:r>
            <a:endParaRPr lang="en-GB" smtClean="0"/>
          </a:p>
        </p:txBody>
      </p:sp>
      <p:pic>
        <p:nvPicPr>
          <p:cNvPr id="104454" name="Picture 4" descr="cheetah"/>
          <p:cNvPicPr>
            <a:picLocks noChangeAspect="1" noChangeArrowheads="1"/>
          </p:cNvPicPr>
          <p:nvPr/>
        </p:nvPicPr>
        <p:blipFill>
          <a:blip r:embed="rId2" cstate="print"/>
          <a:srcRect/>
          <a:stretch>
            <a:fillRect/>
          </a:stretch>
        </p:blipFill>
        <p:spPr bwMode="auto">
          <a:xfrm>
            <a:off x="228600" y="5688013"/>
            <a:ext cx="2286000" cy="979487"/>
          </a:xfrm>
          <a:prstGeom prst="rect">
            <a:avLst/>
          </a:prstGeom>
          <a:noFill/>
          <a:ln w="9525">
            <a:noFill/>
            <a:miter lim="800000"/>
            <a:headEnd/>
            <a:tailEnd/>
          </a:ln>
        </p:spPr>
      </p:pic>
      <p:pic>
        <p:nvPicPr>
          <p:cNvPr id="5" name="Picture 4"/>
          <p:cNvPicPr>
            <a:picLocks noChangeAspect="1"/>
          </p:cNvPicPr>
          <p:nvPr/>
        </p:nvPicPr>
        <p:blipFill>
          <a:blip r:embed="rId3"/>
          <a:stretch>
            <a:fillRect/>
          </a:stretch>
        </p:blipFill>
        <p:spPr>
          <a:xfrm>
            <a:off x="7668344" y="116632"/>
            <a:ext cx="936104" cy="936104"/>
          </a:xfrm>
          <a:prstGeom prst="rect">
            <a:avLst/>
          </a:prstGeom>
        </p:spPr>
      </p:pic>
    </p:spTree>
    <p:extLst>
      <p:ext uri="{BB962C8B-B14F-4D97-AF65-F5344CB8AC3E}">
        <p14:creationId xmlns:p14="http://schemas.microsoft.com/office/powerpoint/2010/main" val="3559034458"/>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2"/>
          <p:cNvSpPr>
            <a:spLocks noGrp="1" noChangeArrowheads="1"/>
          </p:cNvSpPr>
          <p:nvPr>
            <p:ph type="title"/>
          </p:nvPr>
        </p:nvSpPr>
        <p:spPr>
          <a:xfrm>
            <a:off x="1835696" y="188640"/>
            <a:ext cx="5832648" cy="936104"/>
          </a:xfrm>
          <a:solidFill>
            <a:srgbClr val="FFCCFF"/>
          </a:solidFill>
        </p:spPr>
        <p:txBody>
          <a:bodyPr>
            <a:normAutofit fontScale="90000"/>
          </a:bodyPr>
          <a:lstStyle/>
          <a:p>
            <a:pPr algn="ctr" eaLnBrk="1" hangingPunct="1"/>
            <a:r>
              <a:rPr lang="en-US" dirty="0" smtClean="0"/>
              <a:t>Common Questions on Outcome Based Education (OBE)</a:t>
            </a:r>
          </a:p>
        </p:txBody>
      </p:sp>
      <p:sp>
        <p:nvSpPr>
          <p:cNvPr id="15365" name="Rectangle 3"/>
          <p:cNvSpPr>
            <a:spLocks noGrp="1" noChangeArrowheads="1"/>
          </p:cNvSpPr>
          <p:nvPr>
            <p:ph type="body" idx="1"/>
          </p:nvPr>
        </p:nvSpPr>
        <p:spPr>
          <a:xfrm>
            <a:off x="1187624" y="1772816"/>
            <a:ext cx="6995120" cy="4445691"/>
          </a:xfrm>
        </p:spPr>
        <p:txBody>
          <a:bodyPr/>
          <a:lstStyle/>
          <a:p>
            <a:pPr eaLnBrk="1" hangingPunct="1"/>
            <a:r>
              <a:rPr lang="en-US" dirty="0" smtClean="0"/>
              <a:t>What is OBE?  Paradigm shift!</a:t>
            </a:r>
          </a:p>
          <a:p>
            <a:pPr eaLnBrk="1" hangingPunct="1"/>
            <a:r>
              <a:rPr lang="en-US" dirty="0" smtClean="0"/>
              <a:t>Why OBE? </a:t>
            </a:r>
          </a:p>
          <a:p>
            <a:pPr eaLnBrk="1" hangingPunct="1"/>
            <a:r>
              <a:rPr lang="en-US" dirty="0" smtClean="0"/>
              <a:t>When to start OBE?</a:t>
            </a:r>
          </a:p>
          <a:p>
            <a:pPr eaLnBrk="1" hangingPunct="1"/>
            <a:r>
              <a:rPr lang="en-US" dirty="0" smtClean="0"/>
              <a:t>Who to develop and implement OBE?</a:t>
            </a:r>
          </a:p>
          <a:p>
            <a:pPr eaLnBrk="1" hangingPunct="1"/>
            <a:r>
              <a:rPr lang="en-US" dirty="0" smtClean="0"/>
              <a:t>Where are the facilities for OBE? </a:t>
            </a:r>
          </a:p>
          <a:p>
            <a:pPr eaLnBrk="1" hangingPunct="1"/>
            <a:r>
              <a:rPr lang="en-US" dirty="0" smtClean="0"/>
              <a:t>How to develop and implement OBE? </a:t>
            </a:r>
          </a:p>
        </p:txBody>
      </p:sp>
      <p:pic>
        <p:nvPicPr>
          <p:cNvPr id="4" name="Picture 3"/>
          <p:cNvPicPr>
            <a:picLocks noChangeAspect="1"/>
          </p:cNvPicPr>
          <p:nvPr/>
        </p:nvPicPr>
        <p:blipFill>
          <a:blip r:embed="rId2"/>
          <a:stretch>
            <a:fillRect/>
          </a:stretch>
        </p:blipFill>
        <p:spPr>
          <a:xfrm>
            <a:off x="7668344" y="116632"/>
            <a:ext cx="936104" cy="936104"/>
          </a:xfrm>
          <a:prstGeom prst="rect">
            <a:avLst/>
          </a:prstGeom>
        </p:spPr>
      </p:pic>
    </p:spTree>
    <p:extLst>
      <p:ext uri="{BB962C8B-B14F-4D97-AF65-F5344CB8AC3E}">
        <p14:creationId xmlns:p14="http://schemas.microsoft.com/office/powerpoint/2010/main" val="1335299358"/>
      </p:ext>
    </p:extLst>
  </p:cSld>
  <p:clrMapOvr>
    <a:masterClrMapping/>
  </p:clrMapOvr>
  <p:transition xmlns:p14="http://schemas.microsoft.com/office/powerpoint/2010/main">
    <p:pull dir="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6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36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36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36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36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36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5" grpId="0" build="p"/>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5"/>
          <p:cNvSpPr>
            <a:spLocks noGrp="1"/>
          </p:cNvSpPr>
          <p:nvPr>
            <p:ph type="ctrTitle"/>
          </p:nvPr>
        </p:nvSpPr>
        <p:spPr/>
        <p:txBody>
          <a:bodyPr/>
          <a:lstStyle/>
          <a:p>
            <a:r>
              <a:rPr lang="en-US" dirty="0" smtClean="0"/>
              <a:t>Assessment   (2 hours)</a:t>
            </a:r>
            <a:endParaRPr lang="en-US" dirty="0"/>
          </a:p>
        </p:txBody>
      </p:sp>
      <p:sp>
        <p:nvSpPr>
          <p:cNvPr id="7" name="Subtitle 6"/>
          <p:cNvSpPr>
            <a:spLocks noGrp="1"/>
          </p:cNvSpPr>
          <p:nvPr>
            <p:ph type="subTitle" idx="1"/>
          </p:nvPr>
        </p:nvSpPr>
        <p:spPr/>
        <p:txBody>
          <a:bodyPr/>
          <a:lstStyle/>
          <a:p>
            <a:r>
              <a:rPr lang="en-US" dirty="0" smtClean="0"/>
              <a:t>11.45 – 12.45</a:t>
            </a:r>
          </a:p>
          <a:p>
            <a:r>
              <a:rPr lang="en-US" dirty="0" smtClean="0"/>
              <a:t>14.00 – 15.00</a:t>
            </a:r>
            <a:endParaRPr lang="en-US" dirty="0"/>
          </a:p>
        </p:txBody>
      </p:sp>
      <p:pic>
        <p:nvPicPr>
          <p:cNvPr id="8" name="Picture 7"/>
          <p:cNvPicPr>
            <a:picLocks noChangeAspect="1"/>
          </p:cNvPicPr>
          <p:nvPr/>
        </p:nvPicPr>
        <p:blipFill>
          <a:blip r:embed="rId2"/>
          <a:stretch>
            <a:fillRect/>
          </a:stretch>
        </p:blipFill>
        <p:spPr>
          <a:xfrm>
            <a:off x="7668344" y="116632"/>
            <a:ext cx="936104" cy="936104"/>
          </a:xfrm>
          <a:prstGeom prst="rect">
            <a:avLst/>
          </a:prstGeom>
        </p:spPr>
      </p:pic>
    </p:spTree>
    <p:extLst>
      <p:ext uri="{BB962C8B-B14F-4D97-AF65-F5344CB8AC3E}">
        <p14:creationId xmlns:p14="http://schemas.microsoft.com/office/powerpoint/2010/main" val="597162016"/>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ext Box 2"/>
          <p:cNvSpPr txBox="1">
            <a:spLocks noChangeArrowheads="1"/>
          </p:cNvSpPr>
          <p:nvPr/>
        </p:nvSpPr>
        <p:spPr bwMode="auto">
          <a:xfrm>
            <a:off x="0" y="0"/>
            <a:ext cx="9144000" cy="3046988"/>
          </a:xfrm>
          <a:prstGeom prst="rect">
            <a:avLst/>
          </a:prstGeom>
          <a:solidFill>
            <a:srgbClr val="CCFFCC"/>
          </a:solidFill>
          <a:ln w="12700" cap="sq">
            <a:noFill/>
            <a:miter lim="800000"/>
            <a:headEnd type="none" w="sm" len="sm"/>
            <a:tailEnd type="none" w="sm" len="sm"/>
          </a:ln>
        </p:spPr>
        <p:txBody>
          <a:bodyPr wrap="square">
            <a:spAutoFit/>
          </a:bodyPr>
          <a:lstStyle/>
          <a:p>
            <a:pPr algn="ctr" eaLnBrk="0" hangingPunct="0">
              <a:spcBef>
                <a:spcPct val="50000"/>
              </a:spcBef>
            </a:pPr>
            <a:r>
              <a:rPr lang="en-US" sz="3200" b="1" dirty="0">
                <a:solidFill>
                  <a:srgbClr val="FF0000"/>
                </a:solidFill>
                <a:latin typeface="Arial" pitchFamily="34" charset="0"/>
              </a:rPr>
              <a:t>ASSESSMENT:</a:t>
            </a:r>
          </a:p>
          <a:p>
            <a:pPr algn="ctr" eaLnBrk="0" hangingPunct="0">
              <a:spcBef>
                <a:spcPct val="50000"/>
              </a:spcBef>
            </a:pPr>
            <a:r>
              <a:rPr lang="en-US" sz="3200" dirty="0">
                <a:latin typeface="Arial" pitchFamily="34" charset="0"/>
              </a:rPr>
              <a:t>Processes that identify, collect, use and prepare data for evaluation of achievement of </a:t>
            </a:r>
            <a:r>
              <a:rPr lang="en-US" sz="3200" dirty="0" err="1">
                <a:latin typeface="Arial" pitchFamily="34" charset="0"/>
              </a:rPr>
              <a:t>programme</a:t>
            </a:r>
            <a:r>
              <a:rPr lang="en-US" sz="3200" dirty="0">
                <a:latin typeface="Arial" pitchFamily="34" charset="0"/>
              </a:rPr>
              <a:t> outcomes or educational objectives</a:t>
            </a:r>
            <a:r>
              <a:rPr lang="en-US" sz="3200" dirty="0" smtClean="0">
                <a:latin typeface="Arial" pitchFamily="34" charset="0"/>
              </a:rPr>
              <a:t>.</a:t>
            </a:r>
          </a:p>
          <a:p>
            <a:pPr algn="ctr" eaLnBrk="0" hangingPunct="0">
              <a:spcBef>
                <a:spcPct val="50000"/>
              </a:spcBef>
            </a:pPr>
            <a:endParaRPr lang="en-US" sz="3200" dirty="0">
              <a:latin typeface="Arial" pitchFamily="34" charset="0"/>
            </a:endParaRPr>
          </a:p>
        </p:txBody>
      </p:sp>
      <p:sp>
        <p:nvSpPr>
          <p:cNvPr id="106499" name="Text Box 5"/>
          <p:cNvSpPr txBox="1">
            <a:spLocks noChangeArrowheads="1"/>
          </p:cNvSpPr>
          <p:nvPr/>
        </p:nvSpPr>
        <p:spPr bwMode="auto">
          <a:xfrm>
            <a:off x="0" y="3276600"/>
            <a:ext cx="9144000" cy="3539430"/>
          </a:xfrm>
          <a:prstGeom prst="rect">
            <a:avLst/>
          </a:prstGeom>
          <a:solidFill>
            <a:srgbClr val="CCFFCC"/>
          </a:solidFill>
          <a:ln w="12700" cap="sq">
            <a:noFill/>
            <a:miter lim="800000"/>
            <a:headEnd type="none" w="sm" len="sm"/>
            <a:tailEnd type="none" w="sm" len="sm"/>
          </a:ln>
        </p:spPr>
        <p:txBody>
          <a:bodyPr wrap="square">
            <a:spAutoFit/>
          </a:bodyPr>
          <a:lstStyle/>
          <a:p>
            <a:pPr algn="ctr" eaLnBrk="0" hangingPunct="0">
              <a:spcBef>
                <a:spcPct val="50000"/>
              </a:spcBef>
            </a:pPr>
            <a:r>
              <a:rPr lang="en-US" sz="3200" b="1" dirty="0">
                <a:solidFill>
                  <a:srgbClr val="FF0000"/>
                </a:solidFill>
                <a:latin typeface="Arial" pitchFamily="34" charset="0"/>
              </a:rPr>
              <a:t>EVALUATION:</a:t>
            </a:r>
          </a:p>
          <a:p>
            <a:pPr algn="ctr" eaLnBrk="0" hangingPunct="0">
              <a:spcBef>
                <a:spcPct val="50000"/>
              </a:spcBef>
            </a:pPr>
            <a:r>
              <a:rPr lang="en-US" sz="3200" dirty="0">
                <a:latin typeface="Arial" pitchFamily="34" charset="0"/>
              </a:rPr>
              <a:t>Processes for interpretation of data and evidence from assessment practices that determine the program outcomes are achieved or result in actions to improve </a:t>
            </a:r>
            <a:r>
              <a:rPr lang="en-US" sz="3200" dirty="0" err="1">
                <a:latin typeface="Arial" pitchFamily="34" charset="0"/>
              </a:rPr>
              <a:t>programme</a:t>
            </a:r>
            <a:r>
              <a:rPr lang="en-US" sz="3200" dirty="0" smtClean="0">
                <a:latin typeface="Arial" pitchFamily="34" charset="0"/>
              </a:rPr>
              <a:t>.</a:t>
            </a:r>
          </a:p>
          <a:p>
            <a:pPr algn="ctr" eaLnBrk="0" hangingPunct="0">
              <a:spcBef>
                <a:spcPct val="50000"/>
              </a:spcBef>
            </a:pPr>
            <a:endParaRPr lang="en-US" sz="3200" dirty="0">
              <a:latin typeface="Arial" pitchFamily="34" charset="0"/>
            </a:endParaRPr>
          </a:p>
        </p:txBody>
      </p:sp>
    </p:spTree>
    <p:extLst>
      <p:ext uri="{BB962C8B-B14F-4D97-AF65-F5344CB8AC3E}">
        <p14:creationId xmlns:p14="http://schemas.microsoft.com/office/powerpoint/2010/main" val="4214448133"/>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0962" name="Rectangle 2"/>
          <p:cNvSpPr>
            <a:spLocks noGrp="1" noChangeArrowheads="1"/>
          </p:cNvSpPr>
          <p:nvPr>
            <p:ph type="title"/>
          </p:nvPr>
        </p:nvSpPr>
        <p:spPr>
          <a:xfrm>
            <a:off x="1909936" y="188640"/>
            <a:ext cx="5686400" cy="762000"/>
          </a:xfrm>
          <a:solidFill>
            <a:srgbClr val="FFB9F9"/>
          </a:solidFill>
        </p:spPr>
        <p:txBody>
          <a:bodyPr/>
          <a:lstStyle/>
          <a:p>
            <a:pPr algn="ctr"/>
            <a:r>
              <a:rPr lang="en-US" dirty="0" smtClean="0"/>
              <a:t>Assessment</a:t>
            </a:r>
            <a:endParaRPr lang="en-US" dirty="0"/>
          </a:p>
        </p:txBody>
      </p:sp>
      <p:sp>
        <p:nvSpPr>
          <p:cNvPr id="680964" name="Rectangle 4"/>
          <p:cNvSpPr>
            <a:spLocks noChangeArrowheads="1"/>
          </p:cNvSpPr>
          <p:nvPr/>
        </p:nvSpPr>
        <p:spPr bwMode="auto">
          <a:xfrm>
            <a:off x="838200" y="381000"/>
            <a:ext cx="6870700" cy="838200"/>
          </a:xfrm>
          <a:prstGeom prst="rect">
            <a:avLst/>
          </a:prstGeom>
          <a:noFill/>
          <a:ln w="9525">
            <a:noFill/>
            <a:miter lim="800000"/>
            <a:headEnd/>
            <a:tailEnd/>
          </a:ln>
        </p:spPr>
        <p:txBody>
          <a:bodyPr anchor="b"/>
          <a:lstStyle/>
          <a:p>
            <a:pPr algn="r"/>
            <a:endParaRPr lang="en-US" sz="4400" dirty="0">
              <a:solidFill>
                <a:schemeClr val="tx2"/>
              </a:solidFill>
              <a:effectLst>
                <a:outerShdw blurRad="38100" dist="38100" dir="2700000" algn="tl">
                  <a:srgbClr val="FFFFFF"/>
                </a:outerShdw>
              </a:effectLst>
              <a:latin typeface="Arial" pitchFamily="34" charset="0"/>
            </a:endParaRPr>
          </a:p>
        </p:txBody>
      </p:sp>
      <p:sp>
        <p:nvSpPr>
          <p:cNvPr id="680965" name="Rectangle 5"/>
          <p:cNvSpPr>
            <a:spLocks noChangeArrowheads="1"/>
          </p:cNvSpPr>
          <p:nvPr/>
        </p:nvSpPr>
        <p:spPr bwMode="auto">
          <a:xfrm>
            <a:off x="395536" y="1052736"/>
            <a:ext cx="8610600" cy="5334000"/>
          </a:xfrm>
          <a:prstGeom prst="rect">
            <a:avLst/>
          </a:prstGeom>
          <a:noFill/>
          <a:ln w="9525">
            <a:noFill/>
            <a:miter lim="800000"/>
            <a:headEnd/>
            <a:tailEnd/>
          </a:ln>
          <a:effectLst/>
        </p:spPr>
        <p:txBody>
          <a:bodyPr/>
          <a:lstStyle/>
          <a:p>
            <a:pPr marL="571500" indent="-571500">
              <a:lnSpc>
                <a:spcPct val="110000"/>
              </a:lnSpc>
              <a:spcBef>
                <a:spcPct val="40000"/>
              </a:spcBef>
              <a:buClr>
                <a:schemeClr val="accent2"/>
              </a:buClr>
              <a:buSzPct val="80000"/>
              <a:buFont typeface="Arial"/>
              <a:buChar char="•"/>
            </a:pPr>
            <a:r>
              <a:rPr lang="en-US" sz="3600" dirty="0" smtClean="0"/>
              <a:t>drives learning (necessary evil!)</a:t>
            </a:r>
          </a:p>
          <a:p>
            <a:pPr marL="571500" indent="-571500">
              <a:lnSpc>
                <a:spcPct val="110000"/>
              </a:lnSpc>
              <a:spcBef>
                <a:spcPct val="40000"/>
              </a:spcBef>
              <a:buClr>
                <a:schemeClr val="accent2"/>
              </a:buClr>
              <a:buSzPct val="80000"/>
              <a:buFont typeface="Arial"/>
              <a:buChar char="•"/>
            </a:pPr>
            <a:r>
              <a:rPr lang="en-US" sz="3600" dirty="0" smtClean="0"/>
              <a:t>is formative </a:t>
            </a:r>
            <a:r>
              <a:rPr lang="en-US" sz="3600" dirty="0"/>
              <a:t>or/and </a:t>
            </a:r>
            <a:r>
              <a:rPr lang="en-US" sz="3600" dirty="0" smtClean="0"/>
              <a:t>summative; to demonstrate student’s </a:t>
            </a:r>
            <a:r>
              <a:rPr lang="en-US" sz="3600" dirty="0"/>
              <a:t>competence in demonstrating a specific </a:t>
            </a:r>
            <a:r>
              <a:rPr lang="en-US" sz="3600" dirty="0" smtClean="0"/>
              <a:t>outcome</a:t>
            </a:r>
          </a:p>
          <a:p>
            <a:pPr marL="571500" indent="-571500">
              <a:lnSpc>
                <a:spcPct val="110000"/>
              </a:lnSpc>
              <a:spcBef>
                <a:spcPct val="40000"/>
              </a:spcBef>
              <a:buClr>
                <a:schemeClr val="accent2"/>
              </a:buClr>
              <a:buSzPct val="80000"/>
              <a:buFont typeface="Arial"/>
              <a:buChar char="•"/>
            </a:pPr>
            <a:r>
              <a:rPr lang="en-US" sz="3600" dirty="0" smtClean="0"/>
              <a:t>is the process </a:t>
            </a:r>
            <a:r>
              <a:rPr lang="en-US" sz="3600" dirty="0"/>
              <a:t>that identify, collect, use and prepare data that can </a:t>
            </a:r>
            <a:r>
              <a:rPr lang="en-US" sz="3600" dirty="0">
                <a:solidFill>
                  <a:srgbClr val="CC3300"/>
                </a:solidFill>
              </a:rPr>
              <a:t>be used to evaluate</a:t>
            </a:r>
            <a:r>
              <a:rPr lang="en-US" sz="3600" dirty="0"/>
              <a:t> </a:t>
            </a:r>
            <a:r>
              <a:rPr lang="en-US" sz="3600" dirty="0" smtClean="0"/>
              <a:t>attainment.</a:t>
            </a:r>
            <a:endParaRPr lang="en-US" sz="3600" dirty="0"/>
          </a:p>
        </p:txBody>
      </p:sp>
      <p:pic>
        <p:nvPicPr>
          <p:cNvPr id="5" name="Picture 4"/>
          <p:cNvPicPr>
            <a:picLocks noChangeAspect="1"/>
          </p:cNvPicPr>
          <p:nvPr/>
        </p:nvPicPr>
        <p:blipFill>
          <a:blip r:embed="rId3"/>
          <a:stretch>
            <a:fillRect/>
          </a:stretch>
        </p:blipFill>
        <p:spPr>
          <a:xfrm>
            <a:off x="7668344" y="116632"/>
            <a:ext cx="936104" cy="936104"/>
          </a:xfrm>
          <a:prstGeom prst="rect">
            <a:avLst/>
          </a:prstGeom>
        </p:spPr>
      </p:pic>
    </p:spTree>
    <p:extLst>
      <p:ext uri="{BB962C8B-B14F-4D97-AF65-F5344CB8AC3E}">
        <p14:creationId xmlns:p14="http://schemas.microsoft.com/office/powerpoint/2010/main" val="2181658180"/>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548" name="Rectangle 2"/>
          <p:cNvSpPr>
            <a:spLocks noGrp="1" noChangeArrowheads="1"/>
          </p:cNvSpPr>
          <p:nvPr>
            <p:ph type="title"/>
          </p:nvPr>
        </p:nvSpPr>
        <p:spPr>
          <a:xfrm>
            <a:off x="1763688" y="476672"/>
            <a:ext cx="5544616" cy="648072"/>
          </a:xfrm>
          <a:solidFill>
            <a:srgbClr val="FFB9F9"/>
          </a:solidFill>
        </p:spPr>
        <p:txBody>
          <a:bodyPr/>
          <a:lstStyle/>
          <a:p>
            <a:pPr algn="ctr" eaLnBrk="1" hangingPunct="1"/>
            <a:r>
              <a:rPr lang="en-US" dirty="0" smtClean="0"/>
              <a:t>What to Assess/Measure? </a:t>
            </a:r>
            <a:endParaRPr lang="en-GB" dirty="0" smtClean="0"/>
          </a:p>
        </p:txBody>
      </p:sp>
      <p:sp>
        <p:nvSpPr>
          <p:cNvPr id="108549" name="Rectangle 3"/>
          <p:cNvSpPr>
            <a:spLocks noGrp="1" noChangeArrowheads="1"/>
          </p:cNvSpPr>
          <p:nvPr>
            <p:ph type="body" idx="1"/>
          </p:nvPr>
        </p:nvSpPr>
        <p:spPr/>
        <p:txBody>
          <a:bodyPr/>
          <a:lstStyle/>
          <a:p>
            <a:pPr eaLnBrk="1" hangingPunct="1"/>
            <a:r>
              <a:rPr lang="en-US" dirty="0" smtClean="0"/>
              <a:t>Delivery Method</a:t>
            </a:r>
          </a:p>
          <a:p>
            <a:pPr eaLnBrk="1" hangingPunct="1"/>
            <a:r>
              <a:rPr lang="en-US" dirty="0" smtClean="0"/>
              <a:t>Lecturer’s Attribute</a:t>
            </a:r>
          </a:p>
          <a:p>
            <a:pPr eaLnBrk="1" hangingPunct="1"/>
            <a:r>
              <a:rPr lang="en-US" dirty="0" smtClean="0"/>
              <a:t>Learning Environment</a:t>
            </a:r>
          </a:p>
          <a:p>
            <a:r>
              <a:rPr lang="en-US" dirty="0" smtClean="0"/>
              <a:t>Assessing Student/Cohort (Course Outcome)</a:t>
            </a:r>
          </a:p>
          <a:p>
            <a:r>
              <a:rPr lang="en-US" dirty="0" smtClean="0"/>
              <a:t>Assessing Student/Cohort (Programme Outcome) </a:t>
            </a:r>
            <a:endParaRPr lang="en-MY" dirty="0" smtClean="0"/>
          </a:p>
          <a:p>
            <a:pPr eaLnBrk="1" hangingPunct="1"/>
            <a:endParaRPr lang="en-GB" dirty="0" smtClean="0"/>
          </a:p>
        </p:txBody>
      </p:sp>
      <p:pic>
        <p:nvPicPr>
          <p:cNvPr id="4" name="Picture 3"/>
          <p:cNvPicPr>
            <a:picLocks noChangeAspect="1"/>
          </p:cNvPicPr>
          <p:nvPr/>
        </p:nvPicPr>
        <p:blipFill>
          <a:blip r:embed="rId2"/>
          <a:stretch>
            <a:fillRect/>
          </a:stretch>
        </p:blipFill>
        <p:spPr>
          <a:xfrm>
            <a:off x="7668344" y="116632"/>
            <a:ext cx="936104" cy="936104"/>
          </a:xfrm>
          <a:prstGeom prst="rect">
            <a:avLst/>
          </a:prstGeom>
        </p:spPr>
      </p:pic>
    </p:spTree>
    <p:extLst>
      <p:ext uri="{BB962C8B-B14F-4D97-AF65-F5344CB8AC3E}">
        <p14:creationId xmlns:p14="http://schemas.microsoft.com/office/powerpoint/2010/main" val="782161128"/>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23728" y="260648"/>
            <a:ext cx="5256584" cy="936104"/>
          </a:xfrm>
          <a:solidFill>
            <a:srgbClr val="FFB9F9"/>
          </a:solidFill>
        </p:spPr>
        <p:txBody>
          <a:bodyPr>
            <a:normAutofit fontScale="90000"/>
          </a:bodyPr>
          <a:lstStyle/>
          <a:p>
            <a:pPr algn="ctr" eaLnBrk="1" fontAlgn="auto" hangingPunct="1">
              <a:spcAft>
                <a:spcPts val="0"/>
              </a:spcAft>
              <a:defRPr/>
            </a:pPr>
            <a:r>
              <a:rPr lang="en-MY" dirty="0" smtClean="0">
                <a:solidFill>
                  <a:schemeClr val="tx1"/>
                </a:solidFill>
              </a:rPr>
              <a:t>Expectations from Evaluators</a:t>
            </a:r>
            <a:br>
              <a:rPr lang="en-MY" dirty="0" smtClean="0">
                <a:solidFill>
                  <a:schemeClr val="tx1"/>
                </a:solidFill>
              </a:rPr>
            </a:br>
            <a:r>
              <a:rPr lang="en-MY" dirty="0" smtClean="0">
                <a:solidFill>
                  <a:schemeClr val="tx1"/>
                </a:solidFill>
              </a:rPr>
              <a:t>on Assessment</a:t>
            </a:r>
            <a:endParaRPr lang="en-MY" dirty="0">
              <a:solidFill>
                <a:schemeClr val="tx1"/>
              </a:solidFill>
            </a:endParaRPr>
          </a:p>
        </p:txBody>
      </p:sp>
      <p:sp>
        <p:nvSpPr>
          <p:cNvPr id="18435" name="Content Placeholder 2"/>
          <p:cNvSpPr>
            <a:spLocks noGrp="1"/>
          </p:cNvSpPr>
          <p:nvPr>
            <p:ph idx="1"/>
          </p:nvPr>
        </p:nvSpPr>
        <p:spPr>
          <a:xfrm>
            <a:off x="179512" y="1600200"/>
            <a:ext cx="8507288" cy="4445691"/>
          </a:xfrm>
        </p:spPr>
        <p:txBody>
          <a:bodyPr/>
          <a:lstStyle/>
          <a:p>
            <a:pPr eaLnBrk="1" hangingPunct="1"/>
            <a:r>
              <a:rPr lang="en-US" dirty="0" smtClean="0"/>
              <a:t>Course Assessment links to Course Outcomes / </a:t>
            </a:r>
            <a:r>
              <a:rPr lang="en-US" dirty="0" err="1" smtClean="0"/>
              <a:t>Programme</a:t>
            </a:r>
            <a:r>
              <a:rPr lang="en-US" dirty="0" smtClean="0"/>
              <a:t> Outcomes</a:t>
            </a:r>
          </a:p>
          <a:p>
            <a:pPr eaLnBrk="1" hangingPunct="1"/>
            <a:r>
              <a:rPr lang="en-US" dirty="0" smtClean="0"/>
              <a:t>Formative Assessment </a:t>
            </a:r>
          </a:p>
          <a:p>
            <a:pPr eaLnBrk="1" hangingPunct="1"/>
            <a:r>
              <a:rPr lang="en-US" dirty="0" smtClean="0"/>
              <a:t>Summative Assessment </a:t>
            </a:r>
            <a:endParaRPr lang="en-MY" dirty="0" smtClean="0"/>
          </a:p>
          <a:p>
            <a:pPr eaLnBrk="1" hangingPunct="1"/>
            <a:r>
              <a:rPr lang="en-US" dirty="0" smtClean="0"/>
              <a:t>Looking for content breadth &amp; depth from direct assessment</a:t>
            </a:r>
          </a:p>
          <a:p>
            <a:pPr eaLnBrk="1" hangingPunct="1"/>
            <a:r>
              <a:rPr lang="en-US" dirty="0" smtClean="0"/>
              <a:t>Looking for students ability to attain the highest level (depth)</a:t>
            </a:r>
          </a:p>
        </p:txBody>
      </p:sp>
      <p:pic>
        <p:nvPicPr>
          <p:cNvPr id="18436" name="Picture 2" descr="C:\Users\Valued User\AppData\Local\Microsoft\Windows\Temporary Internet Files\Content.IE5\BH5Q3ID5\MMj03567740000[1].gif"/>
          <p:cNvPicPr>
            <a:picLocks noChangeAspect="1" noChangeArrowheads="1" noCrop="1"/>
          </p:cNvPicPr>
          <p:nvPr/>
        </p:nvPicPr>
        <p:blipFill>
          <a:blip r:embed="rId2" cstate="print"/>
          <a:srcRect/>
          <a:stretch>
            <a:fillRect/>
          </a:stretch>
        </p:blipFill>
        <p:spPr bwMode="auto">
          <a:xfrm>
            <a:off x="7380312" y="2708920"/>
            <a:ext cx="1019175" cy="1019175"/>
          </a:xfrm>
          <a:prstGeom prst="rect">
            <a:avLst/>
          </a:prstGeom>
          <a:noFill/>
          <a:ln w="9525">
            <a:noFill/>
            <a:miter lim="800000"/>
            <a:headEnd/>
            <a:tailEnd/>
          </a:ln>
        </p:spPr>
      </p:pic>
      <p:pic>
        <p:nvPicPr>
          <p:cNvPr id="6" name="Picture 5"/>
          <p:cNvPicPr>
            <a:picLocks noChangeAspect="1"/>
          </p:cNvPicPr>
          <p:nvPr/>
        </p:nvPicPr>
        <p:blipFill>
          <a:blip r:embed="rId3"/>
          <a:stretch>
            <a:fillRect/>
          </a:stretch>
        </p:blipFill>
        <p:spPr>
          <a:xfrm>
            <a:off x="7668344" y="116632"/>
            <a:ext cx="936104" cy="936104"/>
          </a:xfrm>
          <a:prstGeom prst="rect">
            <a:avLst/>
          </a:prstGeom>
        </p:spPr>
      </p:pic>
    </p:spTree>
    <p:extLst>
      <p:ext uri="{BB962C8B-B14F-4D97-AF65-F5344CB8AC3E}">
        <p14:creationId xmlns:p14="http://schemas.microsoft.com/office/powerpoint/2010/main" val="991306925"/>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763688" y="260648"/>
            <a:ext cx="5832648" cy="864096"/>
          </a:xfrm>
          <a:solidFill>
            <a:srgbClr val="FFB9F9"/>
          </a:solidFill>
        </p:spPr>
        <p:txBody>
          <a:bodyPr>
            <a:normAutofit fontScale="90000"/>
          </a:bodyPr>
          <a:lstStyle/>
          <a:p>
            <a:pPr algn="ctr" eaLnBrk="1" fontAlgn="auto" hangingPunct="1">
              <a:spcAft>
                <a:spcPts val="0"/>
              </a:spcAft>
              <a:defRPr/>
            </a:pPr>
            <a:r>
              <a:rPr lang="en-MY" dirty="0" smtClean="0">
                <a:solidFill>
                  <a:schemeClr val="tx1"/>
                </a:solidFill>
              </a:rPr>
              <a:t>Lessons learnt from accreditation activities related to assessment</a:t>
            </a:r>
            <a:endParaRPr lang="en-MY" dirty="0">
              <a:solidFill>
                <a:schemeClr val="tx1"/>
              </a:solidFill>
            </a:endParaRPr>
          </a:p>
        </p:txBody>
      </p:sp>
      <p:sp>
        <p:nvSpPr>
          <p:cNvPr id="3" name="Content Placeholder 2"/>
          <p:cNvSpPr>
            <a:spLocks noGrp="1"/>
          </p:cNvSpPr>
          <p:nvPr>
            <p:ph idx="1"/>
          </p:nvPr>
        </p:nvSpPr>
        <p:spPr>
          <a:xfrm>
            <a:off x="467544" y="1600200"/>
            <a:ext cx="8219256" cy="4445691"/>
          </a:xfrm>
        </p:spPr>
        <p:txBody>
          <a:bodyPr rtlCol="0">
            <a:noAutofit/>
          </a:bodyPr>
          <a:lstStyle/>
          <a:p>
            <a:pPr marL="438912" indent="-320040" eaLnBrk="1" fontAlgn="auto" hangingPunct="1">
              <a:spcBef>
                <a:spcPts val="0"/>
              </a:spcBef>
              <a:spcAft>
                <a:spcPts val="0"/>
              </a:spcAft>
              <a:buFont typeface="Wingdings 2"/>
              <a:buChar char=""/>
              <a:defRPr/>
            </a:pPr>
            <a:r>
              <a:rPr lang="en-US" sz="2800" dirty="0" smtClean="0"/>
              <a:t>Does not know the teaching plan</a:t>
            </a:r>
          </a:p>
          <a:p>
            <a:pPr marL="438912" indent="-320040" eaLnBrk="1" fontAlgn="auto" hangingPunct="1">
              <a:spcBef>
                <a:spcPts val="0"/>
              </a:spcBef>
              <a:spcAft>
                <a:spcPts val="0"/>
              </a:spcAft>
              <a:buFont typeface="Wingdings 2"/>
              <a:buChar char=""/>
              <a:defRPr/>
            </a:pPr>
            <a:r>
              <a:rPr lang="en-US" sz="2800" dirty="0" smtClean="0"/>
              <a:t>Done without referring to the plan</a:t>
            </a:r>
          </a:p>
          <a:p>
            <a:pPr marL="438912" indent="-320040" eaLnBrk="1" fontAlgn="auto" hangingPunct="1">
              <a:spcBef>
                <a:spcPts val="0"/>
              </a:spcBef>
              <a:spcAft>
                <a:spcPts val="0"/>
              </a:spcAft>
              <a:buFont typeface="Wingdings 2"/>
              <a:buChar char=""/>
              <a:defRPr/>
            </a:pPr>
            <a:r>
              <a:rPr lang="en-US" sz="2800" dirty="0" smtClean="0"/>
              <a:t>Does not know how to translate plan into assessment</a:t>
            </a:r>
          </a:p>
          <a:p>
            <a:pPr marL="438912" indent="-320040" eaLnBrk="1" fontAlgn="auto" hangingPunct="1">
              <a:spcBef>
                <a:spcPts val="0"/>
              </a:spcBef>
              <a:spcAft>
                <a:spcPts val="0"/>
              </a:spcAft>
              <a:buFont typeface="Wingdings 2"/>
              <a:buChar char=""/>
              <a:defRPr/>
            </a:pPr>
            <a:r>
              <a:rPr lang="en-US" sz="2800" dirty="0" smtClean="0"/>
              <a:t>Assessing at low-medium level (not challenging)</a:t>
            </a:r>
          </a:p>
          <a:p>
            <a:pPr marL="438912" indent="-320040" eaLnBrk="1" fontAlgn="auto" hangingPunct="1">
              <a:spcBef>
                <a:spcPts val="0"/>
              </a:spcBef>
              <a:spcAft>
                <a:spcPts val="0"/>
              </a:spcAft>
              <a:buFont typeface="Wingdings 2"/>
              <a:buChar char=""/>
              <a:defRPr/>
            </a:pPr>
            <a:r>
              <a:rPr lang="en-US" sz="2800" dirty="0" smtClean="0"/>
              <a:t>No feedback to students except at end of semester</a:t>
            </a:r>
          </a:p>
          <a:p>
            <a:pPr marL="438912" indent="-320040" eaLnBrk="1" fontAlgn="auto" hangingPunct="1">
              <a:spcBef>
                <a:spcPts val="0"/>
              </a:spcBef>
              <a:spcAft>
                <a:spcPts val="0"/>
              </a:spcAft>
              <a:buFont typeface="Wingdings 2"/>
              <a:buChar char=""/>
              <a:defRPr/>
            </a:pPr>
            <a:r>
              <a:rPr lang="en-US" sz="2800" dirty="0" smtClean="0"/>
              <a:t>Does not know how to relate assessment to expected outcomes</a:t>
            </a:r>
          </a:p>
          <a:p>
            <a:pPr marL="438912" indent="-320040" eaLnBrk="1" fontAlgn="auto" hangingPunct="1">
              <a:spcBef>
                <a:spcPts val="0"/>
              </a:spcBef>
              <a:spcAft>
                <a:spcPts val="0"/>
              </a:spcAft>
              <a:buFont typeface="Wingdings 2"/>
              <a:buChar char=""/>
              <a:defRPr/>
            </a:pPr>
            <a:r>
              <a:rPr lang="en-US" sz="2800" dirty="0" smtClean="0"/>
              <a:t>Repetition</a:t>
            </a:r>
          </a:p>
          <a:p>
            <a:pPr marL="438912" indent="-320040" eaLnBrk="1" fontAlgn="auto" hangingPunct="1">
              <a:spcBef>
                <a:spcPts val="0"/>
              </a:spcBef>
              <a:spcAft>
                <a:spcPts val="0"/>
              </a:spcAft>
              <a:buFont typeface="Wingdings 2"/>
              <a:buChar char=""/>
              <a:defRPr/>
            </a:pPr>
            <a:r>
              <a:rPr lang="en-US" sz="2800" dirty="0" smtClean="0"/>
              <a:t>Bulk marking</a:t>
            </a:r>
          </a:p>
          <a:p>
            <a:pPr marL="438912" indent="-320040" eaLnBrk="1" fontAlgn="auto" hangingPunct="1">
              <a:spcBef>
                <a:spcPts val="0"/>
              </a:spcBef>
              <a:spcAft>
                <a:spcPts val="0"/>
              </a:spcAft>
              <a:buFont typeface="Wingdings 2"/>
              <a:buChar char=""/>
              <a:defRPr/>
            </a:pPr>
            <a:r>
              <a:rPr lang="en-US" sz="2800" dirty="0" smtClean="0"/>
              <a:t>Traditional assessments</a:t>
            </a:r>
          </a:p>
          <a:p>
            <a:pPr marL="438912" indent="-320040" eaLnBrk="1" fontAlgn="auto" hangingPunct="1">
              <a:spcBef>
                <a:spcPts val="0"/>
              </a:spcBef>
              <a:spcAft>
                <a:spcPts val="0"/>
              </a:spcAft>
              <a:buFont typeface="Wingdings 2"/>
              <a:buChar char=""/>
              <a:defRPr/>
            </a:pPr>
            <a:endParaRPr lang="en-US" sz="2800" dirty="0" smtClean="0"/>
          </a:p>
          <a:p>
            <a:pPr marL="438912" indent="-320040" eaLnBrk="1" fontAlgn="auto" hangingPunct="1">
              <a:spcBef>
                <a:spcPts val="0"/>
              </a:spcBef>
              <a:spcAft>
                <a:spcPts val="0"/>
              </a:spcAft>
              <a:buFont typeface="Wingdings 2"/>
              <a:buChar char=""/>
              <a:defRPr/>
            </a:pPr>
            <a:endParaRPr lang="en-MY" sz="2800" dirty="0"/>
          </a:p>
        </p:txBody>
      </p:sp>
      <p:pic>
        <p:nvPicPr>
          <p:cNvPr id="19460" name="Picture 5" descr="AG00043_"/>
          <p:cNvPicPr>
            <a:picLocks noChangeAspect="1" noChangeArrowheads="1" noCrop="1"/>
          </p:cNvPicPr>
          <p:nvPr/>
        </p:nvPicPr>
        <p:blipFill>
          <a:blip r:embed="rId2" cstate="print"/>
          <a:srcRect/>
          <a:stretch>
            <a:fillRect/>
          </a:stretch>
        </p:blipFill>
        <p:spPr bwMode="auto">
          <a:xfrm>
            <a:off x="7239000" y="4038600"/>
            <a:ext cx="1571625" cy="2495550"/>
          </a:xfrm>
          <a:prstGeom prst="rect">
            <a:avLst/>
          </a:prstGeom>
          <a:noFill/>
          <a:ln w="9525">
            <a:noFill/>
            <a:miter lim="800000"/>
            <a:headEnd/>
            <a:tailEnd/>
          </a:ln>
        </p:spPr>
      </p:pic>
      <p:pic>
        <p:nvPicPr>
          <p:cNvPr id="5" name="Picture 4"/>
          <p:cNvPicPr>
            <a:picLocks noChangeAspect="1"/>
          </p:cNvPicPr>
          <p:nvPr/>
        </p:nvPicPr>
        <p:blipFill>
          <a:blip r:embed="rId3"/>
          <a:stretch>
            <a:fillRect/>
          </a:stretch>
        </p:blipFill>
        <p:spPr>
          <a:xfrm>
            <a:off x="7668344" y="116632"/>
            <a:ext cx="936104" cy="936104"/>
          </a:xfrm>
          <a:prstGeom prst="rect">
            <a:avLst/>
          </a:prstGeom>
        </p:spPr>
      </p:pic>
    </p:spTree>
    <p:extLst>
      <p:ext uri="{BB962C8B-B14F-4D97-AF65-F5344CB8AC3E}">
        <p14:creationId xmlns:p14="http://schemas.microsoft.com/office/powerpoint/2010/main" val="782075046"/>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8235" name="Group 43"/>
          <p:cNvGraphicFramePr>
            <a:graphicFrameLocks noGrp="1"/>
          </p:cNvGraphicFramePr>
          <p:nvPr>
            <p:extLst>
              <p:ext uri="{D42A27DB-BD31-4B8C-83A1-F6EECF244321}">
                <p14:modId xmlns:p14="http://schemas.microsoft.com/office/powerpoint/2010/main" val="1100936674"/>
              </p:ext>
            </p:extLst>
          </p:nvPr>
        </p:nvGraphicFramePr>
        <p:xfrm>
          <a:off x="0" y="1700808"/>
          <a:ext cx="9144000" cy="4104005"/>
        </p:xfrm>
        <a:graphic>
          <a:graphicData uri="http://schemas.openxmlformats.org/drawingml/2006/table">
            <a:tbl>
              <a:tblPr/>
              <a:tblGrid>
                <a:gridCol w="2286000"/>
                <a:gridCol w="3810000"/>
                <a:gridCol w="3048000"/>
              </a:tblGrid>
              <a:tr h="7826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Times New Roman" charset="0"/>
                        </a:rPr>
                        <a:t>Course</a:t>
                      </a:r>
                      <a:endParaRPr kumimoji="0" lang="en-GB" sz="2800" b="0" i="0" u="none" strike="noStrike" cap="none" normalizeH="0" baseline="0" dirty="0" smtClean="0">
                        <a:ln>
                          <a:noFill/>
                        </a:ln>
                        <a:solidFill>
                          <a:schemeClr val="tx1"/>
                        </a:solidFill>
                        <a:effectLst/>
                        <a:latin typeface="Times New Roman"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Times New Roman" charset="0"/>
                        </a:rPr>
                        <a:t>Programme Outcome 1</a:t>
                      </a:r>
                      <a:endParaRPr kumimoji="0" lang="en-GB" sz="2800" b="0" i="0" u="none" strike="noStrike" cap="none" normalizeH="0" baseline="0" dirty="0" smtClean="0">
                        <a:ln>
                          <a:noFill/>
                        </a:ln>
                        <a:solidFill>
                          <a:schemeClr val="tx1"/>
                        </a:solidFill>
                        <a:effectLst/>
                        <a:latin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Times New Roman" charset="0"/>
                        </a:rPr>
                        <a:t>Independent Variables</a:t>
                      </a:r>
                      <a:endParaRPr kumimoji="0" lang="en-GB" sz="2800" b="0" i="0" u="none" strike="noStrike" cap="none" normalizeH="0" baseline="0" smtClean="0">
                        <a:ln>
                          <a:noFill/>
                        </a:ln>
                        <a:solidFill>
                          <a:schemeClr val="tx1"/>
                        </a:solidFill>
                        <a:effectLst/>
                        <a:latin typeface="Times New Roman"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12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Times New Roman" charset="0"/>
                        </a:rPr>
                        <a:t>Outcome 1</a:t>
                      </a:r>
                      <a:endParaRPr kumimoji="0" lang="en-GB" sz="2800" b="0" i="0" u="none" strike="noStrike" cap="none" normalizeH="0" baseline="0" smtClean="0">
                        <a:ln>
                          <a:noFill/>
                        </a:ln>
                        <a:solidFill>
                          <a:schemeClr val="tx1"/>
                        </a:solidFill>
                        <a:effectLst/>
                        <a:latin typeface="Times New Roman"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Times New Roman" charset="0"/>
                        </a:rPr>
                        <a:t>Yes (1)/ No (0)</a:t>
                      </a:r>
                      <a:endParaRPr kumimoji="0" lang="en-GB" sz="2800" b="0" i="0" u="none" strike="noStrike" cap="none" normalizeH="0" baseline="0" smtClean="0">
                        <a:ln>
                          <a:noFill/>
                        </a:ln>
                        <a:solidFill>
                          <a:schemeClr val="tx1"/>
                        </a:solidFill>
                        <a:effectLst/>
                        <a:latin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Times New Roman" charset="0"/>
                        </a:rPr>
                        <a:t>Male / Female,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Times New Roman" charset="0"/>
                        </a:rPr>
                        <a:t>PBL / Case Method ….</a:t>
                      </a:r>
                      <a:endParaRPr kumimoji="0" lang="en-GB" sz="2800" b="0" i="0" u="none" strike="noStrike" cap="none" normalizeH="0" baseline="0" smtClean="0">
                        <a:ln>
                          <a:noFill/>
                        </a:ln>
                        <a:solidFill>
                          <a:schemeClr val="tx1"/>
                        </a:solidFill>
                        <a:effectLst/>
                        <a:latin typeface="Times New Roman"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7810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Times New Roman" charset="0"/>
                        </a:rPr>
                        <a:t>Outcome 2</a:t>
                      </a:r>
                      <a:endParaRPr kumimoji="0" lang="en-GB" sz="2800" b="0" i="0" u="none" strike="noStrike" cap="none" normalizeH="0" baseline="0" smtClean="0">
                        <a:ln>
                          <a:noFill/>
                        </a:ln>
                        <a:solidFill>
                          <a:schemeClr val="tx1"/>
                        </a:solidFill>
                        <a:effectLst/>
                        <a:latin typeface="Times New Roman"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Times New Roman" charset="0"/>
                        </a:rPr>
                        <a:t>Yes (1)/ No (0)</a:t>
                      </a:r>
                      <a:endParaRPr kumimoji="0" lang="en-GB" sz="2800" b="0" i="0" u="none" strike="noStrike" cap="none" normalizeH="0" baseline="0" smtClean="0">
                        <a:ln>
                          <a:noFill/>
                        </a:ln>
                        <a:solidFill>
                          <a:schemeClr val="tx1"/>
                        </a:solidFill>
                        <a:effectLst/>
                        <a:latin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MY"/>
                    </a:p>
                  </a:txBody>
                  <a:tcPr/>
                </a:tc>
              </a:tr>
              <a:tr h="7826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Times New Roman" charset="0"/>
                        </a:rPr>
                        <a:t>Outcome 3</a:t>
                      </a:r>
                      <a:endParaRPr kumimoji="0" lang="en-GB" sz="2800" b="0" i="0" u="none" strike="noStrike" cap="none" normalizeH="0" baseline="0" smtClean="0">
                        <a:ln>
                          <a:noFill/>
                        </a:ln>
                        <a:solidFill>
                          <a:schemeClr val="tx1"/>
                        </a:solidFill>
                        <a:effectLst/>
                        <a:latin typeface="Times New Roman"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Times New Roman" charset="0"/>
                        </a:rPr>
                        <a:t>Yes (1)/ No (0)</a:t>
                      </a:r>
                      <a:endParaRPr kumimoji="0" lang="en-GB" sz="2800" b="0" i="0" u="none" strike="noStrike" cap="none" normalizeH="0" baseline="0" smtClean="0">
                        <a:ln>
                          <a:noFill/>
                        </a:ln>
                        <a:solidFill>
                          <a:schemeClr val="tx1"/>
                        </a:solidFill>
                        <a:effectLst/>
                        <a:latin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MY"/>
                    </a:p>
                  </a:txBody>
                  <a:tcPr/>
                </a:tc>
              </a:tr>
              <a:tr h="7826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Times New Roman" charset="0"/>
                        </a:rPr>
                        <a:t>Outcome 4</a:t>
                      </a:r>
                      <a:endParaRPr kumimoji="0" lang="en-GB" sz="2800" b="0" i="0" u="none" strike="noStrike" cap="none" normalizeH="0" baseline="0" smtClean="0">
                        <a:ln>
                          <a:noFill/>
                        </a:ln>
                        <a:solidFill>
                          <a:schemeClr val="tx1"/>
                        </a:solidFill>
                        <a:effectLst/>
                        <a:latin typeface="Times New Roman"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Times New Roman" charset="0"/>
                        </a:rPr>
                        <a:t>Yes (1)/ No (0)</a:t>
                      </a:r>
                      <a:endParaRPr kumimoji="0" lang="en-GB" sz="2800" b="0" i="0" u="none" strike="noStrike" cap="none" normalizeH="0" baseline="0" dirty="0" smtClean="0">
                        <a:ln>
                          <a:noFill/>
                        </a:ln>
                        <a:solidFill>
                          <a:schemeClr val="tx1"/>
                        </a:solidFill>
                        <a:effectLst/>
                        <a:latin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MY"/>
                    </a:p>
                  </a:txBody>
                  <a:tcPr/>
                </a:tc>
              </a:tr>
            </a:tbl>
          </a:graphicData>
        </a:graphic>
      </p:graphicFrame>
      <p:sp>
        <p:nvSpPr>
          <p:cNvPr id="111643" name="Rectangle 33"/>
          <p:cNvSpPr>
            <a:spLocks noGrp="1" noChangeArrowheads="1"/>
          </p:cNvSpPr>
          <p:nvPr>
            <p:ph type="title"/>
          </p:nvPr>
        </p:nvSpPr>
        <p:spPr>
          <a:xfrm>
            <a:off x="1763688" y="476672"/>
            <a:ext cx="5472608" cy="648072"/>
          </a:xfrm>
          <a:solidFill>
            <a:srgbClr val="CCFFCC"/>
          </a:solidFill>
        </p:spPr>
        <p:txBody>
          <a:bodyPr/>
          <a:lstStyle/>
          <a:p>
            <a:pPr algn="ctr" eaLnBrk="1" hangingPunct="1"/>
            <a:r>
              <a:rPr lang="en-US" dirty="0" smtClean="0"/>
              <a:t>Assessment &amp; Evaluation</a:t>
            </a:r>
            <a:endParaRPr lang="en-GB" dirty="0" smtClean="0"/>
          </a:p>
        </p:txBody>
      </p:sp>
      <p:pic>
        <p:nvPicPr>
          <p:cNvPr id="4" name="Picture 3"/>
          <p:cNvPicPr>
            <a:picLocks noChangeAspect="1"/>
          </p:cNvPicPr>
          <p:nvPr/>
        </p:nvPicPr>
        <p:blipFill>
          <a:blip r:embed="rId2"/>
          <a:stretch>
            <a:fillRect/>
          </a:stretch>
        </p:blipFill>
        <p:spPr>
          <a:xfrm>
            <a:off x="7668344" y="116632"/>
            <a:ext cx="936104" cy="936104"/>
          </a:xfrm>
          <a:prstGeom prst="rect">
            <a:avLst/>
          </a:prstGeom>
        </p:spPr>
      </p:pic>
    </p:spTree>
    <p:extLst>
      <p:ext uri="{BB962C8B-B14F-4D97-AF65-F5344CB8AC3E}">
        <p14:creationId xmlns:p14="http://schemas.microsoft.com/office/powerpoint/2010/main" val="903415792"/>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644" name="Rectangle 2"/>
          <p:cNvSpPr>
            <a:spLocks noGrp="1" noChangeArrowheads="1"/>
          </p:cNvSpPr>
          <p:nvPr>
            <p:ph type="title"/>
          </p:nvPr>
        </p:nvSpPr>
        <p:spPr>
          <a:xfrm>
            <a:off x="2339752" y="188640"/>
            <a:ext cx="5112568" cy="810344"/>
          </a:xfrm>
          <a:solidFill>
            <a:srgbClr val="FFB9F9"/>
          </a:solidFill>
        </p:spPr>
        <p:txBody>
          <a:bodyPr/>
          <a:lstStyle/>
          <a:p>
            <a:pPr algn="ctr" eaLnBrk="1" hangingPunct="1"/>
            <a:r>
              <a:rPr lang="en-US" dirty="0" smtClean="0">
                <a:latin typeface="Tahoma" pitchFamily="34" charset="0"/>
                <a:cs typeface="Tahoma" pitchFamily="34" charset="0"/>
              </a:rPr>
              <a:t>Assessment tools </a:t>
            </a:r>
          </a:p>
        </p:txBody>
      </p:sp>
      <p:sp>
        <p:nvSpPr>
          <p:cNvPr id="112645" name="Rectangle 3"/>
          <p:cNvSpPr>
            <a:spLocks noGrp="1" noChangeArrowheads="1"/>
          </p:cNvSpPr>
          <p:nvPr>
            <p:ph type="body" idx="1"/>
          </p:nvPr>
        </p:nvSpPr>
        <p:spPr>
          <a:xfrm>
            <a:off x="381000" y="1066800"/>
            <a:ext cx="8458200" cy="5181600"/>
          </a:xfrm>
        </p:spPr>
        <p:txBody>
          <a:bodyPr/>
          <a:lstStyle/>
          <a:p>
            <a:pPr eaLnBrk="1" hangingPunct="1">
              <a:lnSpc>
                <a:spcPct val="90000"/>
              </a:lnSpc>
            </a:pPr>
            <a:r>
              <a:rPr lang="en-US" sz="2800" dirty="0" smtClean="0">
                <a:latin typeface="Tahoma" pitchFamily="34" charset="0"/>
                <a:cs typeface="Tahoma" pitchFamily="34" charset="0"/>
              </a:rPr>
              <a:t>Exit surveys, Exit interviews (P)</a:t>
            </a:r>
            <a:endParaRPr lang="en-US" sz="2800" dirty="0" smtClean="0">
              <a:cs typeface="Times New Roman" pitchFamily="18" charset="0"/>
            </a:endParaRPr>
          </a:p>
          <a:p>
            <a:pPr eaLnBrk="1" hangingPunct="1">
              <a:lnSpc>
                <a:spcPct val="90000"/>
              </a:lnSpc>
            </a:pPr>
            <a:r>
              <a:rPr lang="en-US" sz="2800" dirty="0" smtClean="0">
                <a:latin typeface="Tahoma" pitchFamily="34" charset="0"/>
                <a:cs typeface="Tahoma" pitchFamily="34" charset="0"/>
              </a:rPr>
              <a:t>Alumni surveys and interviews (P)</a:t>
            </a:r>
            <a:endParaRPr lang="en-US" sz="2800" dirty="0" smtClean="0">
              <a:cs typeface="Times New Roman" pitchFamily="18" charset="0"/>
            </a:endParaRPr>
          </a:p>
          <a:p>
            <a:pPr eaLnBrk="1" hangingPunct="1">
              <a:lnSpc>
                <a:spcPct val="90000"/>
              </a:lnSpc>
            </a:pPr>
            <a:r>
              <a:rPr lang="en-US" sz="2800" dirty="0" smtClean="0">
                <a:latin typeface="Tahoma" pitchFamily="34" charset="0"/>
                <a:cs typeface="Tahoma" pitchFamily="34" charset="0"/>
              </a:rPr>
              <a:t>Employer surveys and interviews (P)</a:t>
            </a:r>
            <a:endParaRPr lang="en-US" sz="2800" dirty="0" smtClean="0">
              <a:cs typeface="Times New Roman" pitchFamily="18" charset="0"/>
            </a:endParaRPr>
          </a:p>
          <a:p>
            <a:pPr eaLnBrk="1" hangingPunct="1">
              <a:lnSpc>
                <a:spcPct val="90000"/>
              </a:lnSpc>
            </a:pPr>
            <a:r>
              <a:rPr lang="en-US" sz="2800" dirty="0" smtClean="0">
                <a:latin typeface="Tahoma" pitchFamily="34" charset="0"/>
                <a:cs typeface="Tahoma" pitchFamily="34" charset="0"/>
              </a:rPr>
              <a:t>Job offers, starting salaries (relative to national benchmark) (P)</a:t>
            </a:r>
            <a:endParaRPr lang="en-US" sz="2800" dirty="0" smtClean="0">
              <a:cs typeface="Times New Roman" pitchFamily="18" charset="0"/>
            </a:endParaRPr>
          </a:p>
          <a:p>
            <a:pPr eaLnBrk="1" hangingPunct="1">
              <a:lnSpc>
                <a:spcPct val="90000"/>
              </a:lnSpc>
            </a:pPr>
            <a:r>
              <a:rPr lang="en-US" sz="2800" dirty="0" smtClean="0">
                <a:latin typeface="Tahoma" pitchFamily="34" charset="0"/>
                <a:cs typeface="Tahoma" pitchFamily="34" charset="0"/>
              </a:rPr>
              <a:t>Admission to graduate schools (P)</a:t>
            </a:r>
          </a:p>
          <a:p>
            <a:pPr eaLnBrk="1" hangingPunct="1">
              <a:lnSpc>
                <a:spcPct val="90000"/>
              </a:lnSpc>
            </a:pPr>
            <a:r>
              <a:rPr lang="en-US" sz="2800" dirty="0" smtClean="0">
                <a:latin typeface="Tahoma" pitchFamily="34" charset="0"/>
                <a:cs typeface="Tahoma" pitchFamily="34" charset="0"/>
              </a:rPr>
              <a:t>Performance in group and internship assignments and in PBL situation (P,C)</a:t>
            </a:r>
          </a:p>
          <a:p>
            <a:pPr eaLnBrk="1" hangingPunct="1">
              <a:lnSpc>
                <a:spcPct val="90000"/>
              </a:lnSpc>
            </a:pPr>
            <a:r>
              <a:rPr lang="en-US" sz="2800" dirty="0" smtClean="0">
                <a:latin typeface="Tahoma" pitchFamily="34" charset="0"/>
                <a:cs typeface="Tahoma" pitchFamily="34" charset="0"/>
              </a:rPr>
              <a:t>Assignments, report and tests in capstone design course (P,C)</a:t>
            </a:r>
            <a:endParaRPr lang="en-US" sz="2800" dirty="0" smtClean="0">
              <a:cs typeface="Times New Roman" pitchFamily="18" charset="0"/>
            </a:endParaRPr>
          </a:p>
          <a:p>
            <a:pPr eaLnBrk="1" hangingPunct="1">
              <a:lnSpc>
                <a:spcPct val="90000"/>
              </a:lnSpc>
            </a:pPr>
            <a:r>
              <a:rPr lang="en-US" sz="2800" dirty="0" smtClean="0">
                <a:latin typeface="Tahoma" pitchFamily="34" charset="0"/>
                <a:cs typeface="Tahoma" pitchFamily="34" charset="0"/>
              </a:rPr>
              <a:t>Standardized tests (P,C)</a:t>
            </a:r>
          </a:p>
        </p:txBody>
      </p:sp>
      <p:sp>
        <p:nvSpPr>
          <p:cNvPr id="112646" name="Text Box 4"/>
          <p:cNvSpPr txBox="1">
            <a:spLocks noChangeArrowheads="1"/>
          </p:cNvSpPr>
          <p:nvPr/>
        </p:nvSpPr>
        <p:spPr bwMode="auto">
          <a:xfrm>
            <a:off x="5470525" y="5572125"/>
            <a:ext cx="3405188" cy="461963"/>
          </a:xfrm>
          <a:prstGeom prst="rect">
            <a:avLst/>
          </a:prstGeom>
          <a:solidFill>
            <a:srgbClr val="99FF66"/>
          </a:solidFill>
          <a:ln w="9525">
            <a:noFill/>
            <a:miter lim="800000"/>
            <a:headEnd/>
            <a:tailEnd/>
          </a:ln>
        </p:spPr>
        <p:txBody>
          <a:bodyPr wrap="none">
            <a:spAutoFit/>
          </a:bodyPr>
          <a:lstStyle/>
          <a:p>
            <a:r>
              <a:rPr lang="en-US"/>
              <a:t>P: programme   C: Course</a:t>
            </a:r>
          </a:p>
        </p:txBody>
      </p:sp>
      <p:pic>
        <p:nvPicPr>
          <p:cNvPr id="5" name="Picture 4"/>
          <p:cNvPicPr>
            <a:picLocks noChangeAspect="1"/>
          </p:cNvPicPr>
          <p:nvPr/>
        </p:nvPicPr>
        <p:blipFill>
          <a:blip r:embed="rId2"/>
          <a:stretch>
            <a:fillRect/>
          </a:stretch>
        </p:blipFill>
        <p:spPr>
          <a:xfrm>
            <a:off x="7668344" y="116632"/>
            <a:ext cx="936104" cy="936104"/>
          </a:xfrm>
          <a:prstGeom prst="rect">
            <a:avLst/>
          </a:prstGeom>
        </p:spPr>
      </p:pic>
    </p:spTree>
    <p:extLst>
      <p:ext uri="{BB962C8B-B14F-4D97-AF65-F5344CB8AC3E}">
        <p14:creationId xmlns:p14="http://schemas.microsoft.com/office/powerpoint/2010/main" val="2622061753"/>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668" name="Rectangle 2"/>
          <p:cNvSpPr>
            <a:spLocks noGrp="1" noChangeArrowheads="1"/>
          </p:cNvSpPr>
          <p:nvPr>
            <p:ph type="title"/>
          </p:nvPr>
        </p:nvSpPr>
        <p:spPr>
          <a:xfrm>
            <a:off x="2195736" y="332656"/>
            <a:ext cx="4896544" cy="810344"/>
          </a:xfrm>
          <a:solidFill>
            <a:srgbClr val="FFB9F9"/>
          </a:solidFill>
        </p:spPr>
        <p:txBody>
          <a:bodyPr/>
          <a:lstStyle/>
          <a:p>
            <a:pPr algn="r" eaLnBrk="1" hangingPunct="1"/>
            <a:r>
              <a:rPr lang="en-US" dirty="0" smtClean="0">
                <a:latin typeface="Tahoma" pitchFamily="34" charset="0"/>
                <a:cs typeface="Tahoma" pitchFamily="34" charset="0"/>
              </a:rPr>
              <a:t>Assessment tools </a:t>
            </a:r>
            <a:r>
              <a:rPr lang="en-US" dirty="0" err="1" smtClean="0">
                <a:latin typeface="Tahoma" pitchFamily="34" charset="0"/>
                <a:cs typeface="Tahoma" pitchFamily="34" charset="0"/>
              </a:rPr>
              <a:t>cont</a:t>
            </a:r>
            <a:r>
              <a:rPr lang="en-US" dirty="0" smtClean="0">
                <a:latin typeface="Tahoma" pitchFamily="34" charset="0"/>
                <a:cs typeface="Tahoma" pitchFamily="34" charset="0"/>
              </a:rPr>
              <a:t>….</a:t>
            </a:r>
          </a:p>
        </p:txBody>
      </p:sp>
      <p:sp>
        <p:nvSpPr>
          <p:cNvPr id="113669" name="Rectangle 3"/>
          <p:cNvSpPr>
            <a:spLocks noGrp="1" noChangeArrowheads="1"/>
          </p:cNvSpPr>
          <p:nvPr>
            <p:ph type="body" idx="1"/>
          </p:nvPr>
        </p:nvSpPr>
        <p:spPr>
          <a:xfrm>
            <a:off x="685800" y="1295400"/>
            <a:ext cx="7848600" cy="5181600"/>
          </a:xfrm>
        </p:spPr>
        <p:txBody>
          <a:bodyPr/>
          <a:lstStyle/>
          <a:p>
            <a:pPr eaLnBrk="1" hangingPunct="1">
              <a:lnSpc>
                <a:spcPct val="90000"/>
              </a:lnSpc>
            </a:pPr>
            <a:r>
              <a:rPr lang="en-US" sz="2800" dirty="0" smtClean="0">
                <a:latin typeface="Tahoma" pitchFamily="34" charset="0"/>
                <a:cs typeface="Tahoma" pitchFamily="34" charset="0"/>
              </a:rPr>
              <a:t>Student surveys, individual and focus group interviews (P,C)</a:t>
            </a:r>
            <a:endParaRPr lang="en-US" sz="2800" dirty="0" smtClean="0">
              <a:cs typeface="Times New Roman" pitchFamily="18" charset="0"/>
            </a:endParaRPr>
          </a:p>
          <a:p>
            <a:pPr eaLnBrk="1" hangingPunct="1">
              <a:lnSpc>
                <a:spcPct val="90000"/>
              </a:lnSpc>
            </a:pPr>
            <a:r>
              <a:rPr lang="en-US" sz="2800" dirty="0" smtClean="0">
                <a:latin typeface="Tahoma" pitchFamily="34" charset="0"/>
                <a:cs typeface="Tahoma" pitchFamily="34" charset="0"/>
              </a:rPr>
              <a:t>Peer-evaluations, self evaluations (P,C)</a:t>
            </a:r>
            <a:endParaRPr lang="en-US" sz="2800" dirty="0" smtClean="0">
              <a:cs typeface="Times New Roman" pitchFamily="18" charset="0"/>
            </a:endParaRPr>
          </a:p>
          <a:p>
            <a:pPr eaLnBrk="1" hangingPunct="1">
              <a:lnSpc>
                <a:spcPct val="90000"/>
              </a:lnSpc>
            </a:pPr>
            <a:r>
              <a:rPr lang="en-US" sz="2800" dirty="0" smtClean="0">
                <a:latin typeface="Tahoma" pitchFamily="34" charset="0"/>
                <a:cs typeface="Tahoma" pitchFamily="34" charset="0"/>
              </a:rPr>
              <a:t>Student portfolios (P,C)</a:t>
            </a:r>
            <a:endParaRPr lang="en-US" sz="2800" dirty="0" smtClean="0">
              <a:cs typeface="Times New Roman" pitchFamily="18" charset="0"/>
            </a:endParaRPr>
          </a:p>
          <a:p>
            <a:pPr eaLnBrk="1" hangingPunct="1">
              <a:lnSpc>
                <a:spcPct val="90000"/>
              </a:lnSpc>
            </a:pPr>
            <a:r>
              <a:rPr lang="en-US" sz="2800" dirty="0" smtClean="0">
                <a:latin typeface="Tahoma" pitchFamily="34" charset="0"/>
                <a:cs typeface="Tahoma" pitchFamily="34" charset="0"/>
              </a:rPr>
              <a:t>Behavioral observation (P,C)</a:t>
            </a:r>
            <a:endParaRPr lang="en-US" sz="2800" dirty="0" smtClean="0">
              <a:cs typeface="Times New Roman" pitchFamily="18" charset="0"/>
            </a:endParaRPr>
          </a:p>
          <a:p>
            <a:pPr eaLnBrk="1" hangingPunct="1">
              <a:lnSpc>
                <a:spcPct val="90000"/>
              </a:lnSpc>
            </a:pPr>
            <a:r>
              <a:rPr lang="en-US" sz="2800" dirty="0" smtClean="0">
                <a:latin typeface="Tahoma" pitchFamily="34" charset="0"/>
                <a:cs typeface="Tahoma" pitchFamily="34" charset="0"/>
              </a:rPr>
              <a:t>Written tests linked to learning objectives (C)</a:t>
            </a:r>
            <a:endParaRPr lang="en-US" sz="2800" dirty="0" smtClean="0">
              <a:cs typeface="Times New Roman" pitchFamily="18" charset="0"/>
            </a:endParaRPr>
          </a:p>
          <a:p>
            <a:pPr eaLnBrk="1" hangingPunct="1">
              <a:lnSpc>
                <a:spcPct val="90000"/>
              </a:lnSpc>
            </a:pPr>
            <a:r>
              <a:rPr lang="en-US" sz="2800" dirty="0" smtClean="0">
                <a:latin typeface="Tahoma" pitchFamily="34" charset="0"/>
                <a:cs typeface="Tahoma" pitchFamily="34" charset="0"/>
              </a:rPr>
              <a:t>Written project reports (C)</a:t>
            </a:r>
            <a:endParaRPr lang="en-US" sz="2800" dirty="0" smtClean="0">
              <a:cs typeface="Times New Roman" pitchFamily="18" charset="0"/>
            </a:endParaRPr>
          </a:p>
          <a:p>
            <a:pPr eaLnBrk="1" hangingPunct="1">
              <a:lnSpc>
                <a:spcPct val="90000"/>
              </a:lnSpc>
            </a:pPr>
            <a:r>
              <a:rPr lang="en-US" sz="2800" dirty="0" smtClean="0">
                <a:latin typeface="Tahoma" pitchFamily="34" charset="0"/>
                <a:cs typeface="Tahoma" pitchFamily="34" charset="0"/>
              </a:rPr>
              <a:t>Oral presentation, live or videotape (C)</a:t>
            </a:r>
            <a:endParaRPr lang="en-US" sz="2800" dirty="0" smtClean="0">
              <a:cs typeface="Times New Roman" pitchFamily="18" charset="0"/>
            </a:endParaRPr>
          </a:p>
          <a:p>
            <a:pPr eaLnBrk="1" hangingPunct="1">
              <a:lnSpc>
                <a:spcPct val="90000"/>
              </a:lnSpc>
            </a:pPr>
            <a:r>
              <a:rPr lang="en-US" sz="2800" dirty="0" smtClean="0">
                <a:latin typeface="Tahoma" pitchFamily="34" charset="0"/>
                <a:cs typeface="Tahoma" pitchFamily="34" charset="0"/>
              </a:rPr>
              <a:t>Research proposals, student-formulated problems (C)</a:t>
            </a:r>
            <a:endParaRPr lang="en-US" sz="2800" dirty="0" smtClean="0">
              <a:cs typeface="Times New Roman" pitchFamily="18" charset="0"/>
            </a:endParaRPr>
          </a:p>
          <a:p>
            <a:pPr eaLnBrk="1" hangingPunct="1">
              <a:lnSpc>
                <a:spcPct val="90000"/>
              </a:lnSpc>
            </a:pPr>
            <a:r>
              <a:rPr lang="en-US" sz="2800" dirty="0" smtClean="0">
                <a:latin typeface="Tahoma" pitchFamily="34" charset="0"/>
                <a:cs typeface="Tahoma" pitchFamily="34" charset="0"/>
              </a:rPr>
              <a:t>Classrooms assessment Techniques (C)</a:t>
            </a:r>
            <a:endParaRPr lang="en-US" sz="2800" dirty="0" smtClean="0">
              <a:cs typeface="Times New Roman" pitchFamily="18" charset="0"/>
            </a:endParaRPr>
          </a:p>
        </p:txBody>
      </p:sp>
      <p:pic>
        <p:nvPicPr>
          <p:cNvPr id="4" name="Picture 3"/>
          <p:cNvPicPr>
            <a:picLocks noChangeAspect="1"/>
          </p:cNvPicPr>
          <p:nvPr/>
        </p:nvPicPr>
        <p:blipFill>
          <a:blip r:embed="rId2"/>
          <a:stretch>
            <a:fillRect/>
          </a:stretch>
        </p:blipFill>
        <p:spPr>
          <a:xfrm>
            <a:off x="7668344" y="116632"/>
            <a:ext cx="936104" cy="936104"/>
          </a:xfrm>
          <a:prstGeom prst="rect">
            <a:avLst/>
          </a:prstGeom>
        </p:spPr>
      </p:pic>
    </p:spTree>
    <p:extLst>
      <p:ext uri="{BB962C8B-B14F-4D97-AF65-F5344CB8AC3E}">
        <p14:creationId xmlns:p14="http://schemas.microsoft.com/office/powerpoint/2010/main" val="1274270716"/>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0"/>
            <a:ext cx="9144000" cy="6858000"/>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692" name="Rectangle 2"/>
          <p:cNvSpPr>
            <a:spLocks noGrp="1" noChangeArrowheads="1"/>
          </p:cNvSpPr>
          <p:nvPr>
            <p:ph type="title"/>
          </p:nvPr>
        </p:nvSpPr>
        <p:spPr>
          <a:xfrm>
            <a:off x="685800" y="228600"/>
            <a:ext cx="6694512" cy="533400"/>
          </a:xfrm>
        </p:spPr>
        <p:txBody>
          <a:bodyPr>
            <a:normAutofit fontScale="90000"/>
          </a:bodyPr>
          <a:lstStyle/>
          <a:p>
            <a:pPr algn="r" eaLnBrk="1" hangingPunct="1"/>
            <a:r>
              <a:rPr lang="en-US" dirty="0" smtClean="0"/>
              <a:t>Course Coverage &amp; Assessment</a:t>
            </a:r>
            <a:endParaRPr lang="en-GB" dirty="0" smtClean="0"/>
          </a:p>
        </p:txBody>
      </p:sp>
      <p:sp>
        <p:nvSpPr>
          <p:cNvPr id="114693" name="Rectangle 3"/>
          <p:cNvSpPr>
            <a:spLocks noChangeArrowheads="1"/>
          </p:cNvSpPr>
          <p:nvPr/>
        </p:nvSpPr>
        <p:spPr bwMode="auto">
          <a:xfrm>
            <a:off x="381000" y="2590800"/>
            <a:ext cx="3886200" cy="3657600"/>
          </a:xfrm>
          <a:prstGeom prst="rect">
            <a:avLst/>
          </a:prstGeom>
          <a:noFill/>
          <a:ln w="9525">
            <a:solidFill>
              <a:schemeClr val="tx1"/>
            </a:solidFill>
            <a:miter lim="800000"/>
            <a:headEnd/>
            <a:tailEnd/>
          </a:ln>
        </p:spPr>
        <p:txBody>
          <a:bodyPr wrap="none" anchor="ctr"/>
          <a:lstStyle/>
          <a:p>
            <a:endParaRPr lang="en-MY"/>
          </a:p>
        </p:txBody>
      </p:sp>
      <p:sp>
        <p:nvSpPr>
          <p:cNvPr id="114694" name="Oval 4"/>
          <p:cNvSpPr>
            <a:spLocks noChangeArrowheads="1"/>
          </p:cNvSpPr>
          <p:nvPr/>
        </p:nvSpPr>
        <p:spPr bwMode="auto">
          <a:xfrm>
            <a:off x="1066800" y="3276600"/>
            <a:ext cx="2112963" cy="2062163"/>
          </a:xfrm>
          <a:prstGeom prst="ellipse">
            <a:avLst/>
          </a:prstGeom>
          <a:noFill/>
          <a:ln w="9525">
            <a:solidFill>
              <a:schemeClr val="tx1"/>
            </a:solidFill>
            <a:round/>
            <a:headEnd/>
            <a:tailEnd/>
          </a:ln>
        </p:spPr>
        <p:txBody>
          <a:bodyPr wrap="none" anchor="ctr"/>
          <a:lstStyle/>
          <a:p>
            <a:endParaRPr lang="en-MY"/>
          </a:p>
        </p:txBody>
      </p:sp>
      <p:sp>
        <p:nvSpPr>
          <p:cNvPr id="114695" name="Oval 5"/>
          <p:cNvSpPr>
            <a:spLocks noChangeArrowheads="1"/>
          </p:cNvSpPr>
          <p:nvPr/>
        </p:nvSpPr>
        <p:spPr bwMode="auto">
          <a:xfrm>
            <a:off x="2133600" y="5029200"/>
            <a:ext cx="817563" cy="798513"/>
          </a:xfrm>
          <a:prstGeom prst="ellipse">
            <a:avLst/>
          </a:prstGeom>
          <a:noFill/>
          <a:ln w="9525">
            <a:solidFill>
              <a:schemeClr val="tx1"/>
            </a:solidFill>
            <a:round/>
            <a:headEnd/>
            <a:tailEnd/>
          </a:ln>
        </p:spPr>
        <p:txBody>
          <a:bodyPr wrap="none" anchor="ctr"/>
          <a:lstStyle/>
          <a:p>
            <a:endParaRPr lang="en-MY"/>
          </a:p>
        </p:txBody>
      </p:sp>
      <p:sp>
        <p:nvSpPr>
          <p:cNvPr id="114696" name="Oval 6"/>
          <p:cNvSpPr>
            <a:spLocks noChangeArrowheads="1"/>
          </p:cNvSpPr>
          <p:nvPr/>
        </p:nvSpPr>
        <p:spPr bwMode="auto">
          <a:xfrm>
            <a:off x="2514600" y="4343400"/>
            <a:ext cx="1295400" cy="1263650"/>
          </a:xfrm>
          <a:prstGeom prst="ellipse">
            <a:avLst/>
          </a:prstGeom>
          <a:noFill/>
          <a:ln w="9525">
            <a:solidFill>
              <a:schemeClr val="tx1"/>
            </a:solidFill>
            <a:round/>
            <a:headEnd/>
            <a:tailEnd/>
          </a:ln>
        </p:spPr>
        <p:txBody>
          <a:bodyPr wrap="none" anchor="ctr"/>
          <a:lstStyle/>
          <a:p>
            <a:endParaRPr lang="en-MY"/>
          </a:p>
        </p:txBody>
      </p:sp>
      <p:sp>
        <p:nvSpPr>
          <p:cNvPr id="114697" name="Text Box 7"/>
          <p:cNvSpPr txBox="1">
            <a:spLocks noChangeArrowheads="1"/>
          </p:cNvSpPr>
          <p:nvPr/>
        </p:nvSpPr>
        <p:spPr bwMode="auto">
          <a:xfrm>
            <a:off x="2971800" y="4800600"/>
            <a:ext cx="877888" cy="457200"/>
          </a:xfrm>
          <a:prstGeom prst="rect">
            <a:avLst/>
          </a:prstGeom>
          <a:noFill/>
          <a:ln w="9525">
            <a:noFill/>
            <a:miter lim="800000"/>
            <a:headEnd/>
            <a:tailEnd/>
          </a:ln>
        </p:spPr>
        <p:txBody>
          <a:bodyPr wrap="none">
            <a:spAutoFit/>
          </a:bodyPr>
          <a:lstStyle/>
          <a:p>
            <a:r>
              <a:rPr lang="en-US"/>
              <a:t>Skills</a:t>
            </a:r>
            <a:endParaRPr lang="en-GB"/>
          </a:p>
        </p:txBody>
      </p:sp>
      <p:sp>
        <p:nvSpPr>
          <p:cNvPr id="114698" name="Text Box 8"/>
          <p:cNvSpPr txBox="1">
            <a:spLocks noChangeArrowheads="1"/>
          </p:cNvSpPr>
          <p:nvPr/>
        </p:nvSpPr>
        <p:spPr bwMode="auto">
          <a:xfrm>
            <a:off x="2057400" y="5410200"/>
            <a:ext cx="1014413" cy="396875"/>
          </a:xfrm>
          <a:prstGeom prst="rect">
            <a:avLst/>
          </a:prstGeom>
          <a:noFill/>
          <a:ln w="9525">
            <a:noFill/>
            <a:miter lim="800000"/>
            <a:headEnd/>
            <a:tailEnd/>
          </a:ln>
        </p:spPr>
        <p:txBody>
          <a:bodyPr wrap="none">
            <a:spAutoFit/>
          </a:bodyPr>
          <a:lstStyle/>
          <a:p>
            <a:r>
              <a:rPr lang="en-US" sz="2000"/>
              <a:t>Attitude</a:t>
            </a:r>
            <a:endParaRPr lang="en-GB" sz="2000"/>
          </a:p>
        </p:txBody>
      </p:sp>
      <p:sp>
        <p:nvSpPr>
          <p:cNvPr id="114699" name="Text Box 9"/>
          <p:cNvSpPr txBox="1">
            <a:spLocks noChangeArrowheads="1"/>
          </p:cNvSpPr>
          <p:nvPr/>
        </p:nvSpPr>
        <p:spPr bwMode="auto">
          <a:xfrm>
            <a:off x="1371600" y="3886200"/>
            <a:ext cx="1589088" cy="457200"/>
          </a:xfrm>
          <a:prstGeom prst="rect">
            <a:avLst/>
          </a:prstGeom>
          <a:noFill/>
          <a:ln w="9525">
            <a:noFill/>
            <a:miter lim="800000"/>
            <a:headEnd/>
            <a:tailEnd/>
          </a:ln>
        </p:spPr>
        <p:txBody>
          <a:bodyPr wrap="none">
            <a:spAutoFit/>
          </a:bodyPr>
          <a:lstStyle/>
          <a:p>
            <a:r>
              <a:rPr lang="en-US"/>
              <a:t>Knowledge</a:t>
            </a:r>
            <a:endParaRPr lang="en-GB"/>
          </a:p>
        </p:txBody>
      </p:sp>
      <p:sp>
        <p:nvSpPr>
          <p:cNvPr id="114700" name="Text Box 19"/>
          <p:cNvSpPr txBox="1">
            <a:spLocks noChangeArrowheads="1"/>
          </p:cNvSpPr>
          <p:nvPr/>
        </p:nvSpPr>
        <p:spPr bwMode="auto">
          <a:xfrm>
            <a:off x="593725" y="2708275"/>
            <a:ext cx="917627" cy="369332"/>
          </a:xfrm>
          <a:prstGeom prst="rect">
            <a:avLst/>
          </a:prstGeom>
          <a:noFill/>
          <a:ln w="9525">
            <a:noFill/>
            <a:miter lim="800000"/>
            <a:headEnd/>
            <a:tailEnd/>
          </a:ln>
        </p:spPr>
        <p:txBody>
          <a:bodyPr wrap="none">
            <a:spAutoFit/>
          </a:bodyPr>
          <a:lstStyle/>
          <a:p>
            <a:r>
              <a:rPr lang="en-US" dirty="0" smtClean="0"/>
              <a:t>Domain</a:t>
            </a:r>
            <a:endParaRPr lang="en-GB" dirty="0"/>
          </a:p>
        </p:txBody>
      </p:sp>
      <p:sp>
        <p:nvSpPr>
          <p:cNvPr id="114701" name="Text Box 21"/>
          <p:cNvSpPr txBox="1">
            <a:spLocks noChangeArrowheads="1"/>
          </p:cNvSpPr>
          <p:nvPr/>
        </p:nvSpPr>
        <p:spPr bwMode="auto">
          <a:xfrm>
            <a:off x="0" y="914400"/>
            <a:ext cx="9144000" cy="1200328"/>
          </a:xfrm>
          <a:prstGeom prst="rect">
            <a:avLst/>
          </a:prstGeom>
          <a:solidFill>
            <a:srgbClr val="FFFF99"/>
          </a:solidFill>
          <a:ln w="9525">
            <a:noFill/>
            <a:miter lim="800000"/>
            <a:headEnd/>
            <a:tailEnd/>
          </a:ln>
        </p:spPr>
        <p:txBody>
          <a:bodyPr>
            <a:spAutoFit/>
          </a:bodyPr>
          <a:lstStyle/>
          <a:p>
            <a:pPr algn="ctr"/>
            <a:r>
              <a:rPr lang="en-US" sz="2400" dirty="0"/>
              <a:t>When assessing, an instructor must consciously assess and evaluate the applicable elements (Knowledge, Skills, Attitude). An activity may be used to examine all the three elements</a:t>
            </a:r>
            <a:endParaRPr lang="en-GB" sz="2400" dirty="0"/>
          </a:p>
        </p:txBody>
      </p:sp>
      <p:sp>
        <p:nvSpPr>
          <p:cNvPr id="114702" name="Rectangle 22"/>
          <p:cNvSpPr>
            <a:spLocks noChangeArrowheads="1"/>
          </p:cNvSpPr>
          <p:nvPr/>
        </p:nvSpPr>
        <p:spPr bwMode="auto">
          <a:xfrm>
            <a:off x="4953000" y="2590800"/>
            <a:ext cx="3886200" cy="3657600"/>
          </a:xfrm>
          <a:prstGeom prst="rect">
            <a:avLst/>
          </a:prstGeom>
          <a:noFill/>
          <a:ln w="9525">
            <a:solidFill>
              <a:schemeClr val="tx1"/>
            </a:solidFill>
            <a:miter lim="800000"/>
            <a:headEnd/>
            <a:tailEnd/>
          </a:ln>
        </p:spPr>
        <p:txBody>
          <a:bodyPr wrap="none" anchor="ctr"/>
          <a:lstStyle/>
          <a:p>
            <a:endParaRPr lang="en-MY"/>
          </a:p>
        </p:txBody>
      </p:sp>
      <p:sp>
        <p:nvSpPr>
          <p:cNvPr id="114703" name="Oval 23"/>
          <p:cNvSpPr>
            <a:spLocks noChangeArrowheads="1"/>
          </p:cNvSpPr>
          <p:nvPr/>
        </p:nvSpPr>
        <p:spPr bwMode="auto">
          <a:xfrm>
            <a:off x="5638800" y="3276600"/>
            <a:ext cx="2112963" cy="2062163"/>
          </a:xfrm>
          <a:prstGeom prst="ellipse">
            <a:avLst/>
          </a:prstGeom>
          <a:noFill/>
          <a:ln w="9525">
            <a:solidFill>
              <a:schemeClr val="tx1"/>
            </a:solidFill>
            <a:round/>
            <a:headEnd/>
            <a:tailEnd/>
          </a:ln>
        </p:spPr>
        <p:txBody>
          <a:bodyPr wrap="none" anchor="ctr"/>
          <a:lstStyle/>
          <a:p>
            <a:endParaRPr lang="en-MY"/>
          </a:p>
        </p:txBody>
      </p:sp>
      <p:sp>
        <p:nvSpPr>
          <p:cNvPr id="114704" name="Oval 24"/>
          <p:cNvSpPr>
            <a:spLocks noChangeArrowheads="1"/>
          </p:cNvSpPr>
          <p:nvPr/>
        </p:nvSpPr>
        <p:spPr bwMode="auto">
          <a:xfrm>
            <a:off x="6019800" y="5029200"/>
            <a:ext cx="817563" cy="798513"/>
          </a:xfrm>
          <a:prstGeom prst="ellipse">
            <a:avLst/>
          </a:prstGeom>
          <a:noFill/>
          <a:ln w="9525">
            <a:solidFill>
              <a:schemeClr val="tx1"/>
            </a:solidFill>
            <a:round/>
            <a:headEnd/>
            <a:tailEnd/>
          </a:ln>
        </p:spPr>
        <p:txBody>
          <a:bodyPr wrap="none" anchor="ctr"/>
          <a:lstStyle/>
          <a:p>
            <a:endParaRPr lang="en-MY"/>
          </a:p>
        </p:txBody>
      </p:sp>
      <p:sp>
        <p:nvSpPr>
          <p:cNvPr id="114705" name="Oval 25"/>
          <p:cNvSpPr>
            <a:spLocks noChangeArrowheads="1"/>
          </p:cNvSpPr>
          <p:nvPr/>
        </p:nvSpPr>
        <p:spPr bwMode="auto">
          <a:xfrm>
            <a:off x="7086600" y="4343400"/>
            <a:ext cx="1295400" cy="1263650"/>
          </a:xfrm>
          <a:prstGeom prst="ellipse">
            <a:avLst/>
          </a:prstGeom>
          <a:noFill/>
          <a:ln w="9525">
            <a:solidFill>
              <a:schemeClr val="tx1"/>
            </a:solidFill>
            <a:round/>
            <a:headEnd/>
            <a:tailEnd/>
          </a:ln>
        </p:spPr>
        <p:txBody>
          <a:bodyPr wrap="none" anchor="ctr"/>
          <a:lstStyle/>
          <a:p>
            <a:endParaRPr lang="en-MY"/>
          </a:p>
        </p:txBody>
      </p:sp>
      <p:sp>
        <p:nvSpPr>
          <p:cNvPr id="114706" name="Text Box 26"/>
          <p:cNvSpPr txBox="1">
            <a:spLocks noChangeArrowheads="1"/>
          </p:cNvSpPr>
          <p:nvPr/>
        </p:nvSpPr>
        <p:spPr bwMode="auto">
          <a:xfrm>
            <a:off x="7391400" y="4876800"/>
            <a:ext cx="877888" cy="457200"/>
          </a:xfrm>
          <a:prstGeom prst="rect">
            <a:avLst/>
          </a:prstGeom>
          <a:noFill/>
          <a:ln w="9525">
            <a:noFill/>
            <a:miter lim="800000"/>
            <a:headEnd/>
            <a:tailEnd/>
          </a:ln>
        </p:spPr>
        <p:txBody>
          <a:bodyPr wrap="none">
            <a:spAutoFit/>
          </a:bodyPr>
          <a:lstStyle/>
          <a:p>
            <a:r>
              <a:rPr lang="en-US"/>
              <a:t>Skills</a:t>
            </a:r>
            <a:endParaRPr lang="en-GB"/>
          </a:p>
        </p:txBody>
      </p:sp>
      <p:sp>
        <p:nvSpPr>
          <p:cNvPr id="114707" name="Text Box 27"/>
          <p:cNvSpPr txBox="1">
            <a:spLocks noChangeArrowheads="1"/>
          </p:cNvSpPr>
          <p:nvPr/>
        </p:nvSpPr>
        <p:spPr bwMode="auto">
          <a:xfrm>
            <a:off x="5943600" y="5410200"/>
            <a:ext cx="1014413" cy="396875"/>
          </a:xfrm>
          <a:prstGeom prst="rect">
            <a:avLst/>
          </a:prstGeom>
          <a:noFill/>
          <a:ln w="9525">
            <a:noFill/>
            <a:miter lim="800000"/>
            <a:headEnd/>
            <a:tailEnd/>
          </a:ln>
        </p:spPr>
        <p:txBody>
          <a:bodyPr wrap="none">
            <a:spAutoFit/>
          </a:bodyPr>
          <a:lstStyle/>
          <a:p>
            <a:r>
              <a:rPr lang="en-US" sz="2000"/>
              <a:t>Attitude</a:t>
            </a:r>
            <a:endParaRPr lang="en-GB" sz="2000"/>
          </a:p>
        </p:txBody>
      </p:sp>
      <p:sp>
        <p:nvSpPr>
          <p:cNvPr id="114708" name="Text Box 28"/>
          <p:cNvSpPr txBox="1">
            <a:spLocks noChangeArrowheads="1"/>
          </p:cNvSpPr>
          <p:nvPr/>
        </p:nvSpPr>
        <p:spPr bwMode="auto">
          <a:xfrm>
            <a:off x="5867400" y="3810000"/>
            <a:ext cx="1589088" cy="457200"/>
          </a:xfrm>
          <a:prstGeom prst="rect">
            <a:avLst/>
          </a:prstGeom>
          <a:noFill/>
          <a:ln w="9525">
            <a:noFill/>
            <a:miter lim="800000"/>
            <a:headEnd/>
            <a:tailEnd/>
          </a:ln>
        </p:spPr>
        <p:txBody>
          <a:bodyPr wrap="none">
            <a:spAutoFit/>
          </a:bodyPr>
          <a:lstStyle/>
          <a:p>
            <a:r>
              <a:rPr lang="en-US"/>
              <a:t>Knowledge</a:t>
            </a:r>
            <a:endParaRPr lang="en-GB"/>
          </a:p>
        </p:txBody>
      </p:sp>
      <p:sp>
        <p:nvSpPr>
          <p:cNvPr id="114709" name="Text Box 29"/>
          <p:cNvSpPr txBox="1">
            <a:spLocks noChangeArrowheads="1"/>
          </p:cNvSpPr>
          <p:nvPr/>
        </p:nvSpPr>
        <p:spPr bwMode="auto">
          <a:xfrm>
            <a:off x="5165725" y="2708275"/>
            <a:ext cx="917627" cy="369332"/>
          </a:xfrm>
          <a:prstGeom prst="rect">
            <a:avLst/>
          </a:prstGeom>
          <a:noFill/>
          <a:ln w="9525">
            <a:noFill/>
            <a:miter lim="800000"/>
            <a:headEnd/>
            <a:tailEnd/>
          </a:ln>
        </p:spPr>
        <p:txBody>
          <a:bodyPr wrap="none">
            <a:spAutoFit/>
          </a:bodyPr>
          <a:lstStyle/>
          <a:p>
            <a:r>
              <a:rPr lang="en-US" dirty="0" smtClean="0"/>
              <a:t>Domain</a:t>
            </a:r>
            <a:endParaRPr lang="en-GB" dirty="0"/>
          </a:p>
        </p:txBody>
      </p:sp>
      <p:sp>
        <p:nvSpPr>
          <p:cNvPr id="114710" name="Text Box 30"/>
          <p:cNvSpPr txBox="1">
            <a:spLocks noChangeArrowheads="1"/>
          </p:cNvSpPr>
          <p:nvPr/>
        </p:nvSpPr>
        <p:spPr bwMode="auto">
          <a:xfrm>
            <a:off x="1905000" y="2133600"/>
            <a:ext cx="1276350" cy="457200"/>
          </a:xfrm>
          <a:prstGeom prst="rect">
            <a:avLst/>
          </a:prstGeom>
          <a:noFill/>
          <a:ln w="9525">
            <a:noFill/>
            <a:miter lim="800000"/>
            <a:headEnd/>
            <a:tailEnd/>
          </a:ln>
        </p:spPr>
        <p:txBody>
          <a:bodyPr wrap="none">
            <a:spAutoFit/>
          </a:bodyPr>
          <a:lstStyle/>
          <a:p>
            <a:r>
              <a:rPr lang="en-US"/>
              <a:t>Model A</a:t>
            </a:r>
          </a:p>
        </p:txBody>
      </p:sp>
      <p:sp>
        <p:nvSpPr>
          <p:cNvPr id="114711" name="Text Box 31"/>
          <p:cNvSpPr txBox="1">
            <a:spLocks noChangeArrowheads="1"/>
          </p:cNvSpPr>
          <p:nvPr/>
        </p:nvSpPr>
        <p:spPr bwMode="auto">
          <a:xfrm>
            <a:off x="6096000" y="2133600"/>
            <a:ext cx="1258888" cy="457200"/>
          </a:xfrm>
          <a:prstGeom prst="rect">
            <a:avLst/>
          </a:prstGeom>
          <a:noFill/>
          <a:ln w="9525">
            <a:noFill/>
            <a:miter lim="800000"/>
            <a:headEnd/>
            <a:tailEnd/>
          </a:ln>
        </p:spPr>
        <p:txBody>
          <a:bodyPr wrap="none">
            <a:spAutoFit/>
          </a:bodyPr>
          <a:lstStyle/>
          <a:p>
            <a:r>
              <a:rPr lang="en-US"/>
              <a:t>Model B</a:t>
            </a:r>
          </a:p>
        </p:txBody>
      </p:sp>
      <p:pic>
        <p:nvPicPr>
          <p:cNvPr id="22" name="Picture 21"/>
          <p:cNvPicPr>
            <a:picLocks noChangeAspect="1"/>
          </p:cNvPicPr>
          <p:nvPr/>
        </p:nvPicPr>
        <p:blipFill>
          <a:blip r:embed="rId2"/>
          <a:stretch>
            <a:fillRect/>
          </a:stretch>
        </p:blipFill>
        <p:spPr>
          <a:xfrm>
            <a:off x="7668344" y="116632"/>
            <a:ext cx="936104" cy="936104"/>
          </a:xfrm>
          <a:prstGeom prst="rect">
            <a:avLst/>
          </a:prstGeom>
        </p:spPr>
      </p:pic>
    </p:spTree>
    <p:extLst>
      <p:ext uri="{BB962C8B-B14F-4D97-AF65-F5344CB8AC3E}">
        <p14:creationId xmlns:p14="http://schemas.microsoft.com/office/powerpoint/2010/main" val="4135906125"/>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3541921" y="472619"/>
            <a:ext cx="2515432" cy="4708981"/>
          </a:xfrm>
          <a:prstGeom prst="rect">
            <a:avLst/>
          </a:prstGeom>
          <a:noFill/>
        </p:spPr>
        <p:txBody>
          <a:bodyPr wrap="none" lIns="91440" tIns="45720" rIns="91440" bIns="45720">
            <a:spAutoFit/>
          </a:bodyPr>
          <a:lstStyle/>
          <a:p>
            <a:pPr algn="ctr"/>
            <a:r>
              <a:rPr lang="en-US" sz="300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lumMod val="40000"/>
                    <a:lumOff val="60000"/>
                  </a:schemeClr>
                </a:solidFill>
                <a:effectLst>
                  <a:outerShdw blurRad="50800" dist="40000" dir="5400000" algn="tl" rotWithShape="0">
                    <a:srgbClr val="000000">
                      <a:shade val="5000"/>
                      <a:satMod val="120000"/>
                      <a:alpha val="33000"/>
                    </a:srgbClr>
                  </a:outerShdw>
                </a:effectLst>
              </a:rPr>
              <a:t>A</a:t>
            </a:r>
            <a:endParaRPr lang="en-US" sz="300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lumMod val="40000"/>
                  <a:lumOff val="60000"/>
                </a:schemeClr>
              </a:solidFill>
              <a:effectLst>
                <a:outerShdw blurRad="50800" dist="40000" dir="5400000" algn="tl" rotWithShape="0">
                  <a:srgbClr val="000000">
                    <a:shade val="5000"/>
                    <a:satMod val="120000"/>
                    <a:alpha val="33000"/>
                  </a:srgbClr>
                </a:outerShdw>
              </a:effectLst>
            </a:endParaRPr>
          </a:p>
        </p:txBody>
      </p:sp>
      <p:sp>
        <p:nvSpPr>
          <p:cNvPr id="9" name="TextBox 8"/>
          <p:cNvSpPr txBox="1"/>
          <p:nvPr/>
        </p:nvSpPr>
        <p:spPr>
          <a:xfrm>
            <a:off x="2267744" y="609600"/>
            <a:ext cx="4896544" cy="707886"/>
          </a:xfrm>
          <a:prstGeom prst="rect">
            <a:avLst/>
          </a:prstGeom>
          <a:solidFill>
            <a:schemeClr val="accent6">
              <a:lumMod val="75000"/>
            </a:schemeClr>
          </a:solidFill>
        </p:spPr>
        <p:txBody>
          <a:bodyPr wrap="square" rtlCol="0">
            <a:spAutoFit/>
          </a:bodyPr>
          <a:lstStyle/>
          <a:p>
            <a:pPr algn="ctr"/>
            <a:r>
              <a:rPr lang="en-US" sz="2000" dirty="0" smtClean="0">
                <a:solidFill>
                  <a:schemeClr val="bg1"/>
                </a:solidFill>
              </a:rPr>
              <a:t>Engineering Accreditation Council</a:t>
            </a:r>
          </a:p>
          <a:p>
            <a:pPr algn="ctr"/>
            <a:r>
              <a:rPr lang="en-US" sz="2000" dirty="0" smtClean="0">
                <a:solidFill>
                  <a:schemeClr val="bg1"/>
                </a:solidFill>
              </a:rPr>
              <a:t>Malaysia</a:t>
            </a:r>
            <a:endParaRPr lang="en-US" sz="2000" dirty="0">
              <a:solidFill>
                <a:schemeClr val="bg1"/>
              </a:solidFill>
            </a:endParaRPr>
          </a:p>
        </p:txBody>
      </p:sp>
      <p:sp>
        <p:nvSpPr>
          <p:cNvPr id="4" name="Rectangle 3"/>
          <p:cNvSpPr/>
          <p:nvPr/>
        </p:nvSpPr>
        <p:spPr>
          <a:xfrm>
            <a:off x="2411116" y="1387019"/>
            <a:ext cx="1475084" cy="3170099"/>
          </a:xfrm>
          <a:prstGeom prst="rect">
            <a:avLst/>
          </a:prstGeom>
          <a:noFill/>
        </p:spPr>
        <p:txBody>
          <a:bodyPr wrap="none" lIns="91440" tIns="45720" rIns="91440" bIns="45720">
            <a:spAutoFit/>
          </a:bodyPr>
          <a:lstStyle/>
          <a:p>
            <a:pPr algn="ctr"/>
            <a:r>
              <a:rPr lang="en-US" sz="200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lumMod val="40000"/>
                    <a:lumOff val="60000"/>
                  </a:schemeClr>
                </a:solidFill>
                <a:effectLst>
                  <a:outerShdw blurRad="50800" dist="40000" dir="5400000" algn="tl" rotWithShape="0">
                    <a:srgbClr val="000000">
                      <a:shade val="5000"/>
                      <a:satMod val="120000"/>
                      <a:alpha val="33000"/>
                    </a:srgbClr>
                  </a:outerShdw>
                </a:effectLst>
              </a:rPr>
              <a:t>e</a:t>
            </a:r>
            <a:endParaRPr lang="en-US" sz="200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lumMod val="40000"/>
                  <a:lumOff val="60000"/>
                </a:schemeClr>
              </a:solidFill>
              <a:effectLst>
                <a:outerShdw blurRad="50800" dist="40000" dir="5400000" algn="tl" rotWithShape="0">
                  <a:srgbClr val="000000">
                    <a:shade val="5000"/>
                    <a:satMod val="120000"/>
                    <a:alpha val="33000"/>
                  </a:srgbClr>
                </a:outerShdw>
              </a:effectLst>
            </a:endParaRPr>
          </a:p>
        </p:txBody>
      </p:sp>
      <p:sp>
        <p:nvSpPr>
          <p:cNvPr id="5" name="Rectangle 4"/>
          <p:cNvSpPr/>
          <p:nvPr/>
        </p:nvSpPr>
        <p:spPr>
          <a:xfrm>
            <a:off x="5715000" y="1387019"/>
            <a:ext cx="1258679" cy="3170099"/>
          </a:xfrm>
          <a:prstGeom prst="rect">
            <a:avLst/>
          </a:prstGeom>
          <a:noFill/>
        </p:spPr>
        <p:txBody>
          <a:bodyPr wrap="none" lIns="91440" tIns="45720" rIns="91440" bIns="45720">
            <a:spAutoFit/>
          </a:bodyPr>
          <a:lstStyle/>
          <a:p>
            <a:pPr algn="ctr"/>
            <a:r>
              <a:rPr lang="en-US" sz="200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lumMod val="40000"/>
                    <a:lumOff val="60000"/>
                  </a:schemeClr>
                </a:solidFill>
                <a:effectLst>
                  <a:outerShdw blurRad="50800" dist="40000" dir="5400000" algn="tl" rotWithShape="0">
                    <a:srgbClr val="000000">
                      <a:shade val="5000"/>
                      <a:satMod val="120000"/>
                      <a:alpha val="33000"/>
                    </a:srgbClr>
                  </a:outerShdw>
                </a:effectLst>
              </a:rPr>
              <a:t>c</a:t>
            </a:r>
            <a:endParaRPr lang="en-US" sz="200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lumMod val="40000"/>
                  <a:lumOff val="60000"/>
                </a:schemeClr>
              </a:solidFill>
              <a:effectLst>
                <a:outerShdw blurRad="50800" dist="40000" dir="5400000" algn="tl" rotWithShape="0">
                  <a:srgbClr val="000000">
                    <a:shade val="5000"/>
                    <a:satMod val="120000"/>
                    <a:alpha val="33000"/>
                  </a:srgbClr>
                </a:outerShdw>
              </a:effectLst>
            </a:endParaRPr>
          </a:p>
        </p:txBody>
      </p:sp>
      <p:sp>
        <p:nvSpPr>
          <p:cNvPr id="6" name="TextBox 5"/>
          <p:cNvSpPr txBox="1"/>
          <p:nvPr/>
        </p:nvSpPr>
        <p:spPr>
          <a:xfrm>
            <a:off x="9202689" y="0"/>
            <a:ext cx="3649012" cy="523220"/>
          </a:xfrm>
          <a:prstGeom prst="rect">
            <a:avLst/>
          </a:prstGeom>
          <a:noFill/>
        </p:spPr>
        <p:txBody>
          <a:bodyPr wrap="none" rtlCol="0">
            <a:spAutoFit/>
          </a:bodyPr>
          <a:lstStyle/>
          <a:p>
            <a:r>
              <a:rPr lang="en-US" sz="2800" b="1" dirty="0" smtClean="0">
                <a:solidFill>
                  <a:srgbClr val="FF0000"/>
                </a:solidFill>
              </a:rPr>
              <a:t>Excellence </a:t>
            </a:r>
            <a:r>
              <a:rPr lang="en-US" sz="2800" b="1" dirty="0" smtClean="0">
                <a:solidFill>
                  <a:schemeClr val="accent1"/>
                </a:solidFill>
              </a:rPr>
              <a:t>in Education</a:t>
            </a:r>
            <a:endParaRPr lang="en-US" sz="2800" b="1" dirty="0">
              <a:solidFill>
                <a:schemeClr val="accent1"/>
              </a:solidFill>
            </a:endParaRPr>
          </a:p>
        </p:txBody>
      </p:sp>
      <p:sp>
        <p:nvSpPr>
          <p:cNvPr id="7" name="TextBox 6"/>
          <p:cNvSpPr txBox="1"/>
          <p:nvPr/>
        </p:nvSpPr>
        <p:spPr>
          <a:xfrm>
            <a:off x="9161319" y="381000"/>
            <a:ext cx="4249881" cy="523220"/>
          </a:xfrm>
          <a:prstGeom prst="rect">
            <a:avLst/>
          </a:prstGeom>
          <a:noFill/>
        </p:spPr>
        <p:txBody>
          <a:bodyPr wrap="none" rtlCol="0">
            <a:spAutoFit/>
          </a:bodyPr>
          <a:lstStyle/>
          <a:p>
            <a:r>
              <a:rPr lang="en-US" sz="2800" b="1" dirty="0" err="1" smtClean="0">
                <a:solidFill>
                  <a:srgbClr val="FF0000"/>
                </a:solidFill>
              </a:rPr>
              <a:t>Acculturalisation</a:t>
            </a:r>
            <a:r>
              <a:rPr lang="en-US" sz="2800" b="1" dirty="0" smtClean="0">
                <a:solidFill>
                  <a:srgbClr val="FF0000"/>
                </a:solidFill>
              </a:rPr>
              <a:t> </a:t>
            </a:r>
            <a:r>
              <a:rPr lang="en-US" sz="2800" b="1" dirty="0" smtClean="0">
                <a:solidFill>
                  <a:schemeClr val="accent1"/>
                </a:solidFill>
              </a:rPr>
              <a:t>of Quality</a:t>
            </a:r>
            <a:endParaRPr lang="en-US" sz="2800" b="1" dirty="0">
              <a:solidFill>
                <a:schemeClr val="accent1"/>
              </a:solidFill>
            </a:endParaRPr>
          </a:p>
        </p:txBody>
      </p:sp>
      <p:sp>
        <p:nvSpPr>
          <p:cNvPr id="10" name="TextBox 9"/>
          <p:cNvSpPr txBox="1"/>
          <p:nvPr/>
        </p:nvSpPr>
        <p:spPr>
          <a:xfrm>
            <a:off x="9144000" y="762000"/>
            <a:ext cx="4061689" cy="523220"/>
          </a:xfrm>
          <a:prstGeom prst="rect">
            <a:avLst/>
          </a:prstGeom>
          <a:noFill/>
        </p:spPr>
        <p:txBody>
          <a:bodyPr wrap="none" rtlCol="0">
            <a:spAutoFit/>
          </a:bodyPr>
          <a:lstStyle/>
          <a:p>
            <a:r>
              <a:rPr lang="en-US" sz="2800" b="1" dirty="0" smtClean="0">
                <a:solidFill>
                  <a:srgbClr val="FF0000"/>
                </a:solidFill>
              </a:rPr>
              <a:t>Competence </a:t>
            </a:r>
            <a:r>
              <a:rPr lang="en-US" sz="2800" b="1" dirty="0" smtClean="0">
                <a:solidFill>
                  <a:schemeClr val="accent1"/>
                </a:solidFill>
              </a:rPr>
              <a:t>in Evaluation</a:t>
            </a:r>
            <a:endParaRPr lang="en-US" sz="2800" b="1" dirty="0">
              <a:solidFill>
                <a:schemeClr val="accent1"/>
              </a:solidFill>
            </a:endParaRPr>
          </a:p>
        </p:txBody>
      </p:sp>
      <p:pic>
        <p:nvPicPr>
          <p:cNvPr id="11" name="Picture 11" descr="Go to fullsize image">
            <a:hlinkClick r:id="rId2"/>
          </p:cNvPr>
          <p:cNvPicPr>
            <a:picLocks noChangeAspect="1" noChangeArrowheads="1"/>
          </p:cNvPicPr>
          <p:nvPr/>
        </p:nvPicPr>
        <p:blipFill>
          <a:blip r:embed="rId3" cstate="print"/>
          <a:srcRect/>
          <a:stretch>
            <a:fillRect/>
          </a:stretch>
        </p:blipFill>
        <p:spPr bwMode="auto">
          <a:xfrm>
            <a:off x="533400" y="7205662"/>
            <a:ext cx="1143000" cy="642938"/>
          </a:xfrm>
          <a:prstGeom prst="rect">
            <a:avLst/>
          </a:prstGeom>
          <a:noFill/>
          <a:ln w="9525">
            <a:noFill/>
            <a:miter lim="800000"/>
            <a:headEnd/>
            <a:tailEnd/>
          </a:ln>
        </p:spPr>
      </p:pic>
    </p:spTree>
    <p:extLst>
      <p:ext uri="{BB962C8B-B14F-4D97-AF65-F5344CB8AC3E}">
        <p14:creationId xmlns:p14="http://schemas.microsoft.com/office/powerpoint/2010/main" val="3862474258"/>
      </p:ext>
    </p:extLst>
  </p:cSld>
  <p:clrMapOvr>
    <a:masterClrMapping/>
  </p:clrMapOvr>
  <p:transition xmlns:p14="http://schemas.microsoft.com/office/powerpoint/2010/main" advTm="10000"/>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8"/>
                                        </p:tgtEl>
                                      </p:cBhvr>
                                      <p:by x="150000" y="150000"/>
                                    </p:animScale>
                                  </p:childTnLst>
                                </p:cTn>
                              </p:par>
                              <p:par>
                                <p:cTn id="7" presetID="6" presetClass="emph" presetSubtype="0" fill="hold" grpId="0" nodeType="withEffect">
                                  <p:stCondLst>
                                    <p:cond delay="0"/>
                                  </p:stCondLst>
                                  <p:childTnLst>
                                    <p:animScale>
                                      <p:cBhvr>
                                        <p:cTn id="8" dur="2000" fill="hold"/>
                                        <p:tgtEl>
                                          <p:spTgt spid="9"/>
                                        </p:tgtEl>
                                      </p:cBhvr>
                                      <p:by x="150000" y="150000"/>
                                    </p:animScale>
                                  </p:childTnLst>
                                </p:cTn>
                              </p:par>
                              <p:par>
                                <p:cTn id="9" presetID="42" presetClass="path" presetSubtype="0" accel="50000" decel="50000" fill="hold" grpId="1" nodeType="withEffect">
                                  <p:stCondLst>
                                    <p:cond delay="0"/>
                                  </p:stCondLst>
                                  <p:childTnLst>
                                    <p:animMotion origin="layout" path="M 3.05556E-6 0 L -0.00851 0.73079 " pathEditMode="relative" rAng="0" ptsTypes="AA">
                                      <p:cBhvr>
                                        <p:cTn id="10" dur="2000" fill="hold"/>
                                        <p:tgtEl>
                                          <p:spTgt spid="9"/>
                                        </p:tgtEl>
                                        <p:attrNameLst>
                                          <p:attrName>ppt_x</p:attrName>
                                          <p:attrName>ppt_y</p:attrName>
                                        </p:attrNameLst>
                                      </p:cBhvr>
                                      <p:rCtr x="-400" y="36500"/>
                                    </p:animMotion>
                                  </p:childTnLst>
                                </p:cTn>
                              </p:par>
                              <p:par>
                                <p:cTn id="11" presetID="64" presetClass="path" presetSubtype="0" accel="50000" decel="50000" fill="hold" nodeType="withEffect">
                                  <p:stCondLst>
                                    <p:cond delay="0"/>
                                  </p:stCondLst>
                                  <p:childTnLst>
                                    <p:animMotion origin="layout" path="M 3.33333E-6 -3.7037E-6 L -0.00417 -0.94189 " pathEditMode="relative" rAng="0" ptsTypes="AA">
                                      <p:cBhvr>
                                        <p:cTn id="12" dur="2000" fill="hold"/>
                                        <p:tgtEl>
                                          <p:spTgt spid="11"/>
                                        </p:tgtEl>
                                        <p:attrNameLst>
                                          <p:attrName>ppt_x</p:attrName>
                                          <p:attrName>ppt_y</p:attrName>
                                        </p:attrNameLst>
                                      </p:cBhvr>
                                      <p:rCtr x="-200" y="-47100"/>
                                    </p:animMotion>
                                  </p:childTnLst>
                                </p:cTn>
                              </p:par>
                              <p:par>
                                <p:cTn id="13" presetID="6" presetClass="emph" presetSubtype="0" fill="hold" nodeType="withEffect">
                                  <p:stCondLst>
                                    <p:cond delay="0"/>
                                  </p:stCondLst>
                                  <p:childTnLst>
                                    <p:animScale>
                                      <p:cBhvr>
                                        <p:cTn id="14" dur="2000" fill="hold"/>
                                        <p:tgtEl>
                                          <p:spTgt spid="11"/>
                                        </p:tgtEl>
                                      </p:cBhvr>
                                      <p:by x="150000" y="150000"/>
                                    </p:animScale>
                                  </p:childTnLst>
                                </p:cTn>
                              </p:par>
                              <p:par>
                                <p:cTn id="15" presetID="6" presetClass="emph" presetSubtype="0" fill="hold" grpId="0" nodeType="withEffect">
                                  <p:stCondLst>
                                    <p:cond delay="0"/>
                                  </p:stCondLst>
                                  <p:childTnLst>
                                    <p:animScale>
                                      <p:cBhvr>
                                        <p:cTn id="16" dur="2000" fill="hold"/>
                                        <p:tgtEl>
                                          <p:spTgt spid="4"/>
                                        </p:tgtEl>
                                      </p:cBhvr>
                                      <p:by x="150000" y="150000"/>
                                    </p:animScale>
                                  </p:childTnLst>
                                </p:cTn>
                              </p:par>
                              <p:par>
                                <p:cTn id="17" presetID="6" presetClass="emph" presetSubtype="0" fill="hold" grpId="0" nodeType="withEffect">
                                  <p:stCondLst>
                                    <p:cond delay="0"/>
                                  </p:stCondLst>
                                  <p:childTnLst>
                                    <p:animScale>
                                      <p:cBhvr>
                                        <p:cTn id="18" dur="2000" fill="hold"/>
                                        <p:tgtEl>
                                          <p:spTgt spid="5"/>
                                        </p:tgtEl>
                                      </p:cBhvr>
                                      <p:by x="150000" y="150000"/>
                                    </p:animScale>
                                  </p:childTnLst>
                                </p:cTn>
                              </p:par>
                              <p:par>
                                <p:cTn id="19" presetID="35" presetClass="path" presetSubtype="0" accel="50000" decel="50000" fill="hold" grpId="0" nodeType="withEffect">
                                  <p:stCondLst>
                                    <p:cond delay="2000"/>
                                  </p:stCondLst>
                                  <p:childTnLst>
                                    <p:animMotion origin="layout" path="M -2.77778E-6 -4.44444E-6 L -0.91423 0.00625 " pathEditMode="relative" rAng="0" ptsTypes="AA">
                                      <p:cBhvr>
                                        <p:cTn id="20" dur="2000" fill="hold"/>
                                        <p:tgtEl>
                                          <p:spTgt spid="6"/>
                                        </p:tgtEl>
                                        <p:attrNameLst>
                                          <p:attrName>ppt_x</p:attrName>
                                          <p:attrName>ppt_y</p:attrName>
                                        </p:attrNameLst>
                                      </p:cBhvr>
                                      <p:rCtr x="-45700" y="300"/>
                                    </p:animMotion>
                                  </p:childTnLst>
                                </p:cTn>
                              </p:par>
                              <p:par>
                                <p:cTn id="21" presetID="35" presetClass="path" presetSubtype="0" accel="50000" decel="50000" fill="hold" grpId="0" nodeType="withEffect">
                                  <p:stCondLst>
                                    <p:cond delay="2500"/>
                                  </p:stCondLst>
                                  <p:childTnLst>
                                    <p:animMotion origin="layout" path="M -0.01649 -0.00486 L -0.70903 0.00139 " pathEditMode="relative" rAng="0" ptsTypes="AA">
                                      <p:cBhvr>
                                        <p:cTn id="22" dur="2000" fill="hold"/>
                                        <p:tgtEl>
                                          <p:spTgt spid="7"/>
                                        </p:tgtEl>
                                        <p:attrNameLst>
                                          <p:attrName>ppt_x</p:attrName>
                                          <p:attrName>ppt_y</p:attrName>
                                        </p:attrNameLst>
                                      </p:cBhvr>
                                      <p:rCtr x="-34600" y="300"/>
                                    </p:animMotion>
                                  </p:childTnLst>
                                </p:cTn>
                              </p:par>
                              <p:par>
                                <p:cTn id="23" presetID="35" presetClass="path" presetSubtype="0" accel="50000" decel="50000" fill="hold" grpId="0" nodeType="withEffect">
                                  <p:stCondLst>
                                    <p:cond delay="3000"/>
                                  </p:stCondLst>
                                  <p:childTnLst>
                                    <p:animMotion origin="layout" path="M 1.38889E-6 4.44444E-6 L -0.48038 -0.00487 " pathEditMode="relative" rAng="0" ptsTypes="AA">
                                      <p:cBhvr>
                                        <p:cTn id="24" dur="2000" fill="hold"/>
                                        <p:tgtEl>
                                          <p:spTgt spid="10"/>
                                        </p:tgtEl>
                                        <p:attrNameLst>
                                          <p:attrName>ppt_x</p:attrName>
                                          <p:attrName>ppt_y</p:attrName>
                                        </p:attrNameLst>
                                      </p:cBhvr>
                                      <p:rCtr x="-24000" y="-3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9" grpId="1" animBg="1"/>
      <p:bldP spid="4" grpId="0"/>
      <p:bldP spid="5" grpId="0"/>
      <p:bldP spid="6" grpId="0"/>
      <p:bldP spid="7" grpId="0"/>
      <p:bldP spid="10"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Slide Number Placeholder 4"/>
          <p:cNvSpPr>
            <a:spLocks noGrp="1"/>
          </p:cNvSpPr>
          <p:nvPr>
            <p:ph type="sldNum" sz="quarter" idx="12"/>
          </p:nvPr>
        </p:nvSpPr>
        <p:spPr>
          <a:noFill/>
        </p:spPr>
        <p:txBody>
          <a:bodyPr/>
          <a:lstStyle/>
          <a:p>
            <a:fld id="{CB01D860-8E37-43E4-A254-6E496A4BC415}" type="slidenum">
              <a:rPr lang="en-GB" smtClean="0">
                <a:latin typeface="Times New Roman" pitchFamily="18" charset="0"/>
              </a:rPr>
              <a:pPr/>
              <a:t>140</a:t>
            </a:fld>
            <a:endParaRPr lang="en-GB" smtClean="0">
              <a:latin typeface="Times New Roman" pitchFamily="18" charset="0"/>
            </a:endParaRPr>
          </a:p>
        </p:txBody>
      </p:sp>
      <p:sp>
        <p:nvSpPr>
          <p:cNvPr id="115716" name="Rectangle 3"/>
          <p:cNvSpPr>
            <a:spLocks noChangeArrowheads="1"/>
          </p:cNvSpPr>
          <p:nvPr/>
        </p:nvSpPr>
        <p:spPr bwMode="auto">
          <a:xfrm>
            <a:off x="838200" y="2133600"/>
            <a:ext cx="5334000" cy="2514600"/>
          </a:xfrm>
          <a:prstGeom prst="rect">
            <a:avLst/>
          </a:prstGeom>
          <a:solidFill>
            <a:srgbClr val="F2DCDB"/>
          </a:solidFill>
          <a:ln w="9525">
            <a:solidFill>
              <a:schemeClr val="tx1"/>
            </a:solidFill>
            <a:miter lim="800000"/>
            <a:headEnd/>
            <a:tailEnd/>
          </a:ln>
        </p:spPr>
        <p:txBody>
          <a:bodyPr/>
          <a:lstStyle/>
          <a:p>
            <a:pPr algn="ctr"/>
            <a:r>
              <a:rPr lang="en-US" sz="1600" b="1"/>
              <a:t>K </a:t>
            </a:r>
          </a:p>
          <a:p>
            <a:pPr algn="ctr"/>
            <a:r>
              <a:rPr lang="en-US" sz="1600" b="1"/>
              <a:t>(70%)</a:t>
            </a:r>
            <a:endParaRPr lang="en-GB" sz="1600" b="1"/>
          </a:p>
        </p:txBody>
      </p:sp>
      <p:sp>
        <p:nvSpPr>
          <p:cNvPr id="115717" name="Rectangle 4"/>
          <p:cNvSpPr>
            <a:spLocks noChangeArrowheads="1"/>
          </p:cNvSpPr>
          <p:nvPr/>
        </p:nvSpPr>
        <p:spPr bwMode="auto">
          <a:xfrm>
            <a:off x="6172200" y="2133600"/>
            <a:ext cx="1524000" cy="2514600"/>
          </a:xfrm>
          <a:prstGeom prst="rect">
            <a:avLst/>
          </a:prstGeom>
          <a:solidFill>
            <a:srgbClr val="FFFF66"/>
          </a:solidFill>
          <a:ln w="9525">
            <a:solidFill>
              <a:schemeClr val="tx1"/>
            </a:solidFill>
            <a:miter lim="800000"/>
            <a:headEnd/>
            <a:tailEnd/>
          </a:ln>
        </p:spPr>
        <p:txBody>
          <a:bodyPr/>
          <a:lstStyle/>
          <a:p>
            <a:pPr algn="ctr"/>
            <a:r>
              <a:rPr lang="en-US" sz="1600" b="1"/>
              <a:t>S </a:t>
            </a:r>
          </a:p>
          <a:p>
            <a:pPr algn="ctr"/>
            <a:r>
              <a:rPr lang="en-US" sz="1600" b="1"/>
              <a:t>(20%)</a:t>
            </a:r>
            <a:endParaRPr lang="en-GB" sz="1600" b="1"/>
          </a:p>
        </p:txBody>
      </p:sp>
      <p:sp>
        <p:nvSpPr>
          <p:cNvPr id="115718" name="Rectangle 5"/>
          <p:cNvSpPr>
            <a:spLocks noChangeArrowheads="1"/>
          </p:cNvSpPr>
          <p:nvPr/>
        </p:nvSpPr>
        <p:spPr bwMode="auto">
          <a:xfrm>
            <a:off x="7696200" y="2133600"/>
            <a:ext cx="762000" cy="2514600"/>
          </a:xfrm>
          <a:prstGeom prst="rect">
            <a:avLst/>
          </a:prstGeom>
          <a:solidFill>
            <a:srgbClr val="99FF66"/>
          </a:solidFill>
          <a:ln w="9525">
            <a:solidFill>
              <a:schemeClr val="tx1"/>
            </a:solidFill>
            <a:miter lim="800000"/>
            <a:headEnd/>
            <a:tailEnd/>
          </a:ln>
        </p:spPr>
        <p:txBody>
          <a:bodyPr/>
          <a:lstStyle/>
          <a:p>
            <a:pPr algn="ctr"/>
            <a:r>
              <a:rPr lang="en-US" sz="1600" b="1"/>
              <a:t>A (10%)</a:t>
            </a:r>
            <a:endParaRPr lang="en-GB" sz="1600" b="1"/>
          </a:p>
        </p:txBody>
      </p:sp>
      <p:sp>
        <p:nvSpPr>
          <p:cNvPr id="115719" name="Rectangle 19"/>
          <p:cNvSpPr>
            <a:spLocks noChangeArrowheads="1"/>
          </p:cNvSpPr>
          <p:nvPr/>
        </p:nvSpPr>
        <p:spPr bwMode="auto">
          <a:xfrm>
            <a:off x="0" y="5026496"/>
            <a:ext cx="9144000" cy="1066800"/>
          </a:xfrm>
          <a:prstGeom prst="rect">
            <a:avLst/>
          </a:prstGeom>
          <a:solidFill>
            <a:srgbClr val="FFCCFF"/>
          </a:solidFill>
          <a:ln w="9525">
            <a:solidFill>
              <a:schemeClr val="tx1"/>
            </a:solidFill>
            <a:miter lim="800000"/>
            <a:headEnd/>
            <a:tailEnd/>
          </a:ln>
        </p:spPr>
        <p:txBody>
          <a:bodyPr anchor="ctr"/>
          <a:lstStyle/>
          <a:p>
            <a:pPr algn="ctr"/>
            <a:r>
              <a:rPr lang="en-US" sz="2400" dirty="0"/>
              <a:t>Depth of coverage is subject to the required level of outcomes, </a:t>
            </a:r>
          </a:p>
          <a:p>
            <a:pPr algn="ctr"/>
            <a:r>
              <a:rPr lang="en-US" sz="2400" dirty="0" smtClean="0"/>
              <a:t>1</a:t>
            </a:r>
            <a:r>
              <a:rPr lang="en-US" sz="2400" dirty="0"/>
              <a:t>(slight), 2 (moderate) or 3 (substantial</a:t>
            </a:r>
            <a:r>
              <a:rPr lang="en-US" sz="2400" dirty="0" smtClean="0"/>
              <a:t>)</a:t>
            </a:r>
            <a:endParaRPr lang="en-US" sz="2400" dirty="0"/>
          </a:p>
        </p:txBody>
      </p:sp>
      <p:sp>
        <p:nvSpPr>
          <p:cNvPr id="115720" name="Line 21"/>
          <p:cNvSpPr>
            <a:spLocks noChangeShapeType="1"/>
          </p:cNvSpPr>
          <p:nvPr/>
        </p:nvSpPr>
        <p:spPr bwMode="auto">
          <a:xfrm>
            <a:off x="3581400" y="2286000"/>
            <a:ext cx="2590800" cy="0"/>
          </a:xfrm>
          <a:prstGeom prst="line">
            <a:avLst/>
          </a:prstGeom>
          <a:noFill/>
          <a:ln w="9525">
            <a:solidFill>
              <a:schemeClr val="tx1"/>
            </a:solidFill>
            <a:round/>
            <a:headEnd/>
            <a:tailEnd type="triangle" w="med" len="med"/>
          </a:ln>
        </p:spPr>
        <p:txBody>
          <a:bodyPr/>
          <a:lstStyle/>
          <a:p>
            <a:endParaRPr lang="en-MY"/>
          </a:p>
        </p:txBody>
      </p:sp>
      <p:sp>
        <p:nvSpPr>
          <p:cNvPr id="115721" name="Line 22"/>
          <p:cNvSpPr>
            <a:spLocks noChangeShapeType="1"/>
          </p:cNvSpPr>
          <p:nvPr/>
        </p:nvSpPr>
        <p:spPr bwMode="auto">
          <a:xfrm flipH="1">
            <a:off x="838200" y="2286000"/>
            <a:ext cx="2438400" cy="0"/>
          </a:xfrm>
          <a:prstGeom prst="line">
            <a:avLst/>
          </a:prstGeom>
          <a:noFill/>
          <a:ln w="9525">
            <a:solidFill>
              <a:schemeClr val="tx1"/>
            </a:solidFill>
            <a:round/>
            <a:headEnd/>
            <a:tailEnd type="triangle" w="med" len="med"/>
          </a:ln>
        </p:spPr>
        <p:txBody>
          <a:bodyPr/>
          <a:lstStyle/>
          <a:p>
            <a:endParaRPr lang="en-MY"/>
          </a:p>
        </p:txBody>
      </p:sp>
      <p:sp>
        <p:nvSpPr>
          <p:cNvPr id="115722" name="Line 23"/>
          <p:cNvSpPr>
            <a:spLocks noChangeShapeType="1"/>
          </p:cNvSpPr>
          <p:nvPr/>
        </p:nvSpPr>
        <p:spPr bwMode="auto">
          <a:xfrm>
            <a:off x="7010400" y="2286000"/>
            <a:ext cx="685800" cy="0"/>
          </a:xfrm>
          <a:prstGeom prst="line">
            <a:avLst/>
          </a:prstGeom>
          <a:noFill/>
          <a:ln w="9525">
            <a:solidFill>
              <a:schemeClr val="tx1"/>
            </a:solidFill>
            <a:round/>
            <a:headEnd/>
            <a:tailEnd type="triangle" w="med" len="med"/>
          </a:ln>
        </p:spPr>
        <p:txBody>
          <a:bodyPr/>
          <a:lstStyle/>
          <a:p>
            <a:endParaRPr lang="en-MY"/>
          </a:p>
        </p:txBody>
      </p:sp>
      <p:sp>
        <p:nvSpPr>
          <p:cNvPr id="115723" name="Line 24"/>
          <p:cNvSpPr>
            <a:spLocks noChangeShapeType="1"/>
          </p:cNvSpPr>
          <p:nvPr/>
        </p:nvSpPr>
        <p:spPr bwMode="auto">
          <a:xfrm flipH="1">
            <a:off x="6172200" y="2286000"/>
            <a:ext cx="457200" cy="0"/>
          </a:xfrm>
          <a:prstGeom prst="line">
            <a:avLst/>
          </a:prstGeom>
          <a:noFill/>
          <a:ln w="9525">
            <a:solidFill>
              <a:schemeClr val="tx1"/>
            </a:solidFill>
            <a:round/>
            <a:headEnd/>
            <a:tailEnd type="triangle" w="med" len="med"/>
          </a:ln>
        </p:spPr>
        <p:txBody>
          <a:bodyPr/>
          <a:lstStyle/>
          <a:p>
            <a:endParaRPr lang="en-MY"/>
          </a:p>
        </p:txBody>
      </p:sp>
      <p:sp>
        <p:nvSpPr>
          <p:cNvPr id="115724" name="Line 25"/>
          <p:cNvSpPr>
            <a:spLocks noChangeShapeType="1"/>
          </p:cNvSpPr>
          <p:nvPr/>
        </p:nvSpPr>
        <p:spPr bwMode="auto">
          <a:xfrm>
            <a:off x="8153400" y="2286000"/>
            <a:ext cx="304800" cy="0"/>
          </a:xfrm>
          <a:prstGeom prst="line">
            <a:avLst/>
          </a:prstGeom>
          <a:noFill/>
          <a:ln w="9525">
            <a:solidFill>
              <a:schemeClr val="tx1"/>
            </a:solidFill>
            <a:round/>
            <a:headEnd/>
            <a:tailEnd type="triangle" w="med" len="med"/>
          </a:ln>
        </p:spPr>
        <p:txBody>
          <a:bodyPr/>
          <a:lstStyle/>
          <a:p>
            <a:endParaRPr lang="en-MY"/>
          </a:p>
        </p:txBody>
      </p:sp>
      <p:sp>
        <p:nvSpPr>
          <p:cNvPr id="115725" name="Line 26"/>
          <p:cNvSpPr>
            <a:spLocks noChangeShapeType="1"/>
          </p:cNvSpPr>
          <p:nvPr/>
        </p:nvSpPr>
        <p:spPr bwMode="auto">
          <a:xfrm flipH="1">
            <a:off x="7696200" y="2286000"/>
            <a:ext cx="228600" cy="0"/>
          </a:xfrm>
          <a:prstGeom prst="line">
            <a:avLst/>
          </a:prstGeom>
          <a:noFill/>
          <a:ln w="9525">
            <a:solidFill>
              <a:schemeClr val="tx1"/>
            </a:solidFill>
            <a:round/>
            <a:headEnd/>
            <a:tailEnd type="triangle" w="med" len="med"/>
          </a:ln>
        </p:spPr>
        <p:txBody>
          <a:bodyPr/>
          <a:lstStyle/>
          <a:p>
            <a:endParaRPr lang="en-MY"/>
          </a:p>
        </p:txBody>
      </p:sp>
      <p:sp>
        <p:nvSpPr>
          <p:cNvPr id="115726" name="Rectangle 28"/>
          <p:cNvSpPr>
            <a:spLocks noChangeArrowheads="1"/>
          </p:cNvSpPr>
          <p:nvPr/>
        </p:nvSpPr>
        <p:spPr bwMode="auto">
          <a:xfrm>
            <a:off x="0" y="764704"/>
            <a:ext cx="9144000" cy="1066800"/>
          </a:xfrm>
          <a:prstGeom prst="rect">
            <a:avLst/>
          </a:prstGeom>
          <a:solidFill>
            <a:srgbClr val="FFCCFF"/>
          </a:solidFill>
          <a:ln w="9525">
            <a:solidFill>
              <a:schemeClr val="tx1"/>
            </a:solidFill>
            <a:miter lim="800000"/>
            <a:headEnd/>
            <a:tailEnd/>
          </a:ln>
        </p:spPr>
        <p:txBody>
          <a:bodyPr anchor="ctr"/>
          <a:lstStyle/>
          <a:p>
            <a:pPr algn="ctr"/>
            <a:r>
              <a:rPr lang="en-US" sz="2400" dirty="0"/>
              <a:t>Breadth of coverage is subject to the required outcomes, </a:t>
            </a:r>
          </a:p>
          <a:p>
            <a:pPr algn="ctr"/>
            <a:r>
              <a:rPr lang="en-US" sz="2400" dirty="0" smtClean="0"/>
              <a:t>Knowledge </a:t>
            </a:r>
            <a:r>
              <a:rPr lang="en-US" sz="2400" dirty="0"/>
              <a:t>(K) = 70%, Skills (S) = 20%, Attitude (A) = 10</a:t>
            </a:r>
            <a:r>
              <a:rPr lang="en-US" sz="2400" dirty="0" smtClean="0"/>
              <a:t>%</a:t>
            </a:r>
            <a:endParaRPr lang="en-US" sz="2400" dirty="0"/>
          </a:p>
        </p:txBody>
      </p:sp>
      <p:sp>
        <p:nvSpPr>
          <p:cNvPr id="115727" name="Rectangle 42"/>
          <p:cNvSpPr>
            <a:spLocks noChangeArrowheads="1"/>
          </p:cNvSpPr>
          <p:nvPr/>
        </p:nvSpPr>
        <p:spPr bwMode="auto">
          <a:xfrm>
            <a:off x="1219200" y="2819400"/>
            <a:ext cx="381000" cy="1828800"/>
          </a:xfrm>
          <a:prstGeom prst="rect">
            <a:avLst/>
          </a:prstGeom>
          <a:solidFill>
            <a:srgbClr val="F2DCDB"/>
          </a:solidFill>
          <a:ln w="9525">
            <a:solidFill>
              <a:schemeClr val="tx1"/>
            </a:solidFill>
            <a:miter lim="800000"/>
            <a:headEnd/>
            <a:tailEnd/>
          </a:ln>
        </p:spPr>
        <p:txBody>
          <a:bodyPr wrap="none" anchor="b" anchorCtr="1"/>
          <a:lstStyle/>
          <a:p>
            <a:pPr algn="ctr"/>
            <a:r>
              <a:rPr lang="en-US"/>
              <a:t>3</a:t>
            </a:r>
          </a:p>
        </p:txBody>
      </p:sp>
      <p:sp>
        <p:nvSpPr>
          <p:cNvPr id="115728" name="Rectangle 43"/>
          <p:cNvSpPr>
            <a:spLocks noChangeArrowheads="1"/>
          </p:cNvSpPr>
          <p:nvPr/>
        </p:nvSpPr>
        <p:spPr bwMode="auto">
          <a:xfrm>
            <a:off x="838200" y="2819400"/>
            <a:ext cx="381000" cy="1828800"/>
          </a:xfrm>
          <a:prstGeom prst="rect">
            <a:avLst/>
          </a:prstGeom>
          <a:solidFill>
            <a:srgbClr val="F2DCDB"/>
          </a:solidFill>
          <a:ln w="9525">
            <a:solidFill>
              <a:schemeClr val="tx1"/>
            </a:solidFill>
            <a:miter lim="800000"/>
            <a:headEnd/>
            <a:tailEnd/>
          </a:ln>
        </p:spPr>
        <p:txBody>
          <a:bodyPr wrap="none" anchor="b" anchorCtr="1"/>
          <a:lstStyle/>
          <a:p>
            <a:pPr algn="ctr"/>
            <a:r>
              <a:rPr lang="en-US"/>
              <a:t>3</a:t>
            </a:r>
          </a:p>
        </p:txBody>
      </p:sp>
      <p:sp>
        <p:nvSpPr>
          <p:cNvPr id="115729" name="Rectangle 44"/>
          <p:cNvSpPr>
            <a:spLocks noChangeArrowheads="1"/>
          </p:cNvSpPr>
          <p:nvPr/>
        </p:nvSpPr>
        <p:spPr bwMode="auto">
          <a:xfrm>
            <a:off x="1981200" y="3429000"/>
            <a:ext cx="381000" cy="1219200"/>
          </a:xfrm>
          <a:prstGeom prst="rect">
            <a:avLst/>
          </a:prstGeom>
          <a:solidFill>
            <a:srgbClr val="F2DCDB"/>
          </a:solidFill>
          <a:ln w="9525">
            <a:solidFill>
              <a:schemeClr val="tx1"/>
            </a:solidFill>
            <a:miter lim="800000"/>
            <a:headEnd/>
            <a:tailEnd/>
          </a:ln>
        </p:spPr>
        <p:txBody>
          <a:bodyPr wrap="none" anchor="b" anchorCtr="1"/>
          <a:lstStyle/>
          <a:p>
            <a:pPr algn="ctr"/>
            <a:r>
              <a:rPr lang="en-US"/>
              <a:t>2</a:t>
            </a:r>
          </a:p>
        </p:txBody>
      </p:sp>
      <p:sp>
        <p:nvSpPr>
          <p:cNvPr id="115730" name="Rectangle 47"/>
          <p:cNvSpPr>
            <a:spLocks noChangeArrowheads="1"/>
          </p:cNvSpPr>
          <p:nvPr/>
        </p:nvSpPr>
        <p:spPr bwMode="auto">
          <a:xfrm>
            <a:off x="2362200" y="4038600"/>
            <a:ext cx="381000" cy="609600"/>
          </a:xfrm>
          <a:prstGeom prst="rect">
            <a:avLst/>
          </a:prstGeom>
          <a:solidFill>
            <a:srgbClr val="F2DCDB"/>
          </a:solidFill>
          <a:ln w="9525">
            <a:solidFill>
              <a:schemeClr val="tx1"/>
            </a:solidFill>
            <a:miter lim="800000"/>
            <a:headEnd/>
            <a:tailEnd/>
          </a:ln>
        </p:spPr>
        <p:txBody>
          <a:bodyPr wrap="none" anchor="b" anchorCtr="1"/>
          <a:lstStyle/>
          <a:p>
            <a:pPr algn="ctr"/>
            <a:r>
              <a:rPr lang="en-US"/>
              <a:t>1</a:t>
            </a:r>
          </a:p>
        </p:txBody>
      </p:sp>
      <p:sp>
        <p:nvSpPr>
          <p:cNvPr id="115731" name="Rectangle 48"/>
          <p:cNvSpPr>
            <a:spLocks noChangeArrowheads="1"/>
          </p:cNvSpPr>
          <p:nvPr/>
        </p:nvSpPr>
        <p:spPr bwMode="auto">
          <a:xfrm>
            <a:off x="1600200" y="4038600"/>
            <a:ext cx="381000" cy="609600"/>
          </a:xfrm>
          <a:prstGeom prst="rect">
            <a:avLst/>
          </a:prstGeom>
          <a:solidFill>
            <a:srgbClr val="F2DCDB"/>
          </a:solidFill>
          <a:ln w="9525">
            <a:solidFill>
              <a:schemeClr val="tx1"/>
            </a:solidFill>
            <a:miter lim="800000"/>
            <a:headEnd/>
            <a:tailEnd/>
          </a:ln>
        </p:spPr>
        <p:txBody>
          <a:bodyPr wrap="none" anchor="b" anchorCtr="1"/>
          <a:lstStyle/>
          <a:p>
            <a:pPr algn="ctr"/>
            <a:r>
              <a:rPr lang="en-US"/>
              <a:t>1</a:t>
            </a:r>
          </a:p>
        </p:txBody>
      </p:sp>
      <p:sp>
        <p:nvSpPr>
          <p:cNvPr id="115732" name="Rectangle 49"/>
          <p:cNvSpPr>
            <a:spLocks noChangeArrowheads="1"/>
          </p:cNvSpPr>
          <p:nvPr/>
        </p:nvSpPr>
        <p:spPr bwMode="auto">
          <a:xfrm>
            <a:off x="5791200" y="2819400"/>
            <a:ext cx="381000" cy="1828800"/>
          </a:xfrm>
          <a:prstGeom prst="rect">
            <a:avLst/>
          </a:prstGeom>
          <a:solidFill>
            <a:srgbClr val="F2DCDB"/>
          </a:solidFill>
          <a:ln w="9525">
            <a:solidFill>
              <a:schemeClr val="tx1"/>
            </a:solidFill>
            <a:miter lim="800000"/>
            <a:headEnd/>
            <a:tailEnd/>
          </a:ln>
        </p:spPr>
        <p:txBody>
          <a:bodyPr wrap="none" anchor="b" anchorCtr="1"/>
          <a:lstStyle/>
          <a:p>
            <a:pPr algn="ctr"/>
            <a:r>
              <a:rPr lang="en-US"/>
              <a:t>3</a:t>
            </a:r>
          </a:p>
        </p:txBody>
      </p:sp>
      <p:sp>
        <p:nvSpPr>
          <p:cNvPr id="115733" name="Rectangle 50"/>
          <p:cNvSpPr>
            <a:spLocks noChangeArrowheads="1"/>
          </p:cNvSpPr>
          <p:nvPr/>
        </p:nvSpPr>
        <p:spPr bwMode="auto">
          <a:xfrm>
            <a:off x="3886200" y="2819400"/>
            <a:ext cx="381000" cy="1828800"/>
          </a:xfrm>
          <a:prstGeom prst="rect">
            <a:avLst/>
          </a:prstGeom>
          <a:solidFill>
            <a:srgbClr val="F2DCDB"/>
          </a:solidFill>
          <a:ln w="9525">
            <a:solidFill>
              <a:schemeClr val="tx1"/>
            </a:solidFill>
            <a:miter lim="800000"/>
            <a:headEnd/>
            <a:tailEnd/>
          </a:ln>
        </p:spPr>
        <p:txBody>
          <a:bodyPr wrap="none" anchor="b" anchorCtr="1"/>
          <a:lstStyle/>
          <a:p>
            <a:pPr algn="ctr"/>
            <a:r>
              <a:rPr lang="en-US"/>
              <a:t>3</a:t>
            </a:r>
          </a:p>
        </p:txBody>
      </p:sp>
      <p:sp>
        <p:nvSpPr>
          <p:cNvPr id="115734" name="Rectangle 51"/>
          <p:cNvSpPr>
            <a:spLocks noChangeArrowheads="1"/>
          </p:cNvSpPr>
          <p:nvPr/>
        </p:nvSpPr>
        <p:spPr bwMode="auto">
          <a:xfrm>
            <a:off x="3505200" y="2819400"/>
            <a:ext cx="381000" cy="1828800"/>
          </a:xfrm>
          <a:prstGeom prst="rect">
            <a:avLst/>
          </a:prstGeom>
          <a:solidFill>
            <a:srgbClr val="F2DCDB"/>
          </a:solidFill>
          <a:ln w="9525">
            <a:solidFill>
              <a:schemeClr val="tx1"/>
            </a:solidFill>
            <a:miter lim="800000"/>
            <a:headEnd/>
            <a:tailEnd/>
          </a:ln>
        </p:spPr>
        <p:txBody>
          <a:bodyPr wrap="none" anchor="b" anchorCtr="1"/>
          <a:lstStyle/>
          <a:p>
            <a:pPr algn="ctr"/>
            <a:r>
              <a:rPr lang="en-US"/>
              <a:t>3</a:t>
            </a:r>
          </a:p>
        </p:txBody>
      </p:sp>
      <p:sp>
        <p:nvSpPr>
          <p:cNvPr id="115735" name="Rectangle 52"/>
          <p:cNvSpPr>
            <a:spLocks noChangeArrowheads="1"/>
          </p:cNvSpPr>
          <p:nvPr/>
        </p:nvSpPr>
        <p:spPr bwMode="auto">
          <a:xfrm>
            <a:off x="3124200" y="2819400"/>
            <a:ext cx="381000" cy="1828800"/>
          </a:xfrm>
          <a:prstGeom prst="rect">
            <a:avLst/>
          </a:prstGeom>
          <a:solidFill>
            <a:srgbClr val="F2DCDB"/>
          </a:solidFill>
          <a:ln w="9525">
            <a:solidFill>
              <a:schemeClr val="tx1"/>
            </a:solidFill>
            <a:miter lim="800000"/>
            <a:headEnd/>
            <a:tailEnd/>
          </a:ln>
        </p:spPr>
        <p:txBody>
          <a:bodyPr wrap="none" anchor="b" anchorCtr="1"/>
          <a:lstStyle/>
          <a:p>
            <a:pPr algn="ctr"/>
            <a:r>
              <a:rPr lang="en-US"/>
              <a:t>3</a:t>
            </a:r>
          </a:p>
        </p:txBody>
      </p:sp>
      <p:sp>
        <p:nvSpPr>
          <p:cNvPr id="115736" name="Rectangle 53"/>
          <p:cNvSpPr>
            <a:spLocks noChangeArrowheads="1"/>
          </p:cNvSpPr>
          <p:nvPr/>
        </p:nvSpPr>
        <p:spPr bwMode="auto">
          <a:xfrm>
            <a:off x="2743200" y="2819400"/>
            <a:ext cx="381000" cy="1828800"/>
          </a:xfrm>
          <a:prstGeom prst="rect">
            <a:avLst/>
          </a:prstGeom>
          <a:solidFill>
            <a:srgbClr val="F2DCDB"/>
          </a:solidFill>
          <a:ln w="9525">
            <a:solidFill>
              <a:schemeClr val="tx1"/>
            </a:solidFill>
            <a:miter lim="800000"/>
            <a:headEnd/>
            <a:tailEnd/>
          </a:ln>
        </p:spPr>
        <p:txBody>
          <a:bodyPr wrap="none" anchor="b" anchorCtr="1"/>
          <a:lstStyle/>
          <a:p>
            <a:pPr algn="ctr"/>
            <a:r>
              <a:rPr lang="en-US"/>
              <a:t>3</a:t>
            </a:r>
          </a:p>
        </p:txBody>
      </p:sp>
      <p:sp>
        <p:nvSpPr>
          <p:cNvPr id="115737" name="Rectangle 54"/>
          <p:cNvSpPr>
            <a:spLocks noChangeArrowheads="1"/>
          </p:cNvSpPr>
          <p:nvPr/>
        </p:nvSpPr>
        <p:spPr bwMode="auto">
          <a:xfrm>
            <a:off x="5410200" y="3429000"/>
            <a:ext cx="381000" cy="1219200"/>
          </a:xfrm>
          <a:prstGeom prst="rect">
            <a:avLst/>
          </a:prstGeom>
          <a:solidFill>
            <a:srgbClr val="F2DCDB"/>
          </a:solidFill>
          <a:ln w="9525">
            <a:solidFill>
              <a:schemeClr val="tx1"/>
            </a:solidFill>
            <a:miter lim="800000"/>
            <a:headEnd/>
            <a:tailEnd/>
          </a:ln>
        </p:spPr>
        <p:txBody>
          <a:bodyPr wrap="none" anchor="b" anchorCtr="1"/>
          <a:lstStyle/>
          <a:p>
            <a:pPr algn="ctr"/>
            <a:r>
              <a:rPr lang="en-US"/>
              <a:t>2</a:t>
            </a:r>
          </a:p>
        </p:txBody>
      </p:sp>
      <p:sp>
        <p:nvSpPr>
          <p:cNvPr id="115738" name="Rectangle 55"/>
          <p:cNvSpPr>
            <a:spLocks noChangeArrowheads="1"/>
          </p:cNvSpPr>
          <p:nvPr/>
        </p:nvSpPr>
        <p:spPr bwMode="auto">
          <a:xfrm>
            <a:off x="4648200" y="3429000"/>
            <a:ext cx="381000" cy="1219200"/>
          </a:xfrm>
          <a:prstGeom prst="rect">
            <a:avLst/>
          </a:prstGeom>
          <a:solidFill>
            <a:srgbClr val="F2DCDB"/>
          </a:solidFill>
          <a:ln w="9525">
            <a:solidFill>
              <a:schemeClr val="tx1"/>
            </a:solidFill>
            <a:miter lim="800000"/>
            <a:headEnd/>
            <a:tailEnd/>
          </a:ln>
        </p:spPr>
        <p:txBody>
          <a:bodyPr wrap="none" anchor="b" anchorCtr="1"/>
          <a:lstStyle/>
          <a:p>
            <a:pPr algn="ctr"/>
            <a:r>
              <a:rPr lang="en-US"/>
              <a:t>2</a:t>
            </a:r>
          </a:p>
        </p:txBody>
      </p:sp>
      <p:sp>
        <p:nvSpPr>
          <p:cNvPr id="115739" name="Rectangle 56"/>
          <p:cNvSpPr>
            <a:spLocks noChangeArrowheads="1"/>
          </p:cNvSpPr>
          <p:nvPr/>
        </p:nvSpPr>
        <p:spPr bwMode="auto">
          <a:xfrm>
            <a:off x="4267200" y="3429000"/>
            <a:ext cx="381000" cy="1219200"/>
          </a:xfrm>
          <a:prstGeom prst="rect">
            <a:avLst/>
          </a:prstGeom>
          <a:solidFill>
            <a:srgbClr val="F2DCDB"/>
          </a:solidFill>
          <a:ln w="9525">
            <a:solidFill>
              <a:schemeClr val="tx1"/>
            </a:solidFill>
            <a:miter lim="800000"/>
            <a:headEnd/>
            <a:tailEnd/>
          </a:ln>
        </p:spPr>
        <p:txBody>
          <a:bodyPr wrap="none" anchor="b" anchorCtr="1"/>
          <a:lstStyle/>
          <a:p>
            <a:pPr algn="ctr"/>
            <a:r>
              <a:rPr lang="en-US"/>
              <a:t>2</a:t>
            </a:r>
          </a:p>
        </p:txBody>
      </p:sp>
      <p:sp>
        <p:nvSpPr>
          <p:cNvPr id="115740" name="Rectangle 57"/>
          <p:cNvSpPr>
            <a:spLocks noChangeArrowheads="1"/>
          </p:cNvSpPr>
          <p:nvPr/>
        </p:nvSpPr>
        <p:spPr bwMode="auto">
          <a:xfrm>
            <a:off x="5029200" y="4038600"/>
            <a:ext cx="381000" cy="609600"/>
          </a:xfrm>
          <a:prstGeom prst="rect">
            <a:avLst/>
          </a:prstGeom>
          <a:solidFill>
            <a:srgbClr val="F2DCDB"/>
          </a:solidFill>
          <a:ln w="9525">
            <a:solidFill>
              <a:schemeClr val="tx1"/>
            </a:solidFill>
            <a:miter lim="800000"/>
            <a:headEnd/>
            <a:tailEnd/>
          </a:ln>
        </p:spPr>
        <p:txBody>
          <a:bodyPr wrap="none" anchor="b" anchorCtr="1"/>
          <a:lstStyle/>
          <a:p>
            <a:pPr algn="ctr"/>
            <a:r>
              <a:rPr lang="en-US"/>
              <a:t>1</a:t>
            </a:r>
          </a:p>
        </p:txBody>
      </p:sp>
      <p:sp>
        <p:nvSpPr>
          <p:cNvPr id="115741" name="Rectangle 60"/>
          <p:cNvSpPr>
            <a:spLocks noChangeArrowheads="1"/>
          </p:cNvSpPr>
          <p:nvPr/>
        </p:nvSpPr>
        <p:spPr bwMode="auto">
          <a:xfrm>
            <a:off x="6553200" y="2819400"/>
            <a:ext cx="381000" cy="1828800"/>
          </a:xfrm>
          <a:prstGeom prst="rect">
            <a:avLst/>
          </a:prstGeom>
          <a:solidFill>
            <a:srgbClr val="FFFF66"/>
          </a:solidFill>
          <a:ln w="9525">
            <a:solidFill>
              <a:schemeClr val="tx1"/>
            </a:solidFill>
            <a:miter lim="800000"/>
            <a:headEnd/>
            <a:tailEnd/>
          </a:ln>
        </p:spPr>
        <p:txBody>
          <a:bodyPr wrap="none" anchor="b" anchorCtr="1"/>
          <a:lstStyle/>
          <a:p>
            <a:pPr algn="ctr"/>
            <a:r>
              <a:rPr lang="en-US"/>
              <a:t>3</a:t>
            </a:r>
          </a:p>
        </p:txBody>
      </p:sp>
      <p:sp>
        <p:nvSpPr>
          <p:cNvPr id="115742" name="Rectangle 61"/>
          <p:cNvSpPr>
            <a:spLocks noChangeArrowheads="1"/>
          </p:cNvSpPr>
          <p:nvPr/>
        </p:nvSpPr>
        <p:spPr bwMode="auto">
          <a:xfrm>
            <a:off x="6172200" y="3429000"/>
            <a:ext cx="381000" cy="1219200"/>
          </a:xfrm>
          <a:prstGeom prst="rect">
            <a:avLst/>
          </a:prstGeom>
          <a:solidFill>
            <a:srgbClr val="FFFF66"/>
          </a:solidFill>
          <a:ln w="9525">
            <a:solidFill>
              <a:schemeClr val="tx1"/>
            </a:solidFill>
            <a:miter lim="800000"/>
            <a:headEnd/>
            <a:tailEnd/>
          </a:ln>
        </p:spPr>
        <p:txBody>
          <a:bodyPr wrap="none" anchor="b" anchorCtr="1"/>
          <a:lstStyle/>
          <a:p>
            <a:pPr algn="ctr"/>
            <a:r>
              <a:rPr lang="en-US"/>
              <a:t>2</a:t>
            </a:r>
          </a:p>
        </p:txBody>
      </p:sp>
      <p:sp>
        <p:nvSpPr>
          <p:cNvPr id="115743" name="Rectangle 62"/>
          <p:cNvSpPr>
            <a:spLocks noChangeArrowheads="1"/>
          </p:cNvSpPr>
          <p:nvPr/>
        </p:nvSpPr>
        <p:spPr bwMode="auto">
          <a:xfrm>
            <a:off x="6934200" y="3429000"/>
            <a:ext cx="381000" cy="1219200"/>
          </a:xfrm>
          <a:prstGeom prst="rect">
            <a:avLst/>
          </a:prstGeom>
          <a:solidFill>
            <a:srgbClr val="FFFF66"/>
          </a:solidFill>
          <a:ln w="9525">
            <a:solidFill>
              <a:schemeClr val="tx1"/>
            </a:solidFill>
            <a:miter lim="800000"/>
            <a:headEnd/>
            <a:tailEnd/>
          </a:ln>
        </p:spPr>
        <p:txBody>
          <a:bodyPr wrap="none" anchor="b" anchorCtr="1"/>
          <a:lstStyle/>
          <a:p>
            <a:pPr algn="ctr"/>
            <a:r>
              <a:rPr lang="en-US"/>
              <a:t>2</a:t>
            </a:r>
          </a:p>
        </p:txBody>
      </p:sp>
      <p:sp>
        <p:nvSpPr>
          <p:cNvPr id="115744" name="Rectangle 63"/>
          <p:cNvSpPr>
            <a:spLocks noChangeArrowheads="1"/>
          </p:cNvSpPr>
          <p:nvPr/>
        </p:nvSpPr>
        <p:spPr bwMode="auto">
          <a:xfrm>
            <a:off x="7315200" y="2819400"/>
            <a:ext cx="381000" cy="1828800"/>
          </a:xfrm>
          <a:prstGeom prst="rect">
            <a:avLst/>
          </a:prstGeom>
          <a:solidFill>
            <a:srgbClr val="FFFF66"/>
          </a:solidFill>
          <a:ln w="9525">
            <a:solidFill>
              <a:schemeClr val="tx1"/>
            </a:solidFill>
            <a:miter lim="800000"/>
            <a:headEnd/>
            <a:tailEnd/>
          </a:ln>
        </p:spPr>
        <p:txBody>
          <a:bodyPr wrap="none" anchor="b" anchorCtr="1"/>
          <a:lstStyle/>
          <a:p>
            <a:pPr algn="ctr"/>
            <a:r>
              <a:rPr lang="en-US"/>
              <a:t>3</a:t>
            </a:r>
          </a:p>
        </p:txBody>
      </p:sp>
      <p:sp>
        <p:nvSpPr>
          <p:cNvPr id="115745" name="Rectangle 64"/>
          <p:cNvSpPr>
            <a:spLocks noChangeArrowheads="1"/>
          </p:cNvSpPr>
          <p:nvPr/>
        </p:nvSpPr>
        <p:spPr bwMode="auto">
          <a:xfrm>
            <a:off x="7696200" y="4038600"/>
            <a:ext cx="381000" cy="609600"/>
          </a:xfrm>
          <a:prstGeom prst="rect">
            <a:avLst/>
          </a:prstGeom>
          <a:solidFill>
            <a:srgbClr val="99FF66"/>
          </a:solidFill>
          <a:ln w="9525">
            <a:solidFill>
              <a:schemeClr val="tx1"/>
            </a:solidFill>
            <a:miter lim="800000"/>
            <a:headEnd/>
            <a:tailEnd/>
          </a:ln>
        </p:spPr>
        <p:txBody>
          <a:bodyPr wrap="none" anchor="b" anchorCtr="1"/>
          <a:lstStyle/>
          <a:p>
            <a:pPr algn="ctr"/>
            <a:r>
              <a:rPr lang="en-US"/>
              <a:t>1</a:t>
            </a:r>
          </a:p>
        </p:txBody>
      </p:sp>
      <p:sp>
        <p:nvSpPr>
          <p:cNvPr id="115746" name="Rectangle 65"/>
          <p:cNvSpPr>
            <a:spLocks noChangeArrowheads="1"/>
          </p:cNvSpPr>
          <p:nvPr/>
        </p:nvSpPr>
        <p:spPr bwMode="auto">
          <a:xfrm>
            <a:off x="8077200" y="4038600"/>
            <a:ext cx="381000" cy="609600"/>
          </a:xfrm>
          <a:prstGeom prst="rect">
            <a:avLst/>
          </a:prstGeom>
          <a:solidFill>
            <a:srgbClr val="99FF66"/>
          </a:solidFill>
          <a:ln w="9525">
            <a:solidFill>
              <a:schemeClr val="tx1"/>
            </a:solidFill>
            <a:miter lim="800000"/>
            <a:headEnd/>
            <a:tailEnd/>
          </a:ln>
        </p:spPr>
        <p:txBody>
          <a:bodyPr wrap="none" anchor="b" anchorCtr="1"/>
          <a:lstStyle/>
          <a:p>
            <a:pPr algn="ctr"/>
            <a:r>
              <a:rPr lang="en-US"/>
              <a:t>1</a:t>
            </a:r>
          </a:p>
        </p:txBody>
      </p:sp>
      <p:sp>
        <p:nvSpPr>
          <p:cNvPr id="115747" name="Rectangle 93"/>
          <p:cNvSpPr>
            <a:spLocks noChangeArrowheads="1"/>
          </p:cNvSpPr>
          <p:nvPr/>
        </p:nvSpPr>
        <p:spPr bwMode="auto">
          <a:xfrm>
            <a:off x="0" y="0"/>
            <a:ext cx="9144000" cy="762000"/>
          </a:xfrm>
          <a:prstGeom prst="rect">
            <a:avLst/>
          </a:prstGeom>
          <a:solidFill>
            <a:schemeClr val="accent1"/>
          </a:solidFill>
          <a:ln w="9525">
            <a:solidFill>
              <a:schemeClr val="tx1"/>
            </a:solidFill>
            <a:miter lim="800000"/>
            <a:headEnd/>
            <a:tailEnd/>
          </a:ln>
        </p:spPr>
        <p:txBody>
          <a:bodyPr wrap="none" anchor="ctr"/>
          <a:lstStyle/>
          <a:p>
            <a:pPr algn="ctr"/>
            <a:r>
              <a:rPr lang="en-US" sz="3200" b="1">
                <a:solidFill>
                  <a:srgbClr val="FFFFFF"/>
                </a:solidFill>
              </a:rPr>
              <a:t>COURSE COVERAGE</a:t>
            </a:r>
          </a:p>
        </p:txBody>
      </p:sp>
      <p:sp>
        <p:nvSpPr>
          <p:cNvPr id="115748" name="Rectangle 97"/>
          <p:cNvSpPr>
            <a:spLocks noChangeArrowheads="1"/>
          </p:cNvSpPr>
          <p:nvPr/>
        </p:nvSpPr>
        <p:spPr bwMode="auto">
          <a:xfrm>
            <a:off x="0" y="6096000"/>
            <a:ext cx="9144000" cy="762000"/>
          </a:xfrm>
          <a:prstGeom prst="rect">
            <a:avLst/>
          </a:prstGeom>
          <a:solidFill>
            <a:schemeClr val="accent1"/>
          </a:solidFill>
          <a:ln w="9525">
            <a:solidFill>
              <a:schemeClr val="tx1"/>
            </a:solidFill>
            <a:miter lim="800000"/>
            <a:headEnd/>
            <a:tailEnd/>
          </a:ln>
        </p:spPr>
        <p:txBody>
          <a:bodyPr wrap="none" anchor="ctr"/>
          <a:lstStyle/>
          <a:p>
            <a:pPr algn="ctr"/>
            <a:r>
              <a:rPr lang="en-US" sz="3200" b="1" dirty="0">
                <a:solidFill>
                  <a:srgbClr val="FFFFFF"/>
                </a:solidFill>
              </a:rPr>
              <a:t>COURSE ASSESSMENT </a:t>
            </a:r>
          </a:p>
        </p:txBody>
      </p:sp>
    </p:spTree>
    <p:extLst>
      <p:ext uri="{BB962C8B-B14F-4D97-AF65-F5344CB8AC3E}">
        <p14:creationId xmlns:p14="http://schemas.microsoft.com/office/powerpoint/2010/main" val="4065127742"/>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740" name="Rectangle 2"/>
          <p:cNvSpPr>
            <a:spLocks noGrp="1" noChangeArrowheads="1"/>
          </p:cNvSpPr>
          <p:nvPr>
            <p:ph type="title"/>
          </p:nvPr>
        </p:nvSpPr>
        <p:spPr>
          <a:xfrm>
            <a:off x="1763688" y="476672"/>
            <a:ext cx="5544616" cy="648072"/>
          </a:xfrm>
          <a:solidFill>
            <a:srgbClr val="FFB9F9"/>
          </a:solidFill>
        </p:spPr>
        <p:txBody>
          <a:bodyPr/>
          <a:lstStyle/>
          <a:p>
            <a:pPr algn="ctr" eaLnBrk="1" hangingPunct="1"/>
            <a:r>
              <a:rPr lang="en-US" dirty="0" smtClean="0"/>
              <a:t>Assessment</a:t>
            </a:r>
          </a:p>
        </p:txBody>
      </p:sp>
      <p:sp>
        <p:nvSpPr>
          <p:cNvPr id="116741" name="Rectangle 3"/>
          <p:cNvSpPr>
            <a:spLocks noChangeArrowheads="1"/>
          </p:cNvSpPr>
          <p:nvPr/>
        </p:nvSpPr>
        <p:spPr bwMode="auto">
          <a:xfrm>
            <a:off x="1219200" y="2133600"/>
            <a:ext cx="7772400" cy="3506788"/>
          </a:xfrm>
          <a:prstGeom prst="rect">
            <a:avLst/>
          </a:prstGeom>
          <a:noFill/>
          <a:ln w="12700" cap="sq">
            <a:noFill/>
            <a:miter lim="800000"/>
            <a:headEnd type="none" w="sm" len="sm"/>
            <a:tailEnd type="none" w="sm" len="sm"/>
          </a:ln>
        </p:spPr>
        <p:txBody>
          <a:bodyPr>
            <a:spAutoFit/>
          </a:bodyPr>
          <a:lstStyle/>
          <a:p>
            <a:pPr>
              <a:spcBef>
                <a:spcPct val="50000"/>
              </a:spcBef>
              <a:buSzPct val="75000"/>
              <a:buFont typeface="Wingdings" pitchFamily="2" charset="2"/>
              <a:buChar char="v"/>
            </a:pPr>
            <a:r>
              <a:rPr lang="en-US" sz="3200"/>
              <a:t>Written project report, 50 – 150 pgs</a:t>
            </a:r>
          </a:p>
          <a:p>
            <a:pPr>
              <a:spcBef>
                <a:spcPct val="50000"/>
              </a:spcBef>
              <a:buSzPct val="75000"/>
              <a:buFont typeface="Wingdings" pitchFamily="2" charset="2"/>
              <a:buChar char="v"/>
            </a:pPr>
            <a:r>
              <a:rPr lang="en-US" sz="3200"/>
              <a:t>Defended by the group</a:t>
            </a:r>
          </a:p>
          <a:p>
            <a:pPr>
              <a:spcBef>
                <a:spcPct val="50000"/>
              </a:spcBef>
              <a:buSzPct val="75000"/>
              <a:buFont typeface="Wingdings" pitchFamily="2" charset="2"/>
              <a:buChar char="v"/>
            </a:pPr>
            <a:r>
              <a:rPr lang="en-US" sz="3200"/>
              <a:t>Internal monitoring</a:t>
            </a:r>
          </a:p>
          <a:p>
            <a:pPr>
              <a:spcBef>
                <a:spcPct val="50000"/>
              </a:spcBef>
              <a:buSzPct val="75000"/>
              <a:buFont typeface="Wingdings" pitchFamily="2" charset="2"/>
              <a:buChar char="v"/>
            </a:pPr>
            <a:r>
              <a:rPr lang="en-US" sz="3200"/>
              <a:t>External examiner</a:t>
            </a:r>
          </a:p>
          <a:p>
            <a:pPr>
              <a:spcBef>
                <a:spcPct val="50000"/>
              </a:spcBef>
              <a:buSzPct val="75000"/>
              <a:buFont typeface="Wingdings" pitchFamily="2" charset="2"/>
              <a:buChar char="v"/>
            </a:pPr>
            <a:r>
              <a:rPr lang="en-US" sz="3200"/>
              <a:t>Traditional exam</a:t>
            </a:r>
            <a:endParaRPr lang="en-GB" sz="3200"/>
          </a:p>
        </p:txBody>
      </p:sp>
      <p:pic>
        <p:nvPicPr>
          <p:cNvPr id="4" name="Picture 3"/>
          <p:cNvPicPr>
            <a:picLocks noChangeAspect="1"/>
          </p:cNvPicPr>
          <p:nvPr/>
        </p:nvPicPr>
        <p:blipFill>
          <a:blip r:embed="rId2"/>
          <a:stretch>
            <a:fillRect/>
          </a:stretch>
        </p:blipFill>
        <p:spPr>
          <a:xfrm>
            <a:off x="7668344" y="116632"/>
            <a:ext cx="936104" cy="936104"/>
          </a:xfrm>
          <a:prstGeom prst="rect">
            <a:avLst/>
          </a:prstGeom>
        </p:spPr>
      </p:pic>
    </p:spTree>
    <p:extLst>
      <p:ext uri="{BB962C8B-B14F-4D97-AF65-F5344CB8AC3E}">
        <p14:creationId xmlns:p14="http://schemas.microsoft.com/office/powerpoint/2010/main" val="4102106625"/>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763688" y="332656"/>
            <a:ext cx="5688632" cy="936104"/>
          </a:xfrm>
          <a:solidFill>
            <a:srgbClr val="FFB9F9"/>
          </a:solidFill>
        </p:spPr>
        <p:txBody>
          <a:bodyPr>
            <a:normAutofit fontScale="90000"/>
          </a:bodyPr>
          <a:lstStyle/>
          <a:p>
            <a:pPr algn="ctr" eaLnBrk="1" hangingPunct="1">
              <a:defRPr/>
            </a:pPr>
            <a:r>
              <a:rPr lang="en-US" dirty="0" smtClean="0"/>
              <a:t>Assessing &amp; Evaluating Course Outcomes</a:t>
            </a:r>
            <a:endParaRPr lang="en-MY" dirty="0"/>
          </a:p>
        </p:txBody>
      </p:sp>
      <p:sp>
        <p:nvSpPr>
          <p:cNvPr id="36867" name="Content Placeholder 2"/>
          <p:cNvSpPr>
            <a:spLocks noGrp="1"/>
          </p:cNvSpPr>
          <p:nvPr>
            <p:ph idx="1"/>
          </p:nvPr>
        </p:nvSpPr>
        <p:spPr>
          <a:xfrm>
            <a:off x="1691680" y="1935637"/>
            <a:ext cx="6995120" cy="4445691"/>
          </a:xfrm>
        </p:spPr>
        <p:txBody>
          <a:bodyPr/>
          <a:lstStyle/>
          <a:p>
            <a:pPr eaLnBrk="1" hangingPunct="1"/>
            <a:r>
              <a:rPr lang="en-US" dirty="0" smtClean="0"/>
              <a:t>Let us look at some examples in assessment:</a:t>
            </a:r>
          </a:p>
          <a:p>
            <a:pPr lvl="1" eaLnBrk="1" hangingPunct="1"/>
            <a:r>
              <a:rPr lang="en-US" dirty="0" smtClean="0"/>
              <a:t>Nutrition</a:t>
            </a:r>
          </a:p>
          <a:p>
            <a:pPr lvl="1" eaLnBrk="1" hangingPunct="1"/>
            <a:r>
              <a:rPr lang="en-US" dirty="0" smtClean="0"/>
              <a:t>Natural Science</a:t>
            </a:r>
          </a:p>
          <a:p>
            <a:pPr eaLnBrk="1" hangingPunct="1"/>
            <a:endParaRPr lang="en-MY" dirty="0" smtClean="0"/>
          </a:p>
        </p:txBody>
      </p:sp>
      <p:pic>
        <p:nvPicPr>
          <p:cNvPr id="4" name="Picture 3"/>
          <p:cNvPicPr>
            <a:picLocks noChangeAspect="1"/>
          </p:cNvPicPr>
          <p:nvPr/>
        </p:nvPicPr>
        <p:blipFill>
          <a:blip r:embed="rId2"/>
          <a:stretch>
            <a:fillRect/>
          </a:stretch>
        </p:blipFill>
        <p:spPr>
          <a:xfrm>
            <a:off x="7668344" y="116632"/>
            <a:ext cx="936104" cy="936104"/>
          </a:xfrm>
          <a:prstGeom prst="rect">
            <a:avLst/>
          </a:prstGeom>
        </p:spPr>
      </p:pic>
    </p:spTree>
    <p:extLst>
      <p:ext uri="{BB962C8B-B14F-4D97-AF65-F5344CB8AC3E}">
        <p14:creationId xmlns:p14="http://schemas.microsoft.com/office/powerpoint/2010/main" val="2769619595"/>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979712" y="188640"/>
            <a:ext cx="5472608" cy="1224136"/>
          </a:xfrm>
          <a:solidFill>
            <a:srgbClr val="FFB9F9"/>
          </a:solidFill>
        </p:spPr>
        <p:txBody>
          <a:bodyPr>
            <a:noAutofit/>
          </a:bodyPr>
          <a:lstStyle/>
          <a:p>
            <a:pPr algn="ctr" eaLnBrk="1" fontAlgn="auto" hangingPunct="1">
              <a:spcAft>
                <a:spcPts val="0"/>
              </a:spcAft>
              <a:defRPr/>
            </a:pPr>
            <a:r>
              <a:rPr lang="en-US" sz="4000" dirty="0" smtClean="0"/>
              <a:t>Course Outcomes (CO)  -NUTRITION</a:t>
            </a:r>
            <a:endParaRPr lang="en-MY" sz="4000" dirty="0"/>
          </a:p>
        </p:txBody>
      </p:sp>
      <p:sp>
        <p:nvSpPr>
          <p:cNvPr id="29699" name="Subtitle 2"/>
          <p:cNvSpPr>
            <a:spLocks noGrp="1"/>
          </p:cNvSpPr>
          <p:nvPr>
            <p:ph idx="1"/>
          </p:nvPr>
        </p:nvSpPr>
        <p:spPr>
          <a:xfrm>
            <a:off x="285750" y="1839615"/>
            <a:ext cx="8643938" cy="4757737"/>
          </a:xfrm>
        </p:spPr>
        <p:txBody>
          <a:bodyPr/>
          <a:lstStyle/>
          <a:p>
            <a:pPr eaLnBrk="1" hangingPunct="1"/>
            <a:r>
              <a:rPr lang="en-MY" dirty="0" smtClean="0"/>
              <a:t>CO: Children </a:t>
            </a:r>
            <a:r>
              <a:rPr lang="en-MY" dirty="0" smtClean="0">
                <a:solidFill>
                  <a:srgbClr val="FF0000"/>
                </a:solidFill>
              </a:rPr>
              <a:t>know the importance of washing </a:t>
            </a:r>
            <a:r>
              <a:rPr lang="en-MY" dirty="0" smtClean="0"/>
              <a:t>their hands before eating as well as how to properly wash their hands </a:t>
            </a:r>
          </a:p>
          <a:p>
            <a:pPr eaLnBrk="1" hangingPunct="1"/>
            <a:r>
              <a:rPr lang="en-MY" dirty="0" smtClean="0"/>
              <a:t>Use observation in assessment</a:t>
            </a:r>
          </a:p>
          <a:p>
            <a:pPr eaLnBrk="1" hangingPunct="1"/>
            <a:r>
              <a:rPr lang="en-MY" dirty="0" smtClean="0"/>
              <a:t>At specified times during the </a:t>
            </a:r>
            <a:r>
              <a:rPr lang="en-MY" dirty="0" smtClean="0">
                <a:solidFill>
                  <a:srgbClr val="FF0000"/>
                </a:solidFill>
              </a:rPr>
              <a:t>2 weeks </a:t>
            </a:r>
            <a:r>
              <a:rPr lang="en-MY" dirty="0" smtClean="0"/>
              <a:t>following the session on hand washing, teachers recorded which children </a:t>
            </a:r>
            <a:r>
              <a:rPr lang="en-MY" dirty="0" smtClean="0">
                <a:solidFill>
                  <a:srgbClr val="FF0000"/>
                </a:solidFill>
              </a:rPr>
              <a:t>spontaneously washed </a:t>
            </a:r>
            <a:r>
              <a:rPr lang="en-MY" dirty="0" smtClean="0"/>
              <a:t>their hands when it was time for a snack</a:t>
            </a:r>
          </a:p>
        </p:txBody>
      </p:sp>
      <p:pic>
        <p:nvPicPr>
          <p:cNvPr id="4" name="Picture 3"/>
          <p:cNvPicPr>
            <a:picLocks noChangeAspect="1"/>
          </p:cNvPicPr>
          <p:nvPr/>
        </p:nvPicPr>
        <p:blipFill>
          <a:blip r:embed="rId2"/>
          <a:stretch>
            <a:fillRect/>
          </a:stretch>
        </p:blipFill>
        <p:spPr>
          <a:xfrm>
            <a:off x="7668344" y="116632"/>
            <a:ext cx="936104" cy="936104"/>
          </a:xfrm>
          <a:prstGeom prst="rect">
            <a:avLst/>
          </a:prstGeom>
        </p:spPr>
      </p:pic>
    </p:spTree>
    <p:extLst>
      <p:ext uri="{BB962C8B-B14F-4D97-AF65-F5344CB8AC3E}">
        <p14:creationId xmlns:p14="http://schemas.microsoft.com/office/powerpoint/2010/main" val="317564467"/>
      </p:ext>
    </p:extLst>
  </p:cSld>
  <p:clrMapOvr>
    <a:masterClrMapping/>
  </p:clrMapOvr>
  <p:transition xmlns:p14="http://schemas.microsoft.com/office/powerpoint/2010/main">
    <p:pull dir="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699">
                                            <p:txEl>
                                              <p:pRg st="1" end="1"/>
                                            </p:txEl>
                                          </p:spTgt>
                                        </p:tgtEl>
                                        <p:attrNameLst>
                                          <p:attrName>style.visibility</p:attrName>
                                        </p:attrNameLst>
                                      </p:cBhvr>
                                      <p:to>
                                        <p:strVal val="visible"/>
                                      </p:to>
                                    </p:set>
                                    <p:anim calcmode="lin" valueType="num">
                                      <p:cBhvr additive="base">
                                        <p:cTn id="7" dur="500" fill="hold"/>
                                        <p:tgtEl>
                                          <p:spTgt spid="2969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969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9699">
                                            <p:txEl>
                                              <p:pRg st="2" end="2"/>
                                            </p:txEl>
                                          </p:spTgt>
                                        </p:tgtEl>
                                        <p:attrNameLst>
                                          <p:attrName>style.visibility</p:attrName>
                                        </p:attrNameLst>
                                      </p:cBhvr>
                                      <p:to>
                                        <p:strVal val="visible"/>
                                      </p:to>
                                    </p:set>
                                    <p:anim calcmode="lin" valueType="num">
                                      <p:cBhvr additive="base">
                                        <p:cTn id="13" dur="500" fill="hold"/>
                                        <p:tgtEl>
                                          <p:spTgt spid="2969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969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339752" y="260648"/>
            <a:ext cx="5112568" cy="1296144"/>
          </a:xfrm>
          <a:solidFill>
            <a:srgbClr val="FFB9F9"/>
          </a:solidFill>
        </p:spPr>
        <p:txBody>
          <a:bodyPr>
            <a:noAutofit/>
          </a:bodyPr>
          <a:lstStyle/>
          <a:p>
            <a:pPr algn="ctr" eaLnBrk="1" fontAlgn="auto" hangingPunct="1">
              <a:spcAft>
                <a:spcPts val="0"/>
              </a:spcAft>
              <a:defRPr/>
            </a:pPr>
            <a:r>
              <a:rPr lang="en-MY" sz="4000" dirty="0" smtClean="0"/>
              <a:t>Course outcomes (CO) -  Natural Science</a:t>
            </a:r>
            <a:endParaRPr lang="en-MY" sz="4000" dirty="0"/>
          </a:p>
        </p:txBody>
      </p:sp>
      <p:sp>
        <p:nvSpPr>
          <p:cNvPr id="30723" name="Subtitle 2"/>
          <p:cNvSpPr>
            <a:spLocks noGrp="1"/>
          </p:cNvSpPr>
          <p:nvPr>
            <p:ph idx="1"/>
          </p:nvPr>
        </p:nvSpPr>
        <p:spPr>
          <a:xfrm>
            <a:off x="285750" y="1971377"/>
            <a:ext cx="8572500" cy="4625975"/>
          </a:xfrm>
        </p:spPr>
        <p:txBody>
          <a:bodyPr/>
          <a:lstStyle/>
          <a:p>
            <a:pPr eaLnBrk="1" hangingPunct="1"/>
            <a:r>
              <a:rPr lang="en-MY" dirty="0" smtClean="0"/>
              <a:t>CO: Able to </a:t>
            </a:r>
            <a:r>
              <a:rPr lang="en-MY" dirty="0" smtClean="0">
                <a:solidFill>
                  <a:srgbClr val="FF0000"/>
                </a:solidFill>
              </a:rPr>
              <a:t>draw life cycle </a:t>
            </a:r>
            <a:r>
              <a:rPr lang="en-MY" dirty="0" smtClean="0"/>
              <a:t>of a salmon </a:t>
            </a:r>
          </a:p>
          <a:p>
            <a:pPr eaLnBrk="1" hangingPunct="1"/>
            <a:r>
              <a:rPr lang="en-MY" dirty="0" smtClean="0"/>
              <a:t>Ask to </a:t>
            </a:r>
            <a:r>
              <a:rPr lang="en-MY" dirty="0" smtClean="0">
                <a:solidFill>
                  <a:srgbClr val="FF0000"/>
                </a:solidFill>
              </a:rPr>
              <a:t>make drawings </a:t>
            </a:r>
            <a:r>
              <a:rPr lang="en-MY" dirty="0" smtClean="0"/>
              <a:t>of the salmon's life </a:t>
            </a:r>
            <a:r>
              <a:rPr lang="en-MY" dirty="0" smtClean="0">
                <a:solidFill>
                  <a:srgbClr val="FF0000"/>
                </a:solidFill>
              </a:rPr>
              <a:t>once </a:t>
            </a:r>
            <a:r>
              <a:rPr lang="en-MY" dirty="0" smtClean="0"/>
              <a:t>before the session, on the salmon's lifecycle and </a:t>
            </a:r>
            <a:r>
              <a:rPr lang="en-MY" dirty="0" smtClean="0">
                <a:solidFill>
                  <a:srgbClr val="FF0000"/>
                </a:solidFill>
              </a:rPr>
              <a:t>again</a:t>
            </a:r>
            <a:r>
              <a:rPr lang="en-MY" dirty="0" smtClean="0"/>
              <a:t> at the end of the session </a:t>
            </a:r>
          </a:p>
          <a:p>
            <a:pPr eaLnBrk="1" hangingPunct="1"/>
            <a:r>
              <a:rPr lang="en-MY" dirty="0" smtClean="0">
                <a:solidFill>
                  <a:srgbClr val="FF0000"/>
                </a:solidFill>
              </a:rPr>
              <a:t>Changes in the details </a:t>
            </a:r>
            <a:r>
              <a:rPr lang="en-MY" dirty="0" smtClean="0"/>
              <a:t>of the two drawings provide a demonstration of what had been learned</a:t>
            </a:r>
          </a:p>
        </p:txBody>
      </p:sp>
      <p:pic>
        <p:nvPicPr>
          <p:cNvPr id="4" name="Picture 3"/>
          <p:cNvPicPr>
            <a:picLocks noChangeAspect="1"/>
          </p:cNvPicPr>
          <p:nvPr/>
        </p:nvPicPr>
        <p:blipFill>
          <a:blip r:embed="rId2"/>
          <a:stretch>
            <a:fillRect/>
          </a:stretch>
        </p:blipFill>
        <p:spPr>
          <a:xfrm>
            <a:off x="7668344" y="116632"/>
            <a:ext cx="936104" cy="936104"/>
          </a:xfrm>
          <a:prstGeom prst="rect">
            <a:avLst/>
          </a:prstGeom>
        </p:spPr>
      </p:pic>
    </p:spTree>
    <p:extLst>
      <p:ext uri="{BB962C8B-B14F-4D97-AF65-F5344CB8AC3E}">
        <p14:creationId xmlns:p14="http://schemas.microsoft.com/office/powerpoint/2010/main" val="822210203"/>
      </p:ext>
    </p:extLst>
  </p:cSld>
  <p:clrMapOvr>
    <a:masterClrMapping/>
  </p:clrMapOvr>
  <p:transition xmlns:p14="http://schemas.microsoft.com/office/powerpoint/2010/main">
    <p:pull dir="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23">
                                            <p:txEl>
                                              <p:pRg st="1" end="1"/>
                                            </p:txEl>
                                          </p:spTgt>
                                        </p:tgtEl>
                                        <p:attrNameLst>
                                          <p:attrName>style.visibility</p:attrName>
                                        </p:attrNameLst>
                                      </p:cBhvr>
                                      <p:to>
                                        <p:strVal val="visible"/>
                                      </p:to>
                                    </p:set>
                                    <p:anim calcmode="lin" valueType="num">
                                      <p:cBhvr additive="base">
                                        <p:cTn id="7" dur="500" fill="hold"/>
                                        <p:tgtEl>
                                          <p:spTgt spid="3072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723">
                                            <p:txEl>
                                              <p:pRg st="2" end="2"/>
                                            </p:txEl>
                                          </p:spTgt>
                                        </p:tgtEl>
                                        <p:attrNameLst>
                                          <p:attrName>style.visibility</p:attrName>
                                        </p:attrNameLst>
                                      </p:cBhvr>
                                      <p:to>
                                        <p:strVal val="visible"/>
                                      </p:to>
                                    </p:set>
                                    <p:anim calcmode="lin" valueType="num">
                                      <p:cBhvr additive="base">
                                        <p:cTn id="13" dur="500" fill="hold"/>
                                        <p:tgtEl>
                                          <p:spTgt spid="3072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2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rgbClr val="F2DCDB"/>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7762" name="Rectangle 2"/>
          <p:cNvSpPr>
            <a:spLocks noGrp="1" noChangeArrowheads="1"/>
          </p:cNvSpPr>
          <p:nvPr>
            <p:ph type="title"/>
          </p:nvPr>
        </p:nvSpPr>
        <p:spPr>
          <a:xfrm>
            <a:off x="0" y="0"/>
            <a:ext cx="9144000" cy="714375"/>
          </a:xfrm>
          <a:solidFill>
            <a:srgbClr val="FFCCFF"/>
          </a:solidFill>
        </p:spPr>
        <p:txBody>
          <a:bodyPr/>
          <a:lstStyle/>
          <a:p>
            <a:pPr eaLnBrk="1" hangingPunct="1"/>
            <a:r>
              <a:rPr lang="en-US" sz="3200" smtClean="0">
                <a:solidFill>
                  <a:schemeClr val="tx1"/>
                </a:solidFill>
              </a:rPr>
              <a:t>Outcome-based Assessment</a:t>
            </a:r>
            <a:endParaRPr lang="en-GB" sz="3200" smtClean="0">
              <a:solidFill>
                <a:schemeClr val="tx1"/>
              </a:solidFill>
            </a:endParaRPr>
          </a:p>
        </p:txBody>
      </p:sp>
      <p:graphicFrame>
        <p:nvGraphicFramePr>
          <p:cNvPr id="10243" name="Group 3"/>
          <p:cNvGraphicFramePr>
            <a:graphicFrameLocks noGrp="1"/>
          </p:cNvGraphicFramePr>
          <p:nvPr>
            <p:ph type="tbl" idx="1"/>
          </p:nvPr>
        </p:nvGraphicFramePr>
        <p:xfrm>
          <a:off x="0" y="762000"/>
          <a:ext cx="9144000" cy="5989999"/>
        </p:xfrm>
        <a:graphic>
          <a:graphicData uri="http://schemas.openxmlformats.org/drawingml/2006/table">
            <a:tbl>
              <a:tblPr/>
              <a:tblGrid>
                <a:gridCol w="3213100"/>
                <a:gridCol w="2882900"/>
                <a:gridCol w="3048000"/>
              </a:tblGrid>
              <a:tr h="1242132">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2400" b="0" i="0" u="none" strike="noStrike" cap="none" normalizeH="0" baseline="0" dirty="0" smtClean="0">
                          <a:ln>
                            <a:noFill/>
                          </a:ln>
                          <a:solidFill>
                            <a:schemeClr val="tx1"/>
                          </a:solidFill>
                          <a:effectLst/>
                          <a:latin typeface="Arial" charset="0"/>
                        </a:rPr>
                        <a:t>Implementation Strategy</a:t>
                      </a:r>
                      <a:endParaRPr kumimoji="0" lang="en-GB" sz="2400" b="0" i="0" u="none" strike="noStrike" cap="none" normalizeH="0" baseline="0" dirty="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2400" b="0" i="0" u="none" strike="noStrike" cap="none" normalizeH="0" baseline="0" smtClean="0">
                          <a:ln>
                            <a:noFill/>
                          </a:ln>
                          <a:solidFill>
                            <a:schemeClr val="tx1"/>
                          </a:solidFill>
                          <a:effectLst/>
                          <a:latin typeface="Arial" charset="0"/>
                        </a:rPr>
                        <a:t>Assessment Strategy</a:t>
                      </a:r>
                      <a:endParaRPr kumimoji="0" lang="en-GB" sz="24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2400" b="0" i="0" u="none" strike="noStrike" cap="none" normalizeH="0" baseline="0" smtClean="0">
                          <a:ln>
                            <a:noFill/>
                          </a:ln>
                          <a:solidFill>
                            <a:schemeClr val="tx1"/>
                          </a:solidFill>
                          <a:effectLst/>
                          <a:latin typeface="Arial" charset="0"/>
                        </a:rPr>
                        <a:t>Data Sources/Assessment instruments</a:t>
                      </a:r>
                      <a:endParaRPr kumimoji="0" lang="en-GB" sz="24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2288964">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2400" b="1" i="1" u="none" strike="noStrike" cap="none" normalizeH="0" baseline="0" dirty="0" smtClean="0">
                          <a:ln>
                            <a:noFill/>
                          </a:ln>
                          <a:solidFill>
                            <a:srgbClr val="FF0000"/>
                          </a:solidFill>
                          <a:effectLst/>
                          <a:latin typeface="Arial" charset="0"/>
                        </a:rPr>
                        <a:t>Industrial project</a:t>
                      </a:r>
                      <a:endParaRPr kumimoji="0" lang="en-GB" sz="2400" b="1" i="1" u="none" strike="noStrike" cap="none" normalizeH="0" baseline="0" dirty="0" smtClean="0">
                        <a:ln>
                          <a:noFill/>
                        </a:ln>
                        <a:solidFill>
                          <a:srgbClr val="FF0000"/>
                        </a:solidFill>
                        <a:effectLst/>
                        <a:latin typeface="Arial" charset="0"/>
                      </a:endParaRPr>
                    </a:p>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2400" b="0" i="0" u="none" strike="noStrike" cap="none" normalizeH="0" baseline="0" dirty="0" smtClean="0">
                          <a:ln>
                            <a:noFill/>
                          </a:ln>
                          <a:solidFill>
                            <a:schemeClr val="tx1"/>
                          </a:solidFill>
                          <a:effectLst/>
                          <a:latin typeface="Arial" charset="0"/>
                        </a:rPr>
                        <a:t>Improve student competence in communication, teamwork, and project management</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2400" b="0" i="0" u="none" strike="noStrike" cap="none" normalizeH="0" baseline="0" dirty="0" smtClean="0">
                          <a:ln>
                            <a:noFill/>
                          </a:ln>
                          <a:solidFill>
                            <a:schemeClr val="tx1"/>
                          </a:solidFill>
                          <a:effectLst/>
                          <a:latin typeface="Arial" charset="0"/>
                        </a:rPr>
                        <a:t>Exams, interview, survey, observe, assess skill level, monitor development of skills </a:t>
                      </a:r>
                      <a:endParaRPr kumimoji="0" lang="en-GB" sz="24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2400" b="0" i="0" u="none" strike="noStrike" cap="none" normalizeH="0" baseline="0" dirty="0" smtClean="0">
                          <a:ln>
                            <a:noFill/>
                          </a:ln>
                          <a:solidFill>
                            <a:schemeClr val="tx1"/>
                          </a:solidFill>
                          <a:effectLst/>
                          <a:latin typeface="Arial" charset="0"/>
                        </a:rPr>
                        <a:t>Reports, interview schedule, survey, observation records, grades of exams and projects, exit skill checklist </a:t>
                      </a:r>
                      <a:endParaRPr kumimoji="0" lang="en-GB" sz="24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2388715">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defRPr/>
                      </a:pPr>
                      <a:r>
                        <a:rPr kumimoji="0" lang="en-US" sz="2400" b="1" i="1" u="none" strike="noStrike" cap="none" normalizeH="0" baseline="0" dirty="0" smtClean="0">
                          <a:ln>
                            <a:noFill/>
                          </a:ln>
                          <a:solidFill>
                            <a:srgbClr val="FF0000"/>
                          </a:solidFill>
                          <a:effectLst/>
                          <a:latin typeface="Arial" charset="0"/>
                        </a:rPr>
                        <a:t>Design course</a:t>
                      </a:r>
                      <a:endParaRPr kumimoji="0" lang="en-GB" sz="2400" b="1" i="1" u="none" strike="noStrike" cap="none" normalizeH="0" baseline="0" dirty="0" smtClean="0">
                        <a:ln>
                          <a:noFill/>
                        </a:ln>
                        <a:solidFill>
                          <a:srgbClr val="FF0000"/>
                        </a:solidFill>
                        <a:effectLst/>
                        <a:latin typeface="Arial" charset="0"/>
                      </a:endParaRPr>
                    </a:p>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2400" b="0" i="0" u="none" strike="noStrike" cap="none" normalizeH="0" baseline="0" dirty="0" smtClean="0">
                          <a:ln>
                            <a:noFill/>
                          </a:ln>
                          <a:solidFill>
                            <a:schemeClr val="tx1"/>
                          </a:solidFill>
                          <a:effectLst/>
                          <a:latin typeface="Arial" charset="0"/>
                        </a:rPr>
                        <a:t>Address industry needs</a:t>
                      </a:r>
                    </a:p>
                    <a:p>
                      <a:pPr marL="0" marR="0" lvl="0" indent="0" algn="l" defTabSz="914400" rtl="0" eaLnBrk="1" fontAlgn="base" latinLnBrk="0" hangingPunct="1">
                        <a:lnSpc>
                          <a:spcPct val="100000"/>
                        </a:lnSpc>
                        <a:spcBef>
                          <a:spcPct val="20000"/>
                        </a:spcBef>
                        <a:spcAft>
                          <a:spcPct val="0"/>
                        </a:spcAft>
                        <a:buClr>
                          <a:schemeClr val="tx2"/>
                        </a:buClr>
                        <a:buSzTx/>
                        <a:buFontTx/>
                        <a:buNone/>
                        <a:tabLst/>
                      </a:pPr>
                      <a:endParaRPr kumimoji="0" lang="en-US" sz="2400" b="0" i="1" u="none" strike="noStrike" cap="none" normalizeH="0" baseline="0" dirty="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2400" b="0" i="0" u="none" strike="noStrike" cap="none" normalizeH="0" baseline="0" dirty="0" smtClean="0">
                          <a:ln>
                            <a:noFill/>
                          </a:ln>
                          <a:solidFill>
                            <a:schemeClr val="tx1"/>
                          </a:solidFill>
                          <a:effectLst/>
                          <a:latin typeface="Arial" charset="0"/>
                        </a:rPr>
                        <a:t>Assessment criteria from literature, by industry, and lecturers </a:t>
                      </a:r>
                      <a:endParaRPr kumimoji="0" lang="en-GB" sz="24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2400" b="0" i="0" u="none" strike="noStrike" cap="none" normalizeH="0" baseline="0" dirty="0" smtClean="0">
                          <a:ln>
                            <a:noFill/>
                          </a:ln>
                          <a:solidFill>
                            <a:schemeClr val="tx1"/>
                          </a:solidFill>
                          <a:effectLst/>
                          <a:latin typeface="Arial" charset="0"/>
                        </a:rPr>
                        <a:t>List of assessment criteria, observation, reports, interview, students evaluation, exams, exit skill checklist </a:t>
                      </a:r>
                      <a:endParaRPr kumimoji="0" lang="en-GB" sz="24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bl>
          </a:graphicData>
        </a:graphic>
      </p:graphicFrame>
    </p:spTree>
    <p:extLst>
      <p:ext uri="{BB962C8B-B14F-4D97-AF65-F5344CB8AC3E}">
        <p14:creationId xmlns:p14="http://schemas.microsoft.com/office/powerpoint/2010/main" val="4223188973"/>
      </p:ext>
    </p:extLst>
  </p:cSld>
  <p:clrMapOvr>
    <a:masterClrMapping/>
  </p:clrMapOvr>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858" name="Rectangle 2"/>
          <p:cNvSpPr>
            <a:spLocks noGrp="1" noChangeArrowheads="1"/>
          </p:cNvSpPr>
          <p:nvPr>
            <p:ph type="title"/>
          </p:nvPr>
        </p:nvSpPr>
        <p:spPr>
          <a:xfrm>
            <a:off x="179513" y="764704"/>
            <a:ext cx="7128792" cy="987896"/>
          </a:xfrm>
          <a:solidFill>
            <a:srgbClr val="CCFFCC"/>
          </a:solidFill>
        </p:spPr>
        <p:txBody>
          <a:bodyPr>
            <a:normAutofit fontScale="90000"/>
          </a:bodyPr>
          <a:lstStyle/>
          <a:p>
            <a:pPr eaLnBrk="1" hangingPunct="1"/>
            <a:r>
              <a:rPr lang="en-US" dirty="0" smtClean="0">
                <a:solidFill>
                  <a:schemeClr val="tx1"/>
                </a:solidFill>
              </a:rPr>
              <a:t>Performance Criteria/ Indicators </a:t>
            </a:r>
            <a:br>
              <a:rPr lang="en-US" dirty="0" smtClean="0">
                <a:solidFill>
                  <a:schemeClr val="tx1"/>
                </a:solidFill>
              </a:rPr>
            </a:br>
            <a:r>
              <a:rPr lang="en-US" dirty="0" smtClean="0">
                <a:solidFill>
                  <a:schemeClr val="tx1"/>
                </a:solidFill>
              </a:rPr>
              <a:t>- </a:t>
            </a:r>
            <a:r>
              <a:rPr lang="en-US" sz="2800" dirty="0" smtClean="0"/>
              <a:t>Good Teamwork</a:t>
            </a:r>
          </a:p>
        </p:txBody>
      </p:sp>
      <p:graphicFrame>
        <p:nvGraphicFramePr>
          <p:cNvPr id="38918" name="Group 6"/>
          <p:cNvGraphicFramePr>
            <a:graphicFrameLocks noGrp="1"/>
          </p:cNvGraphicFramePr>
          <p:nvPr>
            <p:extLst>
              <p:ext uri="{D42A27DB-BD31-4B8C-83A1-F6EECF244321}">
                <p14:modId xmlns:p14="http://schemas.microsoft.com/office/powerpoint/2010/main" val="2950771028"/>
              </p:ext>
            </p:extLst>
          </p:nvPr>
        </p:nvGraphicFramePr>
        <p:xfrm>
          <a:off x="179512" y="1916832"/>
          <a:ext cx="8568952" cy="4525964"/>
        </p:xfrm>
        <a:graphic>
          <a:graphicData uri="http://schemas.openxmlformats.org/drawingml/2006/table">
            <a:tbl>
              <a:tblPr/>
              <a:tblGrid>
                <a:gridCol w="8568952"/>
              </a:tblGrid>
              <a:tr h="755650">
                <a:tc>
                  <a:txBody>
                    <a:bodyPr/>
                    <a:lstStyle/>
                    <a:p>
                      <a:pPr marL="342900" marR="0" lvl="0" indent="-342900" algn="l" defTabSz="914400" rtl="0" eaLnBrk="1" fontAlgn="base" latinLnBrk="0" hangingPunct="1">
                        <a:lnSpc>
                          <a:spcPct val="80000"/>
                        </a:lnSpc>
                        <a:spcBef>
                          <a:spcPct val="0"/>
                        </a:spcBef>
                        <a:spcAft>
                          <a:spcPct val="0"/>
                        </a:spcAft>
                        <a:buClr>
                          <a:schemeClr val="hlink"/>
                        </a:buClr>
                        <a:buSzPct val="70000"/>
                        <a:buFont typeface="Wingdings" pitchFamily="2" charset="2"/>
                        <a:buNone/>
                        <a:tabLst/>
                      </a:pPr>
                      <a:r>
                        <a:rPr kumimoji="0" lang="en-US" altLang="zh-CN" sz="2400" b="1" i="0" u="none" strike="noStrike" cap="none" normalizeH="0" baseline="0" dirty="0" smtClean="0">
                          <a:ln>
                            <a:noFill/>
                          </a:ln>
                          <a:solidFill>
                            <a:schemeClr val="tx1"/>
                          </a:solidFill>
                          <a:effectLst>
                            <a:outerShdw blurRad="38100" dist="38100" dir="2700000" algn="tl">
                              <a:srgbClr val="C0C0C0"/>
                            </a:outerShdw>
                          </a:effectLst>
                          <a:latin typeface="Arial" charset="0"/>
                          <a:ea typeface="SimSun" pitchFamily="2" charset="-122"/>
                          <a:cs typeface="Times New Roman" pitchFamily="18" charset="0"/>
                        </a:rPr>
                        <a:t>Students are able to demonstrate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50888">
                <a:tc>
                  <a:txBody>
                    <a:bodyPr/>
                    <a:lstStyle/>
                    <a:p>
                      <a:pPr marL="342900" marR="0" lvl="0" indent="-342900" algn="l" defTabSz="914400" rtl="0" eaLnBrk="1" fontAlgn="base" latinLnBrk="0" hangingPunct="1">
                        <a:lnSpc>
                          <a:spcPct val="80000"/>
                        </a:lnSpc>
                        <a:spcBef>
                          <a:spcPct val="0"/>
                        </a:spcBef>
                        <a:spcAft>
                          <a:spcPct val="0"/>
                        </a:spcAft>
                        <a:buClr>
                          <a:schemeClr val="hlink"/>
                        </a:buClr>
                        <a:buSzPct val="70000"/>
                        <a:buFont typeface="Wingdings" pitchFamily="2" charset="2"/>
                        <a:buNone/>
                        <a:tabLst/>
                      </a:pPr>
                      <a:r>
                        <a:rPr kumimoji="0" lang="en-US" altLang="zh-CN" sz="2400" b="0" i="0" u="none" strike="noStrike" cap="none" normalizeH="0" baseline="0" smtClean="0">
                          <a:ln>
                            <a:noFill/>
                          </a:ln>
                          <a:solidFill>
                            <a:schemeClr val="tx1"/>
                          </a:solidFill>
                          <a:effectLst>
                            <a:outerShdw blurRad="38100" dist="38100" dir="2700000" algn="tl">
                              <a:srgbClr val="C0C0C0"/>
                            </a:outerShdw>
                          </a:effectLst>
                          <a:latin typeface="Arial" charset="0"/>
                          <a:ea typeface="SimSun" pitchFamily="2" charset="-122"/>
                          <a:cs typeface="Times New Roman" pitchFamily="18" charset="0"/>
                        </a:rPr>
                        <a:t>1.  Positive contribution to the team project (minutes of meeting)</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54063">
                <a:tc>
                  <a:txBody>
                    <a:bodyPr/>
                    <a:lstStyle/>
                    <a:p>
                      <a:pPr marL="342900" marR="0" lvl="0" indent="-342900" algn="l" defTabSz="914400" rtl="0" eaLnBrk="1" fontAlgn="base" latinLnBrk="0" hangingPunct="1">
                        <a:lnSpc>
                          <a:spcPct val="80000"/>
                        </a:lnSpc>
                        <a:spcBef>
                          <a:spcPct val="0"/>
                        </a:spcBef>
                        <a:spcAft>
                          <a:spcPct val="0"/>
                        </a:spcAft>
                        <a:buClr>
                          <a:schemeClr val="hlink"/>
                        </a:buClr>
                        <a:buSzPct val="70000"/>
                        <a:buFont typeface="Wingdings" pitchFamily="2" charset="2"/>
                        <a:buNone/>
                        <a:tabLst/>
                      </a:pPr>
                      <a:r>
                        <a:rPr kumimoji="0" lang="en-US" altLang="zh-CN" sz="2400" b="0" i="0" u="none" strike="noStrike" cap="none" normalizeH="0" baseline="0" dirty="0" smtClean="0">
                          <a:ln>
                            <a:noFill/>
                          </a:ln>
                          <a:solidFill>
                            <a:schemeClr val="tx1"/>
                          </a:solidFill>
                          <a:effectLst>
                            <a:outerShdw blurRad="38100" dist="38100" dir="2700000" algn="tl">
                              <a:srgbClr val="C0C0C0"/>
                            </a:outerShdw>
                          </a:effectLst>
                          <a:latin typeface="Arial" charset="0"/>
                          <a:ea typeface="SimSun" pitchFamily="2" charset="-122"/>
                          <a:cs typeface="Times New Roman" pitchFamily="18" charset="0"/>
                        </a:rPr>
                        <a:t>2. Well prepared and participate in discussion (observation)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55650">
                <a:tc>
                  <a:txBody>
                    <a:bodyPr/>
                    <a:lstStyle/>
                    <a:p>
                      <a:pPr marL="342900" marR="0" lvl="0" indent="-342900" algn="l" defTabSz="914400" rtl="0" eaLnBrk="1" fontAlgn="base" latinLnBrk="0" hangingPunct="1">
                        <a:lnSpc>
                          <a:spcPct val="80000"/>
                        </a:lnSpc>
                        <a:spcBef>
                          <a:spcPct val="0"/>
                        </a:spcBef>
                        <a:spcAft>
                          <a:spcPct val="0"/>
                        </a:spcAft>
                        <a:buClr>
                          <a:schemeClr val="hlink"/>
                        </a:buClr>
                        <a:buSzPct val="70000"/>
                        <a:buFont typeface="Wingdings" pitchFamily="2" charset="2"/>
                        <a:buNone/>
                        <a:tabLst/>
                      </a:pPr>
                      <a:r>
                        <a:rPr kumimoji="0" lang="en-US" altLang="zh-CN" sz="2400" b="0" i="0" u="none" strike="noStrike" cap="none" normalizeH="0" baseline="0" smtClean="0">
                          <a:ln>
                            <a:noFill/>
                          </a:ln>
                          <a:solidFill>
                            <a:schemeClr val="tx1"/>
                          </a:solidFill>
                          <a:effectLst>
                            <a:outerShdw blurRad="38100" dist="38100" dir="2700000" algn="tl">
                              <a:srgbClr val="C0C0C0"/>
                            </a:outerShdw>
                          </a:effectLst>
                          <a:latin typeface="Arial" charset="0"/>
                          <a:ea typeface="SimSun" pitchFamily="2" charset="-122"/>
                          <a:cs typeface="Times New Roman" pitchFamily="18" charset="0"/>
                        </a:rPr>
                        <a:t>3.  Volunteer to take responsibility</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54063">
                <a:tc>
                  <a:txBody>
                    <a:bodyPr/>
                    <a:lstStyle/>
                    <a:p>
                      <a:pPr marL="342900" marR="0" lvl="0" indent="-342900" algn="l" defTabSz="914400" rtl="0" eaLnBrk="1" fontAlgn="base" latinLnBrk="0" hangingPunct="1">
                        <a:lnSpc>
                          <a:spcPct val="80000"/>
                        </a:lnSpc>
                        <a:spcBef>
                          <a:spcPct val="0"/>
                        </a:spcBef>
                        <a:spcAft>
                          <a:spcPct val="0"/>
                        </a:spcAft>
                        <a:buClr>
                          <a:schemeClr val="hlink"/>
                        </a:buClr>
                        <a:buSzPct val="70000"/>
                        <a:buFont typeface="Wingdings" pitchFamily="2" charset="2"/>
                        <a:buNone/>
                        <a:tabLst/>
                      </a:pPr>
                      <a:r>
                        <a:rPr kumimoji="0" lang="en-US" altLang="zh-CN" sz="2400" b="0" i="0" u="none" strike="noStrike" cap="none" normalizeH="0" baseline="0" smtClean="0">
                          <a:ln>
                            <a:noFill/>
                          </a:ln>
                          <a:solidFill>
                            <a:schemeClr val="tx1"/>
                          </a:solidFill>
                          <a:effectLst>
                            <a:outerShdw blurRad="38100" dist="38100" dir="2700000" algn="tl">
                              <a:srgbClr val="C0C0C0"/>
                            </a:outerShdw>
                          </a:effectLst>
                          <a:latin typeface="Arial" charset="0"/>
                          <a:ea typeface="SimSun" pitchFamily="2" charset="-122"/>
                          <a:cs typeface="Times New Roman" pitchFamily="18" charset="0"/>
                        </a:rPr>
                        <a:t>4.  Prompt and sufficient attendance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55650">
                <a:tc>
                  <a:txBody>
                    <a:bodyPr/>
                    <a:lstStyle/>
                    <a:p>
                      <a:pPr marL="342900" marR="0" lvl="0" indent="-342900" algn="l" defTabSz="914400" rtl="0" eaLnBrk="1" fontAlgn="base" latinLnBrk="0" hangingPunct="1">
                        <a:lnSpc>
                          <a:spcPct val="80000"/>
                        </a:lnSpc>
                        <a:spcBef>
                          <a:spcPct val="0"/>
                        </a:spcBef>
                        <a:spcAft>
                          <a:spcPct val="0"/>
                        </a:spcAft>
                        <a:buClr>
                          <a:schemeClr val="hlink"/>
                        </a:buClr>
                        <a:buSzPct val="70000"/>
                        <a:buFont typeface="Wingdings" pitchFamily="2" charset="2"/>
                        <a:buNone/>
                        <a:tabLst/>
                      </a:pPr>
                      <a:r>
                        <a:rPr kumimoji="0" lang="en-US" altLang="zh-CN" sz="2400" b="0" i="0" u="none" strike="noStrike" cap="none" normalizeH="0" baseline="0" dirty="0" smtClean="0">
                          <a:ln>
                            <a:noFill/>
                          </a:ln>
                          <a:solidFill>
                            <a:schemeClr val="tx1"/>
                          </a:solidFill>
                          <a:effectLst>
                            <a:outerShdw blurRad="38100" dist="38100" dir="2700000" algn="tl">
                              <a:srgbClr val="C0C0C0"/>
                            </a:outerShdw>
                          </a:effectLst>
                          <a:latin typeface="Arial" charset="0"/>
                          <a:ea typeface="SimSun" pitchFamily="2" charset="-122"/>
                          <a:cs typeface="Times New Roman" pitchFamily="18" charset="0"/>
                        </a:rPr>
                        <a:t>5.  Aplomb and decorum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4" name="Picture 3"/>
          <p:cNvPicPr>
            <a:picLocks noChangeAspect="1"/>
          </p:cNvPicPr>
          <p:nvPr/>
        </p:nvPicPr>
        <p:blipFill>
          <a:blip r:embed="rId2"/>
          <a:stretch>
            <a:fillRect/>
          </a:stretch>
        </p:blipFill>
        <p:spPr>
          <a:xfrm>
            <a:off x="7668344" y="116632"/>
            <a:ext cx="936104" cy="936104"/>
          </a:xfrm>
          <a:prstGeom prst="rect">
            <a:avLst/>
          </a:prstGeom>
        </p:spPr>
      </p:pic>
    </p:spTree>
    <p:extLst>
      <p:ext uri="{BB962C8B-B14F-4D97-AF65-F5344CB8AC3E}">
        <p14:creationId xmlns:p14="http://schemas.microsoft.com/office/powerpoint/2010/main" val="12056158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normAutofit fontScale="90000"/>
          </a:bodyPr>
          <a:lstStyle/>
          <a:p>
            <a:pPr eaLnBrk="1" hangingPunct="1"/>
            <a:r>
              <a:rPr lang="en-US" smtClean="0">
                <a:solidFill>
                  <a:schemeClr val="tx1"/>
                </a:solidFill>
              </a:rPr>
              <a:t>Performance Criteria/ Indicators – </a:t>
            </a:r>
            <a:r>
              <a:rPr lang="en-US" sz="2800" smtClean="0"/>
              <a:t>Public Speaking</a:t>
            </a:r>
          </a:p>
        </p:txBody>
      </p:sp>
      <p:pic>
        <p:nvPicPr>
          <p:cNvPr id="122883" name="Picture 4"/>
          <p:cNvPicPr>
            <a:picLocks noChangeAspect="1" noChangeArrowheads="1"/>
          </p:cNvPicPr>
          <p:nvPr/>
        </p:nvPicPr>
        <p:blipFill>
          <a:blip r:embed="rId2" cstate="print"/>
          <a:srcRect/>
          <a:stretch>
            <a:fillRect/>
          </a:stretch>
        </p:blipFill>
        <p:spPr bwMode="auto">
          <a:xfrm>
            <a:off x="-1643063" y="1371600"/>
            <a:ext cx="11858626" cy="5486400"/>
          </a:xfrm>
          <a:prstGeom prst="rect">
            <a:avLst/>
          </a:prstGeom>
          <a:noFill/>
          <a:ln w="9525">
            <a:noFill/>
            <a:miter lim="800000"/>
            <a:headEnd/>
            <a:tailEnd/>
          </a:ln>
        </p:spPr>
      </p:pic>
    </p:spTree>
    <p:extLst>
      <p:ext uri="{BB962C8B-B14F-4D97-AF65-F5344CB8AC3E}">
        <p14:creationId xmlns:p14="http://schemas.microsoft.com/office/powerpoint/2010/main" val="9944605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908" name="Rectangle 2"/>
          <p:cNvSpPr>
            <a:spLocks noGrp="1" noChangeArrowheads="1"/>
          </p:cNvSpPr>
          <p:nvPr>
            <p:ph type="title"/>
          </p:nvPr>
        </p:nvSpPr>
        <p:spPr>
          <a:xfrm>
            <a:off x="1763688" y="548680"/>
            <a:ext cx="5688632" cy="648072"/>
          </a:xfrm>
          <a:solidFill>
            <a:srgbClr val="FFB9F9"/>
          </a:solidFill>
        </p:spPr>
        <p:txBody>
          <a:bodyPr/>
          <a:lstStyle/>
          <a:p>
            <a:pPr algn="ctr" eaLnBrk="1" hangingPunct="1"/>
            <a:r>
              <a:rPr lang="en-US" dirty="0" smtClean="0"/>
              <a:t>Bloom’s Taxonomy</a:t>
            </a:r>
            <a:endParaRPr lang="en-GB" dirty="0" smtClean="0"/>
          </a:p>
        </p:txBody>
      </p:sp>
      <p:sp>
        <p:nvSpPr>
          <p:cNvPr id="123909" name="Rectangle 3"/>
          <p:cNvSpPr>
            <a:spLocks noGrp="1" noChangeArrowheads="1"/>
          </p:cNvSpPr>
          <p:nvPr>
            <p:ph type="body" idx="1"/>
          </p:nvPr>
        </p:nvSpPr>
        <p:spPr/>
        <p:txBody>
          <a:bodyPr>
            <a:normAutofit lnSpcReduction="10000"/>
          </a:bodyPr>
          <a:lstStyle/>
          <a:p>
            <a:pPr eaLnBrk="1" hangingPunct="1"/>
            <a:r>
              <a:rPr lang="en-US" smtClean="0"/>
              <a:t>Knowledge (list)</a:t>
            </a:r>
          </a:p>
          <a:p>
            <a:pPr eaLnBrk="1" hangingPunct="1"/>
            <a:r>
              <a:rPr lang="en-US" smtClean="0"/>
              <a:t>Comprehension (explain)</a:t>
            </a:r>
          </a:p>
          <a:p>
            <a:pPr eaLnBrk="1" hangingPunct="1"/>
            <a:r>
              <a:rPr lang="en-US" smtClean="0"/>
              <a:t>Application (calculate, solve, determine)</a:t>
            </a:r>
          </a:p>
          <a:p>
            <a:pPr eaLnBrk="1" hangingPunct="1"/>
            <a:r>
              <a:rPr lang="en-US" smtClean="0"/>
              <a:t>Analysis (classify, predict, model,derived)</a:t>
            </a:r>
          </a:p>
          <a:p>
            <a:pPr eaLnBrk="1" hangingPunct="1"/>
            <a:r>
              <a:rPr lang="en-US" smtClean="0"/>
              <a:t>Synthesis (design, improve) </a:t>
            </a:r>
          </a:p>
          <a:p>
            <a:pPr eaLnBrk="1" hangingPunct="1"/>
            <a:r>
              <a:rPr lang="en-US" smtClean="0"/>
              <a:t>Evaluation (judge, select, critique) </a:t>
            </a:r>
            <a:endParaRPr lang="en-GB" smtClean="0"/>
          </a:p>
        </p:txBody>
      </p:sp>
      <p:pic>
        <p:nvPicPr>
          <p:cNvPr id="4" name="Picture 3"/>
          <p:cNvPicPr>
            <a:picLocks noChangeAspect="1"/>
          </p:cNvPicPr>
          <p:nvPr/>
        </p:nvPicPr>
        <p:blipFill>
          <a:blip r:embed="rId2"/>
          <a:stretch>
            <a:fillRect/>
          </a:stretch>
        </p:blipFill>
        <p:spPr>
          <a:xfrm>
            <a:off x="7668344" y="116632"/>
            <a:ext cx="936104" cy="936104"/>
          </a:xfrm>
          <a:prstGeom prst="rect">
            <a:avLst/>
          </a:prstGeom>
        </p:spPr>
      </p:pic>
    </p:spTree>
    <p:extLst>
      <p:ext uri="{BB962C8B-B14F-4D97-AF65-F5344CB8AC3E}">
        <p14:creationId xmlns:p14="http://schemas.microsoft.com/office/powerpoint/2010/main" val="167347347"/>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pPr eaLnBrk="1" hangingPunct="1"/>
            <a:endParaRPr lang="en-US" smtClean="0"/>
          </a:p>
        </p:txBody>
      </p:sp>
      <p:pic>
        <p:nvPicPr>
          <p:cNvPr id="124931" name="Picture 3" descr="cognitif"/>
          <p:cNvPicPr>
            <a:picLocks noChangeAspect="1" noChangeArrowheads="1"/>
          </p:cNvPicPr>
          <p:nvPr/>
        </p:nvPicPr>
        <p:blipFill>
          <a:blip r:embed="rId2" cstate="print"/>
          <a:srcRect/>
          <a:stretch>
            <a:fillRect/>
          </a:stretch>
        </p:blipFill>
        <p:spPr bwMode="auto">
          <a:xfrm>
            <a:off x="-438150" y="-457200"/>
            <a:ext cx="10021888" cy="7772400"/>
          </a:xfrm>
          <a:prstGeom prst="rect">
            <a:avLst/>
          </a:prstGeom>
          <a:noFill/>
          <a:ln w="9525">
            <a:noFill/>
            <a:miter lim="800000"/>
            <a:headEnd/>
            <a:tailEnd/>
          </a:ln>
        </p:spPr>
      </p:pic>
      <p:sp>
        <p:nvSpPr>
          <p:cNvPr id="124932" name="Text Box 4"/>
          <p:cNvSpPr txBox="1">
            <a:spLocks noChangeArrowheads="1"/>
          </p:cNvSpPr>
          <p:nvPr/>
        </p:nvSpPr>
        <p:spPr bwMode="auto">
          <a:xfrm>
            <a:off x="5105400" y="6629400"/>
            <a:ext cx="3429000" cy="457200"/>
          </a:xfrm>
          <a:prstGeom prst="rect">
            <a:avLst/>
          </a:prstGeom>
          <a:solidFill>
            <a:schemeClr val="accent1"/>
          </a:solidFill>
          <a:ln w="9525">
            <a:noFill/>
            <a:miter lim="800000"/>
            <a:headEnd/>
            <a:tailEnd/>
          </a:ln>
        </p:spPr>
        <p:txBody>
          <a:bodyPr>
            <a:spAutoFit/>
          </a:bodyPr>
          <a:lstStyle/>
          <a:p>
            <a:pPr algn="ctr"/>
            <a:r>
              <a:rPr lang="en-US">
                <a:solidFill>
                  <a:schemeClr val="bg2"/>
                </a:solidFill>
                <a:latin typeface="Arial Narrow" pitchFamily="34" charset="0"/>
              </a:rPr>
              <a:t>Higher order</a:t>
            </a:r>
          </a:p>
        </p:txBody>
      </p:sp>
      <p:sp>
        <p:nvSpPr>
          <p:cNvPr id="124933" name="Text Box 5"/>
          <p:cNvSpPr txBox="1">
            <a:spLocks noChangeArrowheads="1"/>
          </p:cNvSpPr>
          <p:nvPr/>
        </p:nvSpPr>
        <p:spPr bwMode="auto">
          <a:xfrm>
            <a:off x="457200" y="6629400"/>
            <a:ext cx="2286000" cy="457200"/>
          </a:xfrm>
          <a:prstGeom prst="rect">
            <a:avLst/>
          </a:prstGeom>
          <a:solidFill>
            <a:srgbClr val="00CC99"/>
          </a:solidFill>
          <a:ln w="9525">
            <a:noFill/>
            <a:miter lim="800000"/>
            <a:headEnd/>
            <a:tailEnd/>
          </a:ln>
        </p:spPr>
        <p:txBody>
          <a:bodyPr>
            <a:spAutoFit/>
          </a:bodyPr>
          <a:lstStyle/>
          <a:p>
            <a:pPr algn="ctr"/>
            <a:r>
              <a:rPr lang="en-US">
                <a:solidFill>
                  <a:schemeClr val="bg2"/>
                </a:solidFill>
                <a:latin typeface="Arial Narrow" pitchFamily="34" charset="0"/>
              </a:rPr>
              <a:t>lower order</a:t>
            </a:r>
          </a:p>
        </p:txBody>
      </p:sp>
      <p:sp>
        <p:nvSpPr>
          <p:cNvPr id="124934" name="Text Box 6"/>
          <p:cNvSpPr txBox="1">
            <a:spLocks noChangeArrowheads="1"/>
          </p:cNvSpPr>
          <p:nvPr/>
        </p:nvSpPr>
        <p:spPr bwMode="auto">
          <a:xfrm>
            <a:off x="2819400" y="6629400"/>
            <a:ext cx="2209800" cy="457200"/>
          </a:xfrm>
          <a:prstGeom prst="rect">
            <a:avLst/>
          </a:prstGeom>
          <a:solidFill>
            <a:srgbClr val="FFCC00"/>
          </a:solidFill>
          <a:ln w="9525">
            <a:noFill/>
            <a:miter lim="800000"/>
            <a:headEnd/>
            <a:tailEnd/>
          </a:ln>
        </p:spPr>
        <p:txBody>
          <a:bodyPr>
            <a:spAutoFit/>
          </a:bodyPr>
          <a:lstStyle/>
          <a:p>
            <a:pPr algn="ctr"/>
            <a:r>
              <a:rPr lang="en-US">
                <a:solidFill>
                  <a:schemeClr val="bg2"/>
                </a:solidFill>
                <a:latin typeface="Arial Narrow" pitchFamily="34" charset="0"/>
              </a:rPr>
              <a:t>Intermediate</a:t>
            </a:r>
          </a:p>
        </p:txBody>
      </p:sp>
    </p:spTree>
    <p:extLst>
      <p:ext uri="{BB962C8B-B14F-4D97-AF65-F5344CB8AC3E}">
        <p14:creationId xmlns:p14="http://schemas.microsoft.com/office/powerpoint/2010/main" val="1202296545"/>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763688" y="342553"/>
            <a:ext cx="5904656" cy="638175"/>
          </a:xfrm>
          <a:solidFill>
            <a:srgbClr val="FFCCFF"/>
          </a:solidFill>
        </p:spPr>
        <p:txBody>
          <a:bodyPr/>
          <a:lstStyle/>
          <a:p>
            <a:pPr algn="ctr"/>
            <a:r>
              <a:rPr lang="en-GB" sz="3200" dirty="0" smtClean="0">
                <a:latin typeface="½Å¸íÁ¶"/>
                <a:ea typeface="신명조"/>
                <a:cs typeface="신명조"/>
              </a:rPr>
              <a:t>OBE Meets IHL (Before 2005)</a:t>
            </a:r>
            <a:endParaRPr lang="en-US" sz="4000" dirty="0" smtClean="0"/>
          </a:p>
        </p:txBody>
      </p:sp>
      <p:pic>
        <p:nvPicPr>
          <p:cNvPr id="96259" name="Picture 3"/>
          <p:cNvPicPr>
            <a:picLocks noGrp="1" noChangeAspect="1" noChangeArrowheads="1"/>
          </p:cNvPicPr>
          <p:nvPr>
            <p:ph type="body" idx="4294967295"/>
          </p:nvPr>
        </p:nvPicPr>
        <p:blipFill>
          <a:blip r:embed="rId2" cstate="print"/>
          <a:srcRect/>
          <a:stretch>
            <a:fillRect/>
          </a:stretch>
        </p:blipFill>
        <p:spPr>
          <a:xfrm>
            <a:off x="971550" y="1916113"/>
            <a:ext cx="7620000" cy="4114800"/>
          </a:xfrm>
          <a:noFill/>
        </p:spPr>
      </p:pic>
      <p:sp>
        <p:nvSpPr>
          <p:cNvPr id="96260" name="AutoShape 4"/>
          <p:cNvSpPr>
            <a:spLocks noChangeArrowheads="1"/>
          </p:cNvSpPr>
          <p:nvPr/>
        </p:nvSpPr>
        <p:spPr bwMode="auto">
          <a:xfrm>
            <a:off x="1043608" y="2420888"/>
            <a:ext cx="3276600" cy="476726"/>
          </a:xfrm>
          <a:prstGeom prst="wedgeRoundRectCallout">
            <a:avLst>
              <a:gd name="adj1" fmla="val -21906"/>
              <a:gd name="adj2" fmla="val 380964"/>
              <a:gd name="adj3" fmla="val 16667"/>
            </a:avLst>
          </a:prstGeom>
          <a:solidFill>
            <a:srgbClr val="008080"/>
          </a:solidFill>
          <a:ln w="12700">
            <a:noFill/>
            <a:miter lim="800000"/>
            <a:headEnd/>
            <a:tailEnd/>
          </a:ln>
        </p:spPr>
        <p:txBody>
          <a:bodyPr wrap="square" anchor="ctr">
            <a:spAutoFit/>
          </a:bodyPr>
          <a:lstStyle/>
          <a:p>
            <a:pPr algn="ctr">
              <a:spcBef>
                <a:spcPct val="30000"/>
              </a:spcBef>
            </a:pPr>
            <a:r>
              <a:rPr lang="en-GB" sz="2200" dirty="0" smtClean="0">
                <a:solidFill>
                  <a:srgbClr val="FFFF00"/>
                </a:solidFill>
                <a:latin typeface="Comic Sans MS" pitchFamily="66" charset="0"/>
                <a:ea typeface="Gulim" pitchFamily="34" charset="-127"/>
              </a:rPr>
              <a:t>Why do we need OBE</a:t>
            </a:r>
            <a:r>
              <a:rPr lang="en-GB" sz="2200" dirty="0">
                <a:solidFill>
                  <a:srgbClr val="FFFF00"/>
                </a:solidFill>
                <a:latin typeface="Comic Sans MS" pitchFamily="66" charset="0"/>
                <a:ea typeface="Gulim" pitchFamily="34" charset="-127"/>
              </a:rPr>
              <a:t>?</a:t>
            </a:r>
            <a:endParaRPr lang="en-GB" sz="2200" dirty="0">
              <a:solidFill>
                <a:srgbClr val="FFFF00"/>
              </a:solidFill>
              <a:latin typeface="Comic Sans MS" pitchFamily="66" charset="0"/>
              <a:ea typeface="신명조"/>
              <a:cs typeface="신명조"/>
            </a:endParaRPr>
          </a:p>
        </p:txBody>
      </p:sp>
      <p:sp>
        <p:nvSpPr>
          <p:cNvPr id="96261" name="AutoShape 5"/>
          <p:cNvSpPr>
            <a:spLocks noChangeArrowheads="1"/>
          </p:cNvSpPr>
          <p:nvPr/>
        </p:nvSpPr>
        <p:spPr bwMode="auto">
          <a:xfrm>
            <a:off x="2627784" y="2953683"/>
            <a:ext cx="3581400" cy="1225868"/>
          </a:xfrm>
          <a:prstGeom prst="wedgeRoundRectCallout">
            <a:avLst>
              <a:gd name="adj1" fmla="val -28814"/>
              <a:gd name="adj2" fmla="val 96352"/>
              <a:gd name="adj3" fmla="val 16667"/>
            </a:avLst>
          </a:prstGeom>
          <a:solidFill>
            <a:schemeClr val="hlink"/>
          </a:solidFill>
          <a:ln w="12700">
            <a:noFill/>
            <a:miter lim="800000"/>
            <a:headEnd/>
            <a:tailEnd/>
          </a:ln>
        </p:spPr>
        <p:txBody>
          <a:bodyPr anchor="ctr">
            <a:spAutoFit/>
          </a:bodyPr>
          <a:lstStyle/>
          <a:p>
            <a:pPr algn="ctr">
              <a:spcBef>
                <a:spcPct val="50000"/>
              </a:spcBef>
            </a:pPr>
            <a:r>
              <a:rPr lang="en-GB" sz="2200" dirty="0" smtClean="0">
                <a:solidFill>
                  <a:schemeClr val="bg1"/>
                </a:solidFill>
                <a:latin typeface="Comic Sans MS" pitchFamily="66" charset="0"/>
                <a:ea typeface="Gulim" pitchFamily="34" charset="-127"/>
              </a:rPr>
              <a:t>This is American (WASHINGTON) hegemony!</a:t>
            </a:r>
            <a:endParaRPr lang="en-GB" sz="2200" dirty="0">
              <a:solidFill>
                <a:schemeClr val="bg1"/>
              </a:solidFill>
              <a:latin typeface="Times"/>
              <a:ea typeface="Gulim" pitchFamily="34" charset="-127"/>
            </a:endParaRPr>
          </a:p>
        </p:txBody>
      </p:sp>
      <p:sp>
        <p:nvSpPr>
          <p:cNvPr id="96262" name="AutoShape 6"/>
          <p:cNvSpPr>
            <a:spLocks noChangeArrowheads="1"/>
          </p:cNvSpPr>
          <p:nvPr/>
        </p:nvSpPr>
        <p:spPr bwMode="auto">
          <a:xfrm>
            <a:off x="3810000" y="5562402"/>
            <a:ext cx="4038600" cy="851297"/>
          </a:xfrm>
          <a:prstGeom prst="wedgeRoundRectCallout">
            <a:avLst>
              <a:gd name="adj1" fmla="val -27796"/>
              <a:gd name="adj2" fmla="val -114961"/>
              <a:gd name="adj3" fmla="val 16667"/>
            </a:avLst>
          </a:prstGeom>
          <a:solidFill>
            <a:srgbClr val="FFFFCC"/>
          </a:solidFill>
          <a:ln w="12700">
            <a:noFill/>
            <a:miter lim="800000"/>
            <a:headEnd/>
            <a:tailEnd/>
          </a:ln>
        </p:spPr>
        <p:txBody>
          <a:bodyPr anchor="ctr">
            <a:spAutoFit/>
          </a:bodyPr>
          <a:lstStyle/>
          <a:p>
            <a:pPr algn="ctr">
              <a:spcBef>
                <a:spcPct val="50000"/>
              </a:spcBef>
            </a:pPr>
            <a:r>
              <a:rPr lang="en-GB" sz="2200" dirty="0" smtClean="0">
                <a:latin typeface="Comic Sans MS" pitchFamily="66" charset="0"/>
                <a:ea typeface="Gulim" pitchFamily="34" charset="-127"/>
              </a:rPr>
              <a:t>Canada, Hong Kong, Singapore ... are not OBE </a:t>
            </a:r>
            <a:endParaRPr lang="en-GB" sz="2200" dirty="0">
              <a:latin typeface="Times"/>
              <a:ea typeface="Gulim" pitchFamily="34" charset="-127"/>
            </a:endParaRPr>
          </a:p>
        </p:txBody>
      </p:sp>
      <p:sp>
        <p:nvSpPr>
          <p:cNvPr id="7" name="AutoShape 4"/>
          <p:cNvSpPr>
            <a:spLocks noChangeArrowheads="1"/>
          </p:cNvSpPr>
          <p:nvPr/>
        </p:nvSpPr>
        <p:spPr bwMode="auto">
          <a:xfrm>
            <a:off x="4716016" y="1484784"/>
            <a:ext cx="3276600" cy="1225868"/>
          </a:xfrm>
          <a:prstGeom prst="wedgeRoundRectCallout">
            <a:avLst>
              <a:gd name="adj1" fmla="val 18264"/>
              <a:gd name="adj2" fmla="val 172203"/>
              <a:gd name="adj3" fmla="val 16667"/>
            </a:avLst>
          </a:prstGeom>
          <a:solidFill>
            <a:srgbClr val="008080"/>
          </a:solidFill>
          <a:ln w="12700">
            <a:noFill/>
            <a:miter lim="800000"/>
            <a:headEnd/>
            <a:tailEnd/>
          </a:ln>
        </p:spPr>
        <p:txBody>
          <a:bodyPr wrap="square" anchor="ctr">
            <a:spAutoFit/>
          </a:bodyPr>
          <a:lstStyle/>
          <a:p>
            <a:pPr algn="ctr">
              <a:spcBef>
                <a:spcPct val="30000"/>
              </a:spcBef>
            </a:pPr>
            <a:r>
              <a:rPr lang="en-GB" sz="2200" dirty="0" smtClean="0">
                <a:solidFill>
                  <a:srgbClr val="FFFF00"/>
                </a:solidFill>
                <a:latin typeface="Comic Sans MS" pitchFamily="66" charset="0"/>
                <a:ea typeface="Gulim" pitchFamily="34" charset="-127"/>
              </a:rPr>
              <a:t>Who is the Smart Alex that brought this OBE idea ?</a:t>
            </a:r>
            <a:endParaRPr lang="en-GB" sz="2200" dirty="0">
              <a:solidFill>
                <a:srgbClr val="FFFF00"/>
              </a:solidFill>
              <a:latin typeface="Comic Sans MS" pitchFamily="66" charset="0"/>
              <a:ea typeface="신명조"/>
              <a:cs typeface="신명조"/>
            </a:endParaRPr>
          </a:p>
        </p:txBody>
      </p:sp>
      <p:pic>
        <p:nvPicPr>
          <p:cNvPr id="9" name="Picture 8"/>
          <p:cNvPicPr>
            <a:picLocks noChangeAspect="1"/>
          </p:cNvPicPr>
          <p:nvPr/>
        </p:nvPicPr>
        <p:blipFill>
          <a:blip r:embed="rId3"/>
          <a:stretch>
            <a:fillRect/>
          </a:stretch>
        </p:blipFill>
        <p:spPr>
          <a:xfrm>
            <a:off x="7668344" y="116632"/>
            <a:ext cx="936104" cy="936104"/>
          </a:xfrm>
          <a:prstGeom prst="rect">
            <a:avLst/>
          </a:prstGeom>
        </p:spPr>
      </p:pic>
    </p:spTree>
    <p:extLst>
      <p:ext uri="{BB962C8B-B14F-4D97-AF65-F5344CB8AC3E}">
        <p14:creationId xmlns:p14="http://schemas.microsoft.com/office/powerpoint/2010/main" val="1071803931"/>
      </p:ext>
    </p:extLst>
  </p:cSld>
  <p:clrMapOvr>
    <a:masterClrMapping/>
  </p:clrMapOvr>
  <p:transition xmlns:p14="http://schemas.microsoft.com/office/powerpoint/2010/main" spd="med">
    <p:cove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6259"/>
                                        </p:tgtEl>
                                        <p:attrNameLst>
                                          <p:attrName>style.visibility</p:attrName>
                                        </p:attrNameLst>
                                      </p:cBhvr>
                                      <p:to>
                                        <p:strVal val="visible"/>
                                      </p:to>
                                    </p:set>
                                    <p:animEffect transition="in" filter="dissolve">
                                      <p:cBhvr>
                                        <p:cTn id="7" dur="500"/>
                                        <p:tgtEl>
                                          <p:spTgt spid="9625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6260"/>
                                        </p:tgtEl>
                                        <p:attrNameLst>
                                          <p:attrName>style.visibility</p:attrName>
                                        </p:attrNameLst>
                                      </p:cBhvr>
                                      <p:to>
                                        <p:strVal val="visible"/>
                                      </p:to>
                                    </p:set>
                                    <p:animEffect transition="in" filter="blinds(horizontal)">
                                      <p:cBhvr>
                                        <p:cTn id="12" dur="500"/>
                                        <p:tgtEl>
                                          <p:spTgt spid="9626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6261"/>
                                        </p:tgtEl>
                                        <p:attrNameLst>
                                          <p:attrName>style.visibility</p:attrName>
                                        </p:attrNameLst>
                                      </p:cBhvr>
                                      <p:to>
                                        <p:strVal val="visible"/>
                                      </p:to>
                                    </p:set>
                                    <p:animEffect transition="in" filter="blinds(horizontal)">
                                      <p:cBhvr>
                                        <p:cTn id="17" dur="500"/>
                                        <p:tgtEl>
                                          <p:spTgt spid="9626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6262"/>
                                        </p:tgtEl>
                                        <p:attrNameLst>
                                          <p:attrName>style.visibility</p:attrName>
                                        </p:attrNameLst>
                                      </p:cBhvr>
                                      <p:to>
                                        <p:strVal val="visible"/>
                                      </p:to>
                                    </p:set>
                                    <p:animEffect transition="in" filter="blinds(horizontal)">
                                      <p:cBhvr>
                                        <p:cTn id="22" dur="500"/>
                                        <p:tgtEl>
                                          <p:spTgt spid="96262"/>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0" grpId="0" animBg="1" autoUpdateAnimBg="0"/>
      <p:bldP spid="96261" grpId="0" animBg="1" autoUpdateAnimBg="0"/>
      <p:bldP spid="96262" grpId="0" animBg="1" autoUpdateAnimBg="0"/>
      <p:bldP spid="7" grpId="0" animBg="1" autoUpdateAnimBg="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affective"/>
          <p:cNvPicPr>
            <a:picLocks noChangeAspect="1" noChangeArrowheads="1"/>
          </p:cNvPicPr>
          <p:nvPr/>
        </p:nvPicPr>
        <p:blipFill>
          <a:blip r:embed="rId2" cstate="print"/>
          <a:srcRect/>
          <a:stretch>
            <a:fillRect/>
          </a:stretch>
        </p:blipFill>
        <p:spPr bwMode="auto">
          <a:xfrm>
            <a:off x="-438150" y="-457200"/>
            <a:ext cx="10021888" cy="7772400"/>
          </a:xfrm>
          <a:prstGeom prst="rect">
            <a:avLst/>
          </a:prstGeom>
          <a:noFill/>
          <a:ln w="9525">
            <a:noFill/>
            <a:miter lim="800000"/>
            <a:headEnd/>
            <a:tailEnd/>
          </a:ln>
        </p:spPr>
      </p:pic>
      <p:sp>
        <p:nvSpPr>
          <p:cNvPr id="125955" name="Text Box 3"/>
          <p:cNvSpPr txBox="1">
            <a:spLocks noChangeArrowheads="1"/>
          </p:cNvSpPr>
          <p:nvPr/>
        </p:nvSpPr>
        <p:spPr bwMode="auto">
          <a:xfrm>
            <a:off x="5105400" y="6629400"/>
            <a:ext cx="3429000" cy="457200"/>
          </a:xfrm>
          <a:prstGeom prst="rect">
            <a:avLst/>
          </a:prstGeom>
          <a:solidFill>
            <a:schemeClr val="accent1"/>
          </a:solidFill>
          <a:ln w="9525">
            <a:noFill/>
            <a:miter lim="800000"/>
            <a:headEnd/>
            <a:tailEnd/>
          </a:ln>
        </p:spPr>
        <p:txBody>
          <a:bodyPr>
            <a:spAutoFit/>
          </a:bodyPr>
          <a:lstStyle/>
          <a:p>
            <a:pPr algn="ctr"/>
            <a:r>
              <a:rPr lang="en-US">
                <a:solidFill>
                  <a:schemeClr val="bg2"/>
                </a:solidFill>
                <a:latin typeface="Arial Narrow" pitchFamily="34" charset="0"/>
              </a:rPr>
              <a:t>Higher order</a:t>
            </a:r>
          </a:p>
        </p:txBody>
      </p:sp>
      <p:sp>
        <p:nvSpPr>
          <p:cNvPr id="125956" name="Text Box 4"/>
          <p:cNvSpPr txBox="1">
            <a:spLocks noChangeArrowheads="1"/>
          </p:cNvSpPr>
          <p:nvPr/>
        </p:nvSpPr>
        <p:spPr bwMode="auto">
          <a:xfrm>
            <a:off x="457200" y="6629400"/>
            <a:ext cx="2286000" cy="457200"/>
          </a:xfrm>
          <a:prstGeom prst="rect">
            <a:avLst/>
          </a:prstGeom>
          <a:solidFill>
            <a:srgbClr val="00CC99"/>
          </a:solidFill>
          <a:ln w="9525">
            <a:noFill/>
            <a:miter lim="800000"/>
            <a:headEnd/>
            <a:tailEnd/>
          </a:ln>
        </p:spPr>
        <p:txBody>
          <a:bodyPr>
            <a:spAutoFit/>
          </a:bodyPr>
          <a:lstStyle/>
          <a:p>
            <a:pPr algn="ctr"/>
            <a:r>
              <a:rPr lang="en-US">
                <a:solidFill>
                  <a:schemeClr val="bg2"/>
                </a:solidFill>
                <a:latin typeface="Arial Narrow" pitchFamily="34" charset="0"/>
              </a:rPr>
              <a:t>lower order</a:t>
            </a:r>
          </a:p>
        </p:txBody>
      </p:sp>
      <p:sp>
        <p:nvSpPr>
          <p:cNvPr id="125957" name="Text Box 5"/>
          <p:cNvSpPr txBox="1">
            <a:spLocks noChangeArrowheads="1"/>
          </p:cNvSpPr>
          <p:nvPr/>
        </p:nvSpPr>
        <p:spPr bwMode="auto">
          <a:xfrm>
            <a:off x="2819400" y="6629400"/>
            <a:ext cx="2209800" cy="457200"/>
          </a:xfrm>
          <a:prstGeom prst="rect">
            <a:avLst/>
          </a:prstGeom>
          <a:solidFill>
            <a:srgbClr val="FFCC00"/>
          </a:solidFill>
          <a:ln w="9525">
            <a:noFill/>
            <a:miter lim="800000"/>
            <a:headEnd/>
            <a:tailEnd/>
          </a:ln>
        </p:spPr>
        <p:txBody>
          <a:bodyPr>
            <a:spAutoFit/>
          </a:bodyPr>
          <a:lstStyle/>
          <a:p>
            <a:pPr algn="ctr"/>
            <a:r>
              <a:rPr lang="en-US">
                <a:solidFill>
                  <a:schemeClr val="bg2"/>
                </a:solidFill>
                <a:latin typeface="Arial Narrow" pitchFamily="34" charset="0"/>
              </a:rPr>
              <a:t>Intermediate</a:t>
            </a:r>
          </a:p>
        </p:txBody>
      </p:sp>
    </p:spTree>
    <p:extLst>
      <p:ext uri="{BB962C8B-B14F-4D97-AF65-F5344CB8AC3E}">
        <p14:creationId xmlns:p14="http://schemas.microsoft.com/office/powerpoint/2010/main" val="1497463767"/>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skills"/>
          <p:cNvPicPr>
            <a:picLocks noChangeAspect="1" noChangeArrowheads="1"/>
          </p:cNvPicPr>
          <p:nvPr/>
        </p:nvPicPr>
        <p:blipFill>
          <a:blip r:embed="rId2" cstate="print"/>
          <a:srcRect/>
          <a:stretch>
            <a:fillRect/>
          </a:stretch>
        </p:blipFill>
        <p:spPr bwMode="auto">
          <a:xfrm>
            <a:off x="-438150" y="-457200"/>
            <a:ext cx="10021888" cy="7772400"/>
          </a:xfrm>
          <a:prstGeom prst="rect">
            <a:avLst/>
          </a:prstGeom>
          <a:noFill/>
          <a:ln w="9525">
            <a:noFill/>
            <a:miter lim="800000"/>
            <a:headEnd/>
            <a:tailEnd/>
          </a:ln>
        </p:spPr>
      </p:pic>
      <p:sp>
        <p:nvSpPr>
          <p:cNvPr id="126979" name="Text Box 3"/>
          <p:cNvSpPr txBox="1">
            <a:spLocks noChangeArrowheads="1"/>
          </p:cNvSpPr>
          <p:nvPr/>
        </p:nvSpPr>
        <p:spPr bwMode="auto">
          <a:xfrm>
            <a:off x="6858000" y="6629400"/>
            <a:ext cx="1643063" cy="457200"/>
          </a:xfrm>
          <a:prstGeom prst="rect">
            <a:avLst/>
          </a:prstGeom>
          <a:solidFill>
            <a:schemeClr val="accent1"/>
          </a:solidFill>
          <a:ln w="9525">
            <a:noFill/>
            <a:miter lim="800000"/>
            <a:headEnd/>
            <a:tailEnd/>
          </a:ln>
        </p:spPr>
        <p:txBody>
          <a:bodyPr>
            <a:spAutoFit/>
          </a:bodyPr>
          <a:lstStyle/>
          <a:p>
            <a:pPr algn="ctr"/>
            <a:r>
              <a:rPr lang="en-US">
                <a:solidFill>
                  <a:schemeClr val="bg2"/>
                </a:solidFill>
                <a:latin typeface="Arial Narrow" pitchFamily="34" charset="0"/>
              </a:rPr>
              <a:t>Higher order</a:t>
            </a:r>
          </a:p>
        </p:txBody>
      </p:sp>
      <p:sp>
        <p:nvSpPr>
          <p:cNvPr id="126980" name="Text Box 4"/>
          <p:cNvSpPr txBox="1">
            <a:spLocks noChangeArrowheads="1"/>
          </p:cNvSpPr>
          <p:nvPr/>
        </p:nvSpPr>
        <p:spPr bwMode="auto">
          <a:xfrm>
            <a:off x="457200" y="6629400"/>
            <a:ext cx="3200400" cy="457200"/>
          </a:xfrm>
          <a:prstGeom prst="rect">
            <a:avLst/>
          </a:prstGeom>
          <a:solidFill>
            <a:srgbClr val="00CC99"/>
          </a:solidFill>
          <a:ln w="9525">
            <a:noFill/>
            <a:miter lim="800000"/>
            <a:headEnd/>
            <a:tailEnd/>
          </a:ln>
        </p:spPr>
        <p:txBody>
          <a:bodyPr>
            <a:spAutoFit/>
          </a:bodyPr>
          <a:lstStyle/>
          <a:p>
            <a:pPr algn="ctr"/>
            <a:r>
              <a:rPr lang="en-US">
                <a:solidFill>
                  <a:schemeClr val="bg2"/>
                </a:solidFill>
                <a:latin typeface="Arial Narrow" pitchFamily="34" charset="0"/>
              </a:rPr>
              <a:t>lower order</a:t>
            </a:r>
          </a:p>
        </p:txBody>
      </p:sp>
      <p:sp>
        <p:nvSpPr>
          <p:cNvPr id="126981" name="Text Box 5"/>
          <p:cNvSpPr txBox="1">
            <a:spLocks noChangeArrowheads="1"/>
          </p:cNvSpPr>
          <p:nvPr/>
        </p:nvSpPr>
        <p:spPr bwMode="auto">
          <a:xfrm>
            <a:off x="3657600" y="6629400"/>
            <a:ext cx="3200400" cy="457200"/>
          </a:xfrm>
          <a:prstGeom prst="rect">
            <a:avLst/>
          </a:prstGeom>
          <a:solidFill>
            <a:srgbClr val="FFCC00"/>
          </a:solidFill>
          <a:ln w="9525">
            <a:noFill/>
            <a:miter lim="800000"/>
            <a:headEnd/>
            <a:tailEnd/>
          </a:ln>
        </p:spPr>
        <p:txBody>
          <a:bodyPr>
            <a:spAutoFit/>
          </a:bodyPr>
          <a:lstStyle/>
          <a:p>
            <a:pPr algn="ctr"/>
            <a:r>
              <a:rPr lang="en-US">
                <a:solidFill>
                  <a:schemeClr val="bg2"/>
                </a:solidFill>
                <a:latin typeface="Arial Narrow" pitchFamily="34" charset="0"/>
              </a:rPr>
              <a:t>Intermediate</a:t>
            </a:r>
          </a:p>
        </p:txBody>
      </p:sp>
    </p:spTree>
    <p:extLst>
      <p:ext uri="{BB962C8B-B14F-4D97-AF65-F5344CB8AC3E}">
        <p14:creationId xmlns:p14="http://schemas.microsoft.com/office/powerpoint/2010/main" val="1705807580"/>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002" name="Rectangle 2"/>
          <p:cNvSpPr>
            <a:spLocks noGrp="1" noChangeArrowheads="1"/>
          </p:cNvSpPr>
          <p:nvPr>
            <p:ph type="title"/>
          </p:nvPr>
        </p:nvSpPr>
        <p:spPr/>
        <p:txBody>
          <a:bodyPr/>
          <a:lstStyle/>
          <a:p>
            <a:pPr eaLnBrk="1" hangingPunct="1"/>
            <a:r>
              <a:rPr lang="en-US" smtClean="0"/>
              <a:t>Programme Outcome Assessment Matrix</a:t>
            </a:r>
            <a:endParaRPr lang="en-GB" smtClean="0"/>
          </a:p>
        </p:txBody>
      </p:sp>
      <p:graphicFrame>
        <p:nvGraphicFramePr>
          <p:cNvPr id="16415" name="Group 31"/>
          <p:cNvGraphicFramePr>
            <a:graphicFrameLocks noGrp="1"/>
          </p:cNvGraphicFramePr>
          <p:nvPr>
            <p:ph type="tbl" idx="1"/>
          </p:nvPr>
        </p:nvGraphicFramePr>
        <p:xfrm>
          <a:off x="428625" y="2000250"/>
          <a:ext cx="8229600" cy="1936433"/>
        </p:xfrm>
        <a:graphic>
          <a:graphicData uri="http://schemas.openxmlformats.org/drawingml/2006/table">
            <a:tbl>
              <a:tblPr/>
              <a:tblGrid>
                <a:gridCol w="2743200"/>
                <a:gridCol w="2743200"/>
                <a:gridCol w="2743200"/>
              </a:tblGrid>
              <a:tr h="609600">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smtClean="0">
                          <a:ln>
                            <a:noFill/>
                          </a:ln>
                          <a:solidFill>
                            <a:schemeClr val="bg1"/>
                          </a:solidFill>
                          <a:effectLst/>
                          <a:latin typeface="Arial" charset="0"/>
                        </a:rPr>
                        <a:t>Outcome indicators &amp; core courses</a:t>
                      </a:r>
                      <a:endParaRPr kumimoji="0" lang="en-GB" sz="2000" b="1" i="0" u="none" strike="noStrike" cap="none" normalizeH="0" baseline="0" dirty="0" smtClean="0">
                        <a:ln>
                          <a:noFill/>
                        </a:ln>
                        <a:solidFill>
                          <a:schemeClr val="bg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smtClean="0">
                          <a:ln>
                            <a:noFill/>
                          </a:ln>
                          <a:solidFill>
                            <a:schemeClr val="bg1"/>
                          </a:solidFill>
                          <a:effectLst/>
                          <a:latin typeface="Arial" charset="0"/>
                        </a:rPr>
                        <a:t>Outcome 1</a:t>
                      </a:r>
                      <a:endParaRPr kumimoji="0" lang="en-GB" sz="2000" b="1" i="0" u="none" strike="noStrike" cap="none" normalizeH="0" baseline="0" dirty="0" smtClean="0">
                        <a:ln>
                          <a:noFill/>
                        </a:ln>
                        <a:solidFill>
                          <a:schemeClr val="bg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smtClean="0">
                          <a:ln>
                            <a:noFill/>
                          </a:ln>
                          <a:solidFill>
                            <a:schemeClr val="bg1"/>
                          </a:solidFill>
                          <a:effectLst/>
                          <a:latin typeface="Arial" charset="0"/>
                        </a:rPr>
                        <a:t>Outcome 2</a:t>
                      </a:r>
                      <a:endParaRPr kumimoji="0" lang="en-GB" sz="2000" b="1" i="0" u="none" strike="noStrike" cap="none" normalizeH="0" baseline="0" dirty="0" smtClean="0">
                        <a:ln>
                          <a:noFill/>
                        </a:ln>
                        <a:solidFill>
                          <a:schemeClr val="bg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r>
              <a:tr h="442913">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smtClean="0">
                          <a:ln>
                            <a:noFill/>
                          </a:ln>
                          <a:solidFill>
                            <a:schemeClr val="tx1"/>
                          </a:solidFill>
                          <a:effectLst/>
                          <a:latin typeface="Arial" charset="0"/>
                        </a:rPr>
                        <a:t>Project Report</a:t>
                      </a:r>
                      <a:endParaRPr kumimoji="0" lang="en-GB" sz="2000" b="1"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smtClean="0">
                          <a:ln>
                            <a:noFill/>
                          </a:ln>
                          <a:solidFill>
                            <a:schemeClr val="tx1"/>
                          </a:solidFill>
                          <a:effectLst/>
                          <a:latin typeface="Arial" charset="0"/>
                        </a:rPr>
                        <a:t>A</a:t>
                      </a:r>
                      <a:endParaRPr kumimoji="0" lang="en-GB" sz="2000" b="1"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smtClean="0">
                          <a:ln>
                            <a:noFill/>
                          </a:ln>
                          <a:solidFill>
                            <a:schemeClr val="tx1"/>
                          </a:solidFill>
                          <a:effectLst/>
                          <a:latin typeface="Arial" charset="0"/>
                        </a:rPr>
                        <a:t>B</a:t>
                      </a:r>
                      <a:endParaRPr kumimoji="0" lang="en-GB" sz="2000" b="1"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1000">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smtClean="0">
                          <a:ln>
                            <a:noFill/>
                          </a:ln>
                          <a:solidFill>
                            <a:schemeClr val="tx1"/>
                          </a:solidFill>
                          <a:effectLst/>
                          <a:latin typeface="Arial" charset="0"/>
                        </a:rPr>
                        <a:t>Course 1</a:t>
                      </a:r>
                      <a:endParaRPr kumimoji="0" lang="en-GB" sz="2000" b="1"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smtClean="0">
                          <a:ln>
                            <a:noFill/>
                          </a:ln>
                          <a:solidFill>
                            <a:schemeClr val="tx1"/>
                          </a:solidFill>
                          <a:effectLst/>
                          <a:latin typeface="Arial" charset="0"/>
                        </a:rPr>
                        <a:t>B</a:t>
                      </a:r>
                      <a:endParaRPr kumimoji="0" lang="en-GB" sz="2000" b="1"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smtClean="0">
                          <a:ln>
                            <a:noFill/>
                          </a:ln>
                          <a:solidFill>
                            <a:schemeClr val="tx1"/>
                          </a:solidFill>
                          <a:effectLst/>
                          <a:latin typeface="Arial" charset="0"/>
                        </a:rPr>
                        <a:t>B</a:t>
                      </a:r>
                      <a:endParaRPr kumimoji="0" lang="en-GB" sz="2000" b="1"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6713">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smtClean="0">
                          <a:ln>
                            <a:noFill/>
                          </a:ln>
                          <a:solidFill>
                            <a:schemeClr val="tx1"/>
                          </a:solidFill>
                          <a:effectLst/>
                          <a:latin typeface="Arial" charset="0"/>
                        </a:rPr>
                        <a:t>Course 2</a:t>
                      </a:r>
                      <a:endParaRPr kumimoji="0" lang="en-GB" sz="2000" b="1"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smtClean="0">
                          <a:ln>
                            <a:noFill/>
                          </a:ln>
                          <a:solidFill>
                            <a:schemeClr val="tx1"/>
                          </a:solidFill>
                          <a:effectLst/>
                          <a:latin typeface="Arial" charset="0"/>
                        </a:rPr>
                        <a:t>C</a:t>
                      </a:r>
                      <a:endParaRPr kumimoji="0" lang="en-GB" sz="2000" b="1"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smtClean="0">
                          <a:ln>
                            <a:noFill/>
                          </a:ln>
                          <a:solidFill>
                            <a:schemeClr val="tx1"/>
                          </a:solidFill>
                          <a:effectLst/>
                          <a:latin typeface="Arial" charset="0"/>
                        </a:rPr>
                        <a:t>B</a:t>
                      </a:r>
                      <a:endParaRPr kumimoji="0" lang="en-GB" sz="2000" b="1"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28025" name="Rectangle 25"/>
          <p:cNvSpPr>
            <a:spLocks noChangeArrowheads="1"/>
          </p:cNvSpPr>
          <p:nvPr/>
        </p:nvSpPr>
        <p:spPr bwMode="auto">
          <a:xfrm>
            <a:off x="428625" y="4286250"/>
            <a:ext cx="7467600" cy="1200329"/>
          </a:xfrm>
          <a:prstGeom prst="rect">
            <a:avLst/>
          </a:prstGeom>
          <a:noFill/>
          <a:ln w="9525">
            <a:noFill/>
            <a:miter lim="800000"/>
            <a:headEnd/>
            <a:tailEnd/>
          </a:ln>
        </p:spPr>
        <p:txBody>
          <a:bodyPr>
            <a:spAutoFit/>
          </a:bodyPr>
          <a:lstStyle/>
          <a:p>
            <a:pPr>
              <a:spcBef>
                <a:spcPct val="50000"/>
              </a:spcBef>
            </a:pPr>
            <a:r>
              <a:rPr lang="en-US" dirty="0"/>
              <a:t>A: slightly, B: moderately, C:substantively - base on a review of course materials (syllabus, learning </a:t>
            </a:r>
            <a:r>
              <a:rPr lang="en-US" dirty="0" smtClean="0"/>
              <a:t>outcomes, </a:t>
            </a:r>
            <a:r>
              <a:rPr lang="en-US" dirty="0"/>
              <a:t>tests, other assessment…..)</a:t>
            </a:r>
            <a:endParaRPr lang="en-GB" dirty="0"/>
          </a:p>
        </p:txBody>
      </p:sp>
      <p:sp>
        <p:nvSpPr>
          <p:cNvPr id="128026" name="Text Box 26"/>
          <p:cNvSpPr txBox="1">
            <a:spLocks noChangeArrowheads="1"/>
          </p:cNvSpPr>
          <p:nvPr/>
        </p:nvSpPr>
        <p:spPr bwMode="auto">
          <a:xfrm>
            <a:off x="5292080" y="5301208"/>
            <a:ext cx="3343275" cy="1200150"/>
          </a:xfrm>
          <a:prstGeom prst="rect">
            <a:avLst/>
          </a:prstGeom>
          <a:solidFill>
            <a:srgbClr val="F2DCDB"/>
          </a:solidFill>
          <a:ln w="9525">
            <a:noFill/>
            <a:miter lim="800000"/>
            <a:headEnd/>
            <a:tailEnd/>
          </a:ln>
        </p:spPr>
        <p:txBody>
          <a:bodyPr wrap="none">
            <a:spAutoFit/>
          </a:bodyPr>
          <a:lstStyle/>
          <a:p>
            <a:r>
              <a:rPr lang="en-US"/>
              <a:t>Outcome 1: ability to …..</a:t>
            </a:r>
          </a:p>
          <a:p>
            <a:endParaRPr lang="en-US"/>
          </a:p>
          <a:p>
            <a:r>
              <a:rPr lang="en-US"/>
              <a:t>Outcome 2: ability to …..</a:t>
            </a:r>
            <a:endParaRPr lang="en-GB"/>
          </a:p>
        </p:txBody>
      </p:sp>
      <p:pic>
        <p:nvPicPr>
          <p:cNvPr id="6" name="Picture 5"/>
          <p:cNvPicPr>
            <a:picLocks noChangeAspect="1"/>
          </p:cNvPicPr>
          <p:nvPr/>
        </p:nvPicPr>
        <p:blipFill>
          <a:blip r:embed="rId2"/>
          <a:stretch>
            <a:fillRect/>
          </a:stretch>
        </p:blipFill>
        <p:spPr>
          <a:xfrm>
            <a:off x="7668344" y="116632"/>
            <a:ext cx="936104" cy="936104"/>
          </a:xfrm>
          <a:prstGeom prst="rect">
            <a:avLst/>
          </a:prstGeom>
        </p:spPr>
      </p:pic>
    </p:spTree>
    <p:extLst>
      <p:ext uri="{BB962C8B-B14F-4D97-AF65-F5344CB8AC3E}">
        <p14:creationId xmlns:p14="http://schemas.microsoft.com/office/powerpoint/2010/main" val="4080753023"/>
      </p:ext>
    </p:extLst>
  </p:cSld>
  <p:clrMapOvr>
    <a:masterClrMapping/>
  </p:clrMapOvr>
  <p:timing>
    <p:tnLst>
      <p:par>
        <p:cTn xmlns:p14="http://schemas.microsoft.com/office/powerpoint/2010/mai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026" name="Rectangle 2"/>
          <p:cNvSpPr>
            <a:spLocks noGrp="1" noChangeArrowheads="1"/>
          </p:cNvSpPr>
          <p:nvPr>
            <p:ph type="title"/>
          </p:nvPr>
        </p:nvSpPr>
        <p:spPr/>
        <p:txBody>
          <a:bodyPr/>
          <a:lstStyle/>
          <a:p>
            <a:pPr eaLnBrk="1" hangingPunct="1"/>
            <a:r>
              <a:rPr lang="en-US" smtClean="0"/>
              <a:t>Course Assessment Matrix</a:t>
            </a:r>
            <a:endParaRPr lang="en-GB" smtClean="0"/>
          </a:p>
        </p:txBody>
      </p:sp>
      <p:graphicFrame>
        <p:nvGraphicFramePr>
          <p:cNvPr id="15391" name="Group 31"/>
          <p:cNvGraphicFramePr>
            <a:graphicFrameLocks noGrp="1"/>
          </p:cNvGraphicFramePr>
          <p:nvPr>
            <p:ph type="tbl" idx="1"/>
            <p:extLst>
              <p:ext uri="{D42A27DB-BD31-4B8C-83A1-F6EECF244321}">
                <p14:modId xmlns:p14="http://schemas.microsoft.com/office/powerpoint/2010/main" val="288647516"/>
              </p:ext>
            </p:extLst>
          </p:nvPr>
        </p:nvGraphicFramePr>
        <p:xfrm>
          <a:off x="428625" y="2071688"/>
          <a:ext cx="8229600" cy="2286635"/>
        </p:xfrm>
        <a:graphic>
          <a:graphicData uri="http://schemas.openxmlformats.org/drawingml/2006/table">
            <a:tbl>
              <a:tblPr/>
              <a:tblGrid>
                <a:gridCol w="2743200"/>
                <a:gridCol w="2743200"/>
                <a:gridCol w="2743200"/>
              </a:tblGrid>
              <a:tr h="381000">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smtClean="0">
                          <a:ln>
                            <a:noFill/>
                          </a:ln>
                          <a:solidFill>
                            <a:srgbClr val="FFFFFF"/>
                          </a:solidFill>
                          <a:effectLst/>
                          <a:latin typeface="Arial" charset="0"/>
                        </a:rPr>
                        <a:t>Outcome-related learning objectives</a:t>
                      </a:r>
                      <a:endParaRPr kumimoji="0" lang="en-GB" sz="2000" b="1" i="0" u="none" strike="noStrike" cap="none" normalizeH="0" baseline="0" dirty="0" smtClean="0">
                        <a:ln>
                          <a:noFill/>
                        </a:ln>
                        <a:solidFill>
                          <a:srgbClr val="FFFFFF"/>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smtClean="0">
                          <a:ln>
                            <a:noFill/>
                          </a:ln>
                          <a:solidFill>
                            <a:srgbClr val="FFFFFF"/>
                          </a:solidFill>
                          <a:effectLst/>
                          <a:latin typeface="Arial" charset="0"/>
                        </a:rPr>
                        <a:t>Outcome 1</a:t>
                      </a:r>
                      <a:endParaRPr kumimoji="0" lang="en-GB" sz="2000" b="1" i="0" u="none" strike="noStrike" cap="none" normalizeH="0" baseline="0" dirty="0" smtClean="0">
                        <a:ln>
                          <a:noFill/>
                        </a:ln>
                        <a:solidFill>
                          <a:srgbClr val="FFFFFF"/>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smtClean="0">
                          <a:ln>
                            <a:noFill/>
                          </a:ln>
                          <a:solidFill>
                            <a:srgbClr val="FFFFFF"/>
                          </a:solidFill>
                          <a:effectLst/>
                          <a:latin typeface="Arial" charset="0"/>
                        </a:rPr>
                        <a:t>Outcome 2</a:t>
                      </a:r>
                      <a:endParaRPr kumimoji="0" lang="en-GB" sz="2000" b="1" i="0" u="none" strike="noStrike" cap="none" normalizeH="0" baseline="0" dirty="0" smtClean="0">
                        <a:ln>
                          <a:noFill/>
                        </a:ln>
                        <a:solidFill>
                          <a:srgbClr val="FFFFFF"/>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r>
              <a:tr h="396875">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smtClean="0">
                          <a:ln>
                            <a:noFill/>
                          </a:ln>
                          <a:solidFill>
                            <a:schemeClr val="tx1"/>
                          </a:solidFill>
                          <a:effectLst/>
                          <a:latin typeface="Arial" charset="0"/>
                        </a:rPr>
                        <a:t>Explain</a:t>
                      </a:r>
                      <a:endParaRPr kumimoji="0" lang="en-GB" sz="2000" b="1"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smtClean="0">
                          <a:ln>
                            <a:noFill/>
                          </a:ln>
                          <a:solidFill>
                            <a:schemeClr val="tx1"/>
                          </a:solidFill>
                          <a:effectLst/>
                          <a:latin typeface="Arial" charset="0"/>
                        </a:rPr>
                        <a:t>A</a:t>
                      </a:r>
                      <a:endParaRPr kumimoji="0" lang="en-GB" sz="2000" b="1"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smtClean="0">
                          <a:ln>
                            <a:noFill/>
                          </a:ln>
                          <a:solidFill>
                            <a:schemeClr val="tx1"/>
                          </a:solidFill>
                          <a:effectLst/>
                          <a:latin typeface="Arial" charset="0"/>
                        </a:rPr>
                        <a:t>C</a:t>
                      </a:r>
                      <a:endParaRPr kumimoji="0" lang="en-GB" sz="2000" b="1"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0975">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smtClean="0">
                          <a:ln>
                            <a:noFill/>
                          </a:ln>
                          <a:solidFill>
                            <a:schemeClr val="tx1"/>
                          </a:solidFill>
                          <a:effectLst/>
                          <a:latin typeface="Arial" charset="0"/>
                        </a:rPr>
                        <a:t>Perform calculation</a:t>
                      </a:r>
                      <a:endParaRPr kumimoji="0" lang="en-GB" sz="2000" b="1"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smtClean="0">
                          <a:ln>
                            <a:noFill/>
                          </a:ln>
                          <a:solidFill>
                            <a:schemeClr val="tx1"/>
                          </a:solidFill>
                          <a:effectLst/>
                          <a:latin typeface="Arial" charset="0"/>
                        </a:rPr>
                        <a:t>B</a:t>
                      </a:r>
                      <a:endParaRPr kumimoji="0" lang="en-GB" sz="2000" b="1"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smtClean="0">
                          <a:ln>
                            <a:noFill/>
                          </a:ln>
                          <a:solidFill>
                            <a:schemeClr val="tx1"/>
                          </a:solidFill>
                          <a:effectLst/>
                          <a:latin typeface="Arial" charset="0"/>
                        </a:rPr>
                        <a:t>B</a:t>
                      </a:r>
                      <a:endParaRPr kumimoji="0" lang="en-GB" sz="2000" b="1"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0513">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smtClean="0">
                          <a:ln>
                            <a:noFill/>
                          </a:ln>
                          <a:solidFill>
                            <a:schemeClr val="tx1"/>
                          </a:solidFill>
                          <a:effectLst/>
                          <a:latin typeface="Arial" charset="0"/>
                        </a:rPr>
                        <a:t>Identify</a:t>
                      </a:r>
                      <a:endParaRPr kumimoji="0" lang="en-GB" sz="2000" b="1"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smtClean="0">
                          <a:ln>
                            <a:noFill/>
                          </a:ln>
                          <a:solidFill>
                            <a:schemeClr val="tx1"/>
                          </a:solidFill>
                          <a:effectLst/>
                          <a:latin typeface="Arial" charset="0"/>
                        </a:rPr>
                        <a:t>B</a:t>
                      </a:r>
                      <a:endParaRPr kumimoji="0" lang="en-GB" sz="2000" b="1"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smtClean="0">
                          <a:ln>
                            <a:noFill/>
                          </a:ln>
                          <a:solidFill>
                            <a:schemeClr val="tx1"/>
                          </a:solidFill>
                          <a:effectLst/>
                          <a:latin typeface="Arial" charset="0"/>
                        </a:rPr>
                        <a:t>B</a:t>
                      </a:r>
                      <a:endParaRPr kumimoji="0" lang="en-GB" sz="2000" b="1"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00025">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smtClean="0">
                          <a:ln>
                            <a:noFill/>
                          </a:ln>
                          <a:solidFill>
                            <a:schemeClr val="tx1"/>
                          </a:solidFill>
                          <a:effectLst/>
                          <a:latin typeface="Arial" charset="0"/>
                        </a:rPr>
                        <a:t>Solve</a:t>
                      </a:r>
                      <a:endParaRPr kumimoji="0" lang="en-GB" sz="2000" b="1"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smtClean="0">
                          <a:ln>
                            <a:noFill/>
                          </a:ln>
                          <a:solidFill>
                            <a:schemeClr val="tx1"/>
                          </a:solidFill>
                          <a:effectLst/>
                          <a:latin typeface="Arial" charset="0"/>
                        </a:rPr>
                        <a:t>B</a:t>
                      </a:r>
                      <a:endParaRPr kumimoji="0" lang="en-GB" sz="2000" b="1"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smtClean="0">
                          <a:ln>
                            <a:noFill/>
                          </a:ln>
                          <a:solidFill>
                            <a:schemeClr val="tx1"/>
                          </a:solidFill>
                          <a:effectLst/>
                          <a:latin typeface="Arial" charset="0"/>
                        </a:rPr>
                        <a:t>C</a:t>
                      </a:r>
                      <a:endParaRPr kumimoji="0" lang="en-GB" sz="2000" b="1"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29053" name="Text Box 29"/>
          <p:cNvSpPr txBox="1">
            <a:spLocks noChangeArrowheads="1"/>
          </p:cNvSpPr>
          <p:nvPr/>
        </p:nvSpPr>
        <p:spPr bwMode="auto">
          <a:xfrm>
            <a:off x="1428750" y="4572000"/>
            <a:ext cx="5408613" cy="457200"/>
          </a:xfrm>
          <a:prstGeom prst="rect">
            <a:avLst/>
          </a:prstGeom>
          <a:noFill/>
          <a:ln w="9525">
            <a:noFill/>
            <a:miter lim="800000"/>
            <a:headEnd/>
            <a:tailEnd/>
          </a:ln>
        </p:spPr>
        <p:txBody>
          <a:bodyPr wrap="none">
            <a:spAutoFit/>
          </a:bodyPr>
          <a:lstStyle/>
          <a:p>
            <a:r>
              <a:rPr lang="en-US"/>
              <a:t>A: slightly, B: moderately, C:substantively</a:t>
            </a:r>
            <a:endParaRPr lang="en-GB"/>
          </a:p>
        </p:txBody>
      </p:sp>
      <p:sp>
        <p:nvSpPr>
          <p:cNvPr id="129054" name="Text Box 30"/>
          <p:cNvSpPr txBox="1">
            <a:spLocks noChangeArrowheads="1"/>
          </p:cNvSpPr>
          <p:nvPr/>
        </p:nvSpPr>
        <p:spPr bwMode="auto">
          <a:xfrm>
            <a:off x="5257800" y="5181600"/>
            <a:ext cx="3343275" cy="1200150"/>
          </a:xfrm>
          <a:prstGeom prst="rect">
            <a:avLst/>
          </a:prstGeom>
          <a:solidFill>
            <a:srgbClr val="F2DCDB"/>
          </a:solidFill>
          <a:ln w="9525">
            <a:noFill/>
            <a:miter lim="800000"/>
            <a:headEnd/>
            <a:tailEnd/>
          </a:ln>
        </p:spPr>
        <p:txBody>
          <a:bodyPr wrap="none">
            <a:spAutoFit/>
          </a:bodyPr>
          <a:lstStyle/>
          <a:p>
            <a:r>
              <a:rPr lang="en-US" dirty="0"/>
              <a:t>Outcome 1: ability to …..</a:t>
            </a:r>
          </a:p>
          <a:p>
            <a:endParaRPr lang="en-US" dirty="0"/>
          </a:p>
          <a:p>
            <a:r>
              <a:rPr lang="en-US" dirty="0"/>
              <a:t>Outcome 2: ability to …..</a:t>
            </a:r>
            <a:endParaRPr lang="en-GB" dirty="0"/>
          </a:p>
        </p:txBody>
      </p:sp>
      <p:pic>
        <p:nvPicPr>
          <p:cNvPr id="6" name="Picture 5"/>
          <p:cNvPicPr>
            <a:picLocks noChangeAspect="1"/>
          </p:cNvPicPr>
          <p:nvPr/>
        </p:nvPicPr>
        <p:blipFill>
          <a:blip r:embed="rId2"/>
          <a:stretch>
            <a:fillRect/>
          </a:stretch>
        </p:blipFill>
        <p:spPr>
          <a:xfrm>
            <a:off x="7668344" y="116632"/>
            <a:ext cx="936104" cy="936104"/>
          </a:xfrm>
          <a:prstGeom prst="rect">
            <a:avLst/>
          </a:prstGeom>
        </p:spPr>
      </p:pic>
    </p:spTree>
    <p:extLst>
      <p:ext uri="{BB962C8B-B14F-4D97-AF65-F5344CB8AC3E}">
        <p14:creationId xmlns:p14="http://schemas.microsoft.com/office/powerpoint/2010/main" val="3368834646"/>
      </p:ext>
    </p:extLst>
  </p:cSld>
  <p:clrMapOvr>
    <a:masterClrMapping/>
  </p:clrMapOvr>
  <p:timing>
    <p:tnLst>
      <p:par>
        <p:cTn xmlns:p14="http://schemas.microsoft.com/office/powerpoint/2010/mai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pPr eaLnBrk="1" hangingPunct="1">
              <a:defRPr/>
            </a:pPr>
            <a:r>
              <a:rPr lang="en-US" dirty="0" smtClean="0"/>
              <a:t>Observation   (15 minutes)</a:t>
            </a:r>
            <a:endParaRPr lang="en-MY" dirty="0"/>
          </a:p>
        </p:txBody>
      </p:sp>
      <p:sp>
        <p:nvSpPr>
          <p:cNvPr id="3" name="Subtitle 2"/>
          <p:cNvSpPr>
            <a:spLocks noGrp="1"/>
          </p:cNvSpPr>
          <p:nvPr>
            <p:ph type="subTitle" idx="1"/>
          </p:nvPr>
        </p:nvSpPr>
        <p:spPr/>
        <p:txBody>
          <a:bodyPr/>
          <a:lstStyle/>
          <a:p>
            <a:r>
              <a:rPr lang="en-US" dirty="0" smtClean="0"/>
              <a:t>15.00 – 15.15</a:t>
            </a:r>
            <a:endParaRPr lang="en-US" dirty="0"/>
          </a:p>
        </p:txBody>
      </p:sp>
      <p:pic>
        <p:nvPicPr>
          <p:cNvPr id="5" name="Picture 4"/>
          <p:cNvPicPr>
            <a:picLocks noChangeAspect="1"/>
          </p:cNvPicPr>
          <p:nvPr/>
        </p:nvPicPr>
        <p:blipFill>
          <a:blip r:embed="rId2"/>
          <a:stretch>
            <a:fillRect/>
          </a:stretch>
        </p:blipFill>
        <p:spPr>
          <a:xfrm>
            <a:off x="7668344" y="116632"/>
            <a:ext cx="936104" cy="936104"/>
          </a:xfrm>
          <a:prstGeom prst="rect">
            <a:avLst/>
          </a:prstGeom>
        </p:spPr>
      </p:pic>
    </p:spTree>
    <p:extLst>
      <p:ext uri="{BB962C8B-B14F-4D97-AF65-F5344CB8AC3E}">
        <p14:creationId xmlns:p14="http://schemas.microsoft.com/office/powerpoint/2010/main" val="948295950"/>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51720" y="188640"/>
            <a:ext cx="5500464" cy="1224136"/>
          </a:xfrm>
          <a:solidFill>
            <a:srgbClr val="FFB9F9"/>
          </a:solidFill>
        </p:spPr>
        <p:txBody>
          <a:bodyPr>
            <a:noAutofit/>
          </a:bodyPr>
          <a:lstStyle/>
          <a:p>
            <a:pPr algn="ctr" eaLnBrk="1" fontAlgn="auto" hangingPunct="1">
              <a:spcAft>
                <a:spcPts val="0"/>
              </a:spcAft>
              <a:defRPr/>
            </a:pPr>
            <a:r>
              <a:rPr lang="en-MY" sz="4000" dirty="0" smtClean="0"/>
              <a:t>What skills do observers need?</a:t>
            </a:r>
            <a:endParaRPr lang="en-MY" sz="4000" dirty="0"/>
          </a:p>
        </p:txBody>
      </p:sp>
      <p:sp>
        <p:nvSpPr>
          <p:cNvPr id="40963" name="Subtitle 2"/>
          <p:cNvSpPr>
            <a:spLocks noGrp="1"/>
          </p:cNvSpPr>
          <p:nvPr>
            <p:ph idx="1"/>
          </p:nvPr>
        </p:nvSpPr>
        <p:spPr>
          <a:xfrm>
            <a:off x="285750" y="1774825"/>
            <a:ext cx="8572500" cy="4625975"/>
          </a:xfrm>
        </p:spPr>
        <p:txBody>
          <a:bodyPr/>
          <a:lstStyle/>
          <a:p>
            <a:pPr eaLnBrk="1" hangingPunct="1"/>
            <a:r>
              <a:rPr lang="en-MY" smtClean="0"/>
              <a:t>Ability to take in what is </a:t>
            </a:r>
            <a:r>
              <a:rPr lang="en-MY" smtClean="0">
                <a:solidFill>
                  <a:srgbClr val="FF0000"/>
                </a:solidFill>
              </a:rPr>
              <a:t>seen, heard, and felt </a:t>
            </a:r>
            <a:r>
              <a:rPr lang="en-MY" smtClean="0"/>
              <a:t>in an event, and to </a:t>
            </a:r>
            <a:r>
              <a:rPr lang="en-MY" smtClean="0">
                <a:solidFill>
                  <a:srgbClr val="FF0000"/>
                </a:solidFill>
              </a:rPr>
              <a:t>report</a:t>
            </a:r>
            <a:r>
              <a:rPr lang="en-MY" smtClean="0"/>
              <a:t> those impressions and details clearly in writing.</a:t>
            </a:r>
          </a:p>
          <a:p>
            <a:pPr eaLnBrk="1" hangingPunct="1"/>
            <a:r>
              <a:rPr lang="en-MY" smtClean="0"/>
              <a:t>Someone with </a:t>
            </a:r>
            <a:r>
              <a:rPr lang="en-MY" smtClean="0">
                <a:solidFill>
                  <a:srgbClr val="FF0000"/>
                </a:solidFill>
              </a:rPr>
              <a:t>good attention and writing skills </a:t>
            </a:r>
            <a:r>
              <a:rPr lang="en-MY" smtClean="0"/>
              <a:t>is more likely to assemble a useful observation report than someone who struggles with these tasks.</a:t>
            </a:r>
          </a:p>
          <a:p>
            <a:pPr eaLnBrk="1" hangingPunct="1"/>
            <a:endParaRPr lang="en-MY" smtClean="0"/>
          </a:p>
        </p:txBody>
      </p:sp>
      <p:pic>
        <p:nvPicPr>
          <p:cNvPr id="4" name="Picture 3"/>
          <p:cNvPicPr>
            <a:picLocks noChangeAspect="1"/>
          </p:cNvPicPr>
          <p:nvPr/>
        </p:nvPicPr>
        <p:blipFill>
          <a:blip r:embed="rId2"/>
          <a:stretch>
            <a:fillRect/>
          </a:stretch>
        </p:blipFill>
        <p:spPr>
          <a:xfrm>
            <a:off x="7668344" y="116632"/>
            <a:ext cx="936104" cy="936104"/>
          </a:xfrm>
          <a:prstGeom prst="rect">
            <a:avLst/>
          </a:prstGeom>
        </p:spPr>
      </p:pic>
    </p:spTree>
    <p:extLst>
      <p:ext uri="{BB962C8B-B14F-4D97-AF65-F5344CB8AC3E}">
        <p14:creationId xmlns:p14="http://schemas.microsoft.com/office/powerpoint/2010/main" val="3453237988"/>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95736" y="188640"/>
            <a:ext cx="5328592" cy="864096"/>
          </a:xfrm>
          <a:solidFill>
            <a:srgbClr val="FFB9F9"/>
          </a:solidFill>
        </p:spPr>
        <p:txBody>
          <a:bodyPr>
            <a:noAutofit/>
          </a:bodyPr>
          <a:lstStyle/>
          <a:p>
            <a:pPr algn="ctr" eaLnBrk="1" fontAlgn="auto" hangingPunct="1">
              <a:spcAft>
                <a:spcPts val="0"/>
              </a:spcAft>
              <a:defRPr/>
            </a:pPr>
            <a:r>
              <a:rPr lang="en-MY" sz="4000" dirty="0" smtClean="0"/>
              <a:t>Write notes / capture </a:t>
            </a:r>
            <a:endParaRPr lang="en-MY" sz="4000" dirty="0"/>
          </a:p>
        </p:txBody>
      </p:sp>
      <p:sp>
        <p:nvSpPr>
          <p:cNvPr id="41987" name="Subtitle 2"/>
          <p:cNvSpPr>
            <a:spLocks noGrp="1"/>
          </p:cNvSpPr>
          <p:nvPr>
            <p:ph idx="1"/>
          </p:nvPr>
        </p:nvSpPr>
        <p:spPr>
          <a:xfrm>
            <a:off x="285750" y="1774825"/>
            <a:ext cx="8572500" cy="4625975"/>
          </a:xfrm>
        </p:spPr>
        <p:txBody>
          <a:bodyPr>
            <a:normAutofit lnSpcReduction="10000"/>
          </a:bodyPr>
          <a:lstStyle/>
          <a:p>
            <a:pPr eaLnBrk="1" hangingPunct="1"/>
            <a:r>
              <a:rPr lang="en-MY" dirty="0" smtClean="0"/>
              <a:t>Students working in a small group might </a:t>
            </a:r>
            <a:r>
              <a:rPr lang="en-MY" dirty="0" smtClean="0">
                <a:solidFill>
                  <a:srgbClr val="FF0000"/>
                </a:solidFill>
              </a:rPr>
              <a:t>talk excitedly while working out the solution</a:t>
            </a:r>
            <a:r>
              <a:rPr lang="en-MY" dirty="0" smtClean="0"/>
              <a:t> to a problem</a:t>
            </a:r>
          </a:p>
          <a:p>
            <a:pPr eaLnBrk="1" hangingPunct="1"/>
            <a:r>
              <a:rPr lang="en-MY" dirty="0" smtClean="0"/>
              <a:t>Recording their </a:t>
            </a:r>
            <a:r>
              <a:rPr lang="en-MY" dirty="0" smtClean="0">
                <a:solidFill>
                  <a:srgbClr val="FF0000"/>
                </a:solidFill>
              </a:rPr>
              <a:t>comments can provide valuable testimonial</a:t>
            </a:r>
            <a:r>
              <a:rPr lang="en-MY" dirty="0" smtClean="0"/>
              <a:t> to the benefits of cooperative learning</a:t>
            </a:r>
          </a:p>
          <a:p>
            <a:pPr eaLnBrk="1" hangingPunct="1"/>
            <a:r>
              <a:rPr lang="en-MY" dirty="0" smtClean="0">
                <a:solidFill>
                  <a:srgbClr val="FF0000"/>
                </a:solidFill>
              </a:rPr>
              <a:t>Audiotapes, videotapes</a:t>
            </a:r>
            <a:r>
              <a:rPr lang="en-MY" dirty="0" smtClean="0"/>
              <a:t>, or photographs may prove useful in </a:t>
            </a:r>
            <a:r>
              <a:rPr lang="en-MY" dirty="0" smtClean="0">
                <a:solidFill>
                  <a:srgbClr val="FF0000"/>
                </a:solidFill>
              </a:rPr>
              <a:t>capturing the essence </a:t>
            </a:r>
            <a:r>
              <a:rPr lang="en-MY" dirty="0" smtClean="0"/>
              <a:t>of observed events</a:t>
            </a:r>
          </a:p>
          <a:p>
            <a:pPr eaLnBrk="1" hangingPunct="1"/>
            <a:endParaRPr lang="en-MY" dirty="0" smtClean="0"/>
          </a:p>
        </p:txBody>
      </p:sp>
      <p:pic>
        <p:nvPicPr>
          <p:cNvPr id="4" name="Picture 3"/>
          <p:cNvPicPr>
            <a:picLocks noChangeAspect="1"/>
          </p:cNvPicPr>
          <p:nvPr/>
        </p:nvPicPr>
        <p:blipFill>
          <a:blip r:embed="rId2"/>
          <a:stretch>
            <a:fillRect/>
          </a:stretch>
        </p:blipFill>
        <p:spPr>
          <a:xfrm>
            <a:off x="7668344" y="116632"/>
            <a:ext cx="936104" cy="936104"/>
          </a:xfrm>
          <a:prstGeom prst="rect">
            <a:avLst/>
          </a:prstGeom>
        </p:spPr>
      </p:pic>
    </p:spTree>
    <p:extLst>
      <p:ext uri="{BB962C8B-B14F-4D97-AF65-F5344CB8AC3E}">
        <p14:creationId xmlns:p14="http://schemas.microsoft.com/office/powerpoint/2010/main" val="2331945182"/>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23728" y="260648"/>
            <a:ext cx="5328592" cy="710952"/>
          </a:xfrm>
          <a:solidFill>
            <a:srgbClr val="FFB9F9"/>
          </a:solidFill>
        </p:spPr>
        <p:txBody>
          <a:bodyPr>
            <a:noAutofit/>
          </a:bodyPr>
          <a:lstStyle/>
          <a:p>
            <a:pPr algn="ctr" eaLnBrk="1" fontAlgn="auto" hangingPunct="1">
              <a:spcAft>
                <a:spcPts val="0"/>
              </a:spcAft>
              <a:defRPr/>
            </a:pPr>
            <a:r>
              <a:rPr lang="en-MY" sz="4000" dirty="0" smtClean="0"/>
              <a:t>Observing</a:t>
            </a:r>
            <a:endParaRPr lang="en-MY" sz="4000" dirty="0"/>
          </a:p>
        </p:txBody>
      </p:sp>
      <p:sp>
        <p:nvSpPr>
          <p:cNvPr id="43011" name="Subtitle 2"/>
          <p:cNvSpPr>
            <a:spLocks noGrp="1"/>
          </p:cNvSpPr>
          <p:nvPr>
            <p:ph idx="1"/>
          </p:nvPr>
        </p:nvSpPr>
        <p:spPr>
          <a:xfrm>
            <a:off x="0" y="1439863"/>
            <a:ext cx="8929688" cy="4846637"/>
          </a:xfrm>
        </p:spPr>
        <p:txBody>
          <a:bodyPr>
            <a:normAutofit fontScale="92500"/>
          </a:bodyPr>
          <a:lstStyle/>
          <a:p>
            <a:pPr eaLnBrk="1" hangingPunct="1"/>
            <a:r>
              <a:rPr lang="en-MY" sz="2800" dirty="0" smtClean="0"/>
              <a:t>Be attentive and open to discovering behaviours, both </a:t>
            </a:r>
            <a:r>
              <a:rPr lang="en-MY" sz="2800" dirty="0" smtClean="0">
                <a:solidFill>
                  <a:srgbClr val="FF0000"/>
                </a:solidFill>
              </a:rPr>
              <a:t>verbal and nonverbal</a:t>
            </a:r>
            <a:r>
              <a:rPr lang="en-MY" sz="2800" dirty="0" smtClean="0"/>
              <a:t>, that suggest the </a:t>
            </a:r>
            <a:r>
              <a:rPr lang="en-MY" sz="2800" dirty="0" smtClean="0">
                <a:solidFill>
                  <a:srgbClr val="FF0000"/>
                </a:solidFill>
              </a:rPr>
              <a:t>presence or lack of student motivation</a:t>
            </a:r>
          </a:p>
          <a:p>
            <a:pPr eaLnBrk="1" hangingPunct="1"/>
            <a:r>
              <a:rPr lang="en-MY" sz="2800" dirty="0" smtClean="0">
                <a:solidFill>
                  <a:srgbClr val="FF0000"/>
                </a:solidFill>
              </a:rPr>
              <a:t>Observations alone </a:t>
            </a:r>
            <a:r>
              <a:rPr lang="en-MY" sz="2800" dirty="0" smtClean="0"/>
              <a:t>are </a:t>
            </a:r>
            <a:r>
              <a:rPr lang="en-MY" sz="2800" dirty="0" smtClean="0">
                <a:solidFill>
                  <a:srgbClr val="FF0000"/>
                </a:solidFill>
              </a:rPr>
              <a:t>not sufficient evidence </a:t>
            </a:r>
            <a:r>
              <a:rPr lang="en-MY" sz="2800" dirty="0" smtClean="0"/>
              <a:t>for convincing others that a programme has caused lasting change (eg. observations of students working with each other during a 20-minute activity do not necessarily mean that students are more inclined to work cooperatively in general)</a:t>
            </a:r>
          </a:p>
          <a:p>
            <a:pPr eaLnBrk="1" hangingPunct="1"/>
            <a:r>
              <a:rPr lang="en-MY" sz="2800" dirty="0" smtClean="0"/>
              <a:t> It is always important to look for </a:t>
            </a:r>
            <a:r>
              <a:rPr lang="en-MY" sz="2800" dirty="0" smtClean="0">
                <a:solidFill>
                  <a:srgbClr val="FF0000"/>
                </a:solidFill>
              </a:rPr>
              <a:t>several sources of evidence </a:t>
            </a:r>
            <a:r>
              <a:rPr lang="en-MY" sz="2800" dirty="0" smtClean="0"/>
              <a:t>that support whatever changes you think have occurred in students</a:t>
            </a:r>
          </a:p>
          <a:p>
            <a:pPr eaLnBrk="1" hangingPunct="1"/>
            <a:endParaRPr lang="en-MY" sz="2800" dirty="0" smtClean="0"/>
          </a:p>
        </p:txBody>
      </p:sp>
      <p:pic>
        <p:nvPicPr>
          <p:cNvPr id="4" name="Picture 3"/>
          <p:cNvPicPr>
            <a:picLocks noChangeAspect="1"/>
          </p:cNvPicPr>
          <p:nvPr/>
        </p:nvPicPr>
        <p:blipFill>
          <a:blip r:embed="rId2"/>
          <a:stretch>
            <a:fillRect/>
          </a:stretch>
        </p:blipFill>
        <p:spPr>
          <a:xfrm>
            <a:off x="7668344" y="116632"/>
            <a:ext cx="936104" cy="936104"/>
          </a:xfrm>
          <a:prstGeom prst="rect">
            <a:avLst/>
          </a:prstGeom>
        </p:spPr>
      </p:pic>
    </p:spTree>
    <p:extLst>
      <p:ext uri="{BB962C8B-B14F-4D97-AF65-F5344CB8AC3E}">
        <p14:creationId xmlns:p14="http://schemas.microsoft.com/office/powerpoint/2010/main" val="2396249205"/>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797496" y="332656"/>
            <a:ext cx="5726832" cy="1224136"/>
          </a:xfrm>
          <a:solidFill>
            <a:srgbClr val="FFB9F9"/>
          </a:solidFill>
        </p:spPr>
        <p:txBody>
          <a:bodyPr>
            <a:noAutofit/>
          </a:bodyPr>
          <a:lstStyle/>
          <a:p>
            <a:pPr algn="ctr" eaLnBrk="1" fontAlgn="auto" hangingPunct="1">
              <a:spcAft>
                <a:spcPts val="0"/>
              </a:spcAft>
              <a:defRPr/>
            </a:pPr>
            <a:r>
              <a:rPr lang="en-MY" sz="4000" dirty="0" smtClean="0"/>
              <a:t>Indicators of student interest </a:t>
            </a:r>
            <a:endParaRPr lang="en-MY" sz="4000" dirty="0"/>
          </a:p>
        </p:txBody>
      </p:sp>
      <p:sp>
        <p:nvSpPr>
          <p:cNvPr id="44035" name="Subtitle 2"/>
          <p:cNvSpPr>
            <a:spLocks noGrp="1"/>
          </p:cNvSpPr>
          <p:nvPr>
            <p:ph idx="1"/>
          </p:nvPr>
        </p:nvSpPr>
        <p:spPr>
          <a:xfrm>
            <a:off x="285750" y="1774825"/>
            <a:ext cx="8401050" cy="4625975"/>
          </a:xfrm>
        </p:spPr>
        <p:txBody>
          <a:bodyPr>
            <a:normAutofit lnSpcReduction="10000"/>
          </a:bodyPr>
          <a:lstStyle/>
          <a:p>
            <a:pPr eaLnBrk="1" hangingPunct="1"/>
            <a:r>
              <a:rPr lang="en-MY" smtClean="0"/>
              <a:t>How many students are participating in the discussion? </a:t>
            </a:r>
          </a:p>
          <a:p>
            <a:pPr lvl="2" eaLnBrk="1" hangingPunct="1"/>
            <a:r>
              <a:rPr lang="en-MY" smtClean="0"/>
              <a:t>What are they saying?</a:t>
            </a:r>
          </a:p>
          <a:p>
            <a:pPr eaLnBrk="1" hangingPunct="1"/>
            <a:r>
              <a:rPr lang="en-MY" smtClean="0"/>
              <a:t>How do students look? Are they distracted or bored, or are they listening with interest?</a:t>
            </a:r>
          </a:p>
          <a:p>
            <a:pPr eaLnBrk="1" hangingPunct="1"/>
            <a:r>
              <a:rPr lang="en-MY" smtClean="0"/>
              <a:t>How much personal experience do the students bring into their responses?</a:t>
            </a:r>
          </a:p>
          <a:p>
            <a:pPr eaLnBrk="1" hangingPunct="1"/>
            <a:r>
              <a:rPr lang="en-MY" smtClean="0"/>
              <a:t>How excited do they seem about the subject?</a:t>
            </a:r>
          </a:p>
          <a:p>
            <a:pPr lvl="2" eaLnBrk="1" hangingPunct="1"/>
            <a:r>
              <a:rPr lang="en-MY" smtClean="0"/>
              <a:t>What do they say?</a:t>
            </a:r>
          </a:p>
          <a:p>
            <a:pPr eaLnBrk="1" hangingPunct="1"/>
            <a:endParaRPr lang="en-MY" smtClean="0"/>
          </a:p>
        </p:txBody>
      </p:sp>
      <p:pic>
        <p:nvPicPr>
          <p:cNvPr id="4" name="Picture 3"/>
          <p:cNvPicPr>
            <a:picLocks noChangeAspect="1"/>
          </p:cNvPicPr>
          <p:nvPr/>
        </p:nvPicPr>
        <p:blipFill>
          <a:blip r:embed="rId2"/>
          <a:stretch>
            <a:fillRect/>
          </a:stretch>
        </p:blipFill>
        <p:spPr>
          <a:xfrm>
            <a:off x="7668344" y="116632"/>
            <a:ext cx="936104" cy="936104"/>
          </a:xfrm>
          <a:prstGeom prst="rect">
            <a:avLst/>
          </a:prstGeom>
        </p:spPr>
      </p:pic>
    </p:spTree>
    <p:extLst>
      <p:ext uri="{BB962C8B-B14F-4D97-AF65-F5344CB8AC3E}">
        <p14:creationId xmlns:p14="http://schemas.microsoft.com/office/powerpoint/2010/main" val="1720019723"/>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610" name="Rectangle 2"/>
          <p:cNvSpPr>
            <a:spLocks noGrp="1" noChangeArrowheads="1"/>
          </p:cNvSpPr>
          <p:nvPr>
            <p:ph type="title"/>
          </p:nvPr>
        </p:nvSpPr>
        <p:spPr>
          <a:xfrm>
            <a:off x="1763688" y="476672"/>
            <a:ext cx="5616624" cy="648072"/>
          </a:xfrm>
          <a:solidFill>
            <a:srgbClr val="CCFFCC"/>
          </a:solidFill>
        </p:spPr>
        <p:txBody>
          <a:bodyPr/>
          <a:lstStyle/>
          <a:p>
            <a:pPr algn="ctr" eaLnBrk="1" hangingPunct="1"/>
            <a:r>
              <a:rPr lang="en-US" dirty="0" smtClean="0"/>
              <a:t>Know the student</a:t>
            </a:r>
            <a:endParaRPr lang="en-GB" dirty="0" smtClean="0"/>
          </a:p>
        </p:txBody>
      </p:sp>
      <p:sp>
        <p:nvSpPr>
          <p:cNvPr id="68611" name="Rectangle 3"/>
          <p:cNvSpPr>
            <a:spLocks noGrp="1" noChangeArrowheads="1"/>
          </p:cNvSpPr>
          <p:nvPr>
            <p:ph type="body" idx="1"/>
          </p:nvPr>
        </p:nvSpPr>
        <p:spPr/>
        <p:txBody>
          <a:bodyPr/>
          <a:lstStyle/>
          <a:p>
            <a:pPr eaLnBrk="1" hangingPunct="1"/>
            <a:r>
              <a:rPr lang="en-US" smtClean="0"/>
              <a:t>You will need to know the students in order to be able to observe and record students participation</a:t>
            </a:r>
          </a:p>
          <a:p>
            <a:pPr eaLnBrk="1" hangingPunct="1"/>
            <a:endParaRPr lang="en-GB" smtClean="0"/>
          </a:p>
        </p:txBody>
      </p:sp>
      <p:pic>
        <p:nvPicPr>
          <p:cNvPr id="68612" name="Picture 3" descr="monyet gitur"/>
          <p:cNvPicPr>
            <a:picLocks noChangeAspect="1" noChangeArrowheads="1" noCrop="1"/>
          </p:cNvPicPr>
          <p:nvPr/>
        </p:nvPicPr>
        <p:blipFill>
          <a:blip r:embed="rId2" cstate="print"/>
          <a:srcRect/>
          <a:stretch>
            <a:fillRect/>
          </a:stretch>
        </p:blipFill>
        <p:spPr bwMode="auto">
          <a:xfrm>
            <a:off x="3429000" y="4419600"/>
            <a:ext cx="2057400" cy="2057400"/>
          </a:xfrm>
          <a:prstGeom prst="rect">
            <a:avLst/>
          </a:prstGeom>
          <a:noFill/>
          <a:ln w="9525">
            <a:noFill/>
            <a:miter lim="800000"/>
            <a:headEnd/>
            <a:tailEnd/>
          </a:ln>
        </p:spPr>
      </p:pic>
      <p:pic>
        <p:nvPicPr>
          <p:cNvPr id="6" name="Picture 5"/>
          <p:cNvPicPr>
            <a:picLocks noChangeAspect="1"/>
          </p:cNvPicPr>
          <p:nvPr/>
        </p:nvPicPr>
        <p:blipFill>
          <a:blip r:embed="rId3"/>
          <a:stretch>
            <a:fillRect/>
          </a:stretch>
        </p:blipFill>
        <p:spPr>
          <a:xfrm>
            <a:off x="7668344" y="116632"/>
            <a:ext cx="936104" cy="936104"/>
          </a:xfrm>
          <a:prstGeom prst="rect">
            <a:avLst/>
          </a:prstGeom>
        </p:spPr>
      </p:pic>
    </p:spTree>
    <p:extLst>
      <p:ext uri="{BB962C8B-B14F-4D97-AF65-F5344CB8AC3E}">
        <p14:creationId xmlns:p14="http://schemas.microsoft.com/office/powerpoint/2010/main" val="3911639857"/>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1835696" y="404664"/>
            <a:ext cx="5616624" cy="648072"/>
          </a:xfrm>
          <a:solidFill>
            <a:srgbClr val="FFCCFF"/>
          </a:solidFill>
        </p:spPr>
        <p:txBody>
          <a:bodyPr/>
          <a:lstStyle/>
          <a:p>
            <a:pPr algn="ctr" eaLnBrk="1" hangingPunct="1"/>
            <a:r>
              <a:rPr lang="en-US" dirty="0" smtClean="0"/>
              <a:t>Expectations of Accreditation</a:t>
            </a:r>
            <a:endParaRPr lang="en-MY" dirty="0" smtClean="0"/>
          </a:p>
        </p:txBody>
      </p:sp>
      <p:sp>
        <p:nvSpPr>
          <p:cNvPr id="10243" name="Content Placeholder 2"/>
          <p:cNvSpPr>
            <a:spLocks noGrp="1"/>
          </p:cNvSpPr>
          <p:nvPr>
            <p:ph idx="1"/>
          </p:nvPr>
        </p:nvSpPr>
        <p:spPr>
          <a:xfrm>
            <a:off x="611560" y="1628800"/>
            <a:ext cx="8064896" cy="4683224"/>
          </a:xfrm>
        </p:spPr>
        <p:txBody>
          <a:bodyPr>
            <a:noAutofit/>
          </a:bodyPr>
          <a:lstStyle/>
          <a:p>
            <a:pPr eaLnBrk="1" hangingPunct="1"/>
            <a:r>
              <a:rPr lang="en-US" sz="3600" dirty="0" smtClean="0"/>
              <a:t>Education </a:t>
            </a:r>
            <a:r>
              <a:rPr lang="en-US" sz="3600" b="1" dirty="0" smtClean="0">
                <a:solidFill>
                  <a:srgbClr val="FF0000"/>
                </a:solidFill>
              </a:rPr>
              <a:t>content (breadth) </a:t>
            </a:r>
            <a:r>
              <a:rPr lang="en-US" sz="3600" dirty="0" smtClean="0"/>
              <a:t>and</a:t>
            </a:r>
            <a:r>
              <a:rPr lang="en-US" sz="3600" b="1" dirty="0" smtClean="0">
                <a:solidFill>
                  <a:srgbClr val="FF0000"/>
                </a:solidFill>
              </a:rPr>
              <a:t> level (depth) </a:t>
            </a:r>
            <a:r>
              <a:rPr lang="en-US" sz="3600" dirty="0" smtClean="0"/>
              <a:t>are maintained</a:t>
            </a:r>
          </a:p>
          <a:p>
            <a:pPr eaLnBrk="1" hangingPunct="1"/>
            <a:r>
              <a:rPr lang="en-US" sz="3600" dirty="0" smtClean="0"/>
              <a:t>Outcome-based Education (</a:t>
            </a:r>
            <a:r>
              <a:rPr lang="en-US" sz="3600" b="1" dirty="0" smtClean="0">
                <a:solidFill>
                  <a:srgbClr val="FF0000"/>
                </a:solidFill>
              </a:rPr>
              <a:t>OBE</a:t>
            </a:r>
            <a:r>
              <a:rPr lang="en-US" sz="3600" dirty="0" smtClean="0"/>
              <a:t>) programme</a:t>
            </a:r>
          </a:p>
          <a:p>
            <a:pPr eaLnBrk="1" hangingPunct="1"/>
            <a:r>
              <a:rPr lang="en-US" sz="3600" dirty="0" smtClean="0"/>
              <a:t>Programme Continual Quality Improvement (</a:t>
            </a:r>
            <a:r>
              <a:rPr lang="en-US" sz="3600" b="1" dirty="0" smtClean="0">
                <a:solidFill>
                  <a:srgbClr val="FF0000"/>
                </a:solidFill>
              </a:rPr>
              <a:t>CQI</a:t>
            </a:r>
            <a:r>
              <a:rPr lang="en-US" sz="3600" dirty="0" smtClean="0"/>
              <a:t>)</a:t>
            </a:r>
          </a:p>
          <a:p>
            <a:pPr eaLnBrk="1" hangingPunct="1"/>
            <a:r>
              <a:rPr lang="en-US" sz="3600" dirty="0" smtClean="0"/>
              <a:t>Systematic (</a:t>
            </a:r>
            <a:r>
              <a:rPr lang="en-US" sz="3600" b="1" dirty="0" smtClean="0">
                <a:solidFill>
                  <a:srgbClr val="FF0000"/>
                </a:solidFill>
              </a:rPr>
              <a:t>QMS</a:t>
            </a:r>
            <a:r>
              <a:rPr lang="en-US" sz="3600" dirty="0" smtClean="0"/>
              <a:t>)</a:t>
            </a:r>
          </a:p>
          <a:p>
            <a:pPr eaLnBrk="1" hangingPunct="1"/>
            <a:endParaRPr lang="en-US" sz="3600" dirty="0" smtClean="0"/>
          </a:p>
        </p:txBody>
      </p:sp>
      <p:pic>
        <p:nvPicPr>
          <p:cNvPr id="4" name="Picture 3"/>
          <p:cNvPicPr>
            <a:picLocks noChangeAspect="1"/>
          </p:cNvPicPr>
          <p:nvPr/>
        </p:nvPicPr>
        <p:blipFill>
          <a:blip r:embed="rId2"/>
          <a:stretch>
            <a:fillRect/>
          </a:stretch>
        </p:blipFill>
        <p:spPr>
          <a:xfrm>
            <a:off x="7668344" y="116632"/>
            <a:ext cx="936104" cy="936104"/>
          </a:xfrm>
          <a:prstGeom prst="rect">
            <a:avLst/>
          </a:prstGeom>
        </p:spPr>
      </p:pic>
    </p:spTree>
    <p:extLst>
      <p:ext uri="{BB962C8B-B14F-4D97-AF65-F5344CB8AC3E}">
        <p14:creationId xmlns:p14="http://schemas.microsoft.com/office/powerpoint/2010/main" val="2377619573"/>
      </p:ext>
    </p:extLst>
  </p:cSld>
  <p:clrMapOvr>
    <a:masterClrMapping/>
  </p:clrMapOvr>
  <p:transition xmlns:p14="http://schemas.microsoft.com/office/powerpoint/2010/main">
    <p:pull dir="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Effect transition="in" filter="checkerboard(across)">
                                      <p:cBhvr>
                                        <p:cTn id="7" dur="500"/>
                                        <p:tgtEl>
                                          <p:spTgt spid="102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0243">
                                            <p:txEl>
                                              <p:pRg st="1" end="1"/>
                                            </p:txEl>
                                          </p:spTgt>
                                        </p:tgtEl>
                                        <p:attrNameLst>
                                          <p:attrName>style.visibility</p:attrName>
                                        </p:attrNameLst>
                                      </p:cBhvr>
                                      <p:to>
                                        <p:strVal val="visible"/>
                                      </p:to>
                                    </p:set>
                                    <p:animEffect transition="in" filter="checkerboard(across)">
                                      <p:cBhvr>
                                        <p:cTn id="12" dur="500"/>
                                        <p:tgtEl>
                                          <p:spTgt spid="1024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0243">
                                            <p:txEl>
                                              <p:pRg st="2" end="2"/>
                                            </p:txEl>
                                          </p:spTgt>
                                        </p:tgtEl>
                                        <p:attrNameLst>
                                          <p:attrName>style.visibility</p:attrName>
                                        </p:attrNameLst>
                                      </p:cBhvr>
                                      <p:to>
                                        <p:strVal val="visible"/>
                                      </p:to>
                                    </p:set>
                                    <p:animEffect transition="in" filter="checkerboard(across)">
                                      <p:cBhvr>
                                        <p:cTn id="17" dur="500"/>
                                        <p:tgtEl>
                                          <p:spTgt spid="1024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0243">
                                            <p:txEl>
                                              <p:pRg st="3" end="3"/>
                                            </p:txEl>
                                          </p:spTgt>
                                        </p:tgtEl>
                                        <p:attrNameLst>
                                          <p:attrName>style.visibility</p:attrName>
                                        </p:attrNameLst>
                                      </p:cBhvr>
                                      <p:to>
                                        <p:strVal val="visible"/>
                                      </p:to>
                                    </p:set>
                                    <p:animEffect transition="in" filter="checkerboard(across)">
                                      <p:cBhvr>
                                        <p:cTn id="22" dur="500"/>
                                        <p:tgtEl>
                                          <p:spTgt spid="1024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6512" y="-19915"/>
            <a:ext cx="9144000" cy="6858000"/>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r>
              <a:rPr lang="en-US" dirty="0" smtClean="0"/>
              <a:t>Rubrics  (30 minutes)</a:t>
            </a:r>
            <a:endParaRPr lang="en-MY" dirty="0"/>
          </a:p>
        </p:txBody>
      </p:sp>
      <p:sp>
        <p:nvSpPr>
          <p:cNvPr id="4" name="Subtitle 3"/>
          <p:cNvSpPr>
            <a:spLocks noGrp="1"/>
          </p:cNvSpPr>
          <p:nvPr>
            <p:ph type="subTitle" idx="1"/>
          </p:nvPr>
        </p:nvSpPr>
        <p:spPr/>
        <p:txBody>
          <a:bodyPr/>
          <a:lstStyle/>
          <a:p>
            <a:r>
              <a:rPr lang="en-US" dirty="0" smtClean="0"/>
              <a:t>15.15 – 15.30</a:t>
            </a:r>
          </a:p>
          <a:p>
            <a:r>
              <a:rPr lang="en-US" dirty="0" smtClean="0"/>
              <a:t>15.45 – 16.00</a:t>
            </a:r>
            <a:endParaRPr lang="en-US" dirty="0"/>
          </a:p>
        </p:txBody>
      </p:sp>
      <p:pic>
        <p:nvPicPr>
          <p:cNvPr id="5" name="Picture 4"/>
          <p:cNvPicPr>
            <a:picLocks noChangeAspect="1"/>
          </p:cNvPicPr>
          <p:nvPr/>
        </p:nvPicPr>
        <p:blipFill>
          <a:blip r:embed="rId2"/>
          <a:stretch>
            <a:fillRect/>
          </a:stretch>
        </p:blipFill>
        <p:spPr>
          <a:xfrm>
            <a:off x="7668344" y="116632"/>
            <a:ext cx="936104" cy="936104"/>
          </a:xfrm>
          <a:prstGeom prst="rect">
            <a:avLst/>
          </a:prstGeom>
        </p:spPr>
      </p:pic>
    </p:spTree>
    <p:extLst>
      <p:ext uri="{BB962C8B-B14F-4D97-AF65-F5344CB8AC3E}">
        <p14:creationId xmlns:p14="http://schemas.microsoft.com/office/powerpoint/2010/main" val="2322175929"/>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836" name="Rectangle 2"/>
          <p:cNvSpPr>
            <a:spLocks noGrp="1" noChangeArrowheads="1"/>
          </p:cNvSpPr>
          <p:nvPr>
            <p:ph type="title"/>
          </p:nvPr>
        </p:nvSpPr>
        <p:spPr/>
        <p:txBody>
          <a:bodyPr/>
          <a:lstStyle/>
          <a:p>
            <a:pPr eaLnBrk="1" hangingPunct="1"/>
            <a:r>
              <a:rPr lang="en-US" smtClean="0"/>
              <a:t>Unified key outcomes</a:t>
            </a:r>
            <a:endParaRPr lang="en-GB" smtClean="0"/>
          </a:p>
        </p:txBody>
      </p:sp>
      <p:sp>
        <p:nvSpPr>
          <p:cNvPr id="120837" name="Rectangle 3"/>
          <p:cNvSpPr>
            <a:spLocks noGrp="1" noChangeArrowheads="1"/>
          </p:cNvSpPr>
          <p:nvPr>
            <p:ph type="body" idx="1"/>
          </p:nvPr>
        </p:nvSpPr>
        <p:spPr>
          <a:xfrm>
            <a:off x="611560" y="1600200"/>
            <a:ext cx="8075240" cy="4445691"/>
          </a:xfrm>
        </p:spPr>
        <p:txBody>
          <a:bodyPr/>
          <a:lstStyle/>
          <a:p>
            <a:pPr eaLnBrk="1" hangingPunct="1"/>
            <a:r>
              <a:rPr lang="en-US" dirty="0" smtClean="0"/>
              <a:t>Allow lecturer to decide on the criteria/indicator</a:t>
            </a:r>
          </a:p>
          <a:p>
            <a:pPr eaLnBrk="1" hangingPunct="1"/>
            <a:r>
              <a:rPr lang="en-US" dirty="0" smtClean="0"/>
              <a:t>Provide a standard and calibration</a:t>
            </a:r>
          </a:p>
          <a:p>
            <a:pPr eaLnBrk="1" hangingPunct="1"/>
            <a:r>
              <a:rPr lang="en-US" dirty="0" smtClean="0"/>
              <a:t>Get definition (perception from lecturer) and then  </a:t>
            </a:r>
            <a:r>
              <a:rPr lang="en-US" dirty="0" err="1" smtClean="0"/>
              <a:t>standardise</a:t>
            </a:r>
            <a:r>
              <a:rPr lang="en-US" dirty="0" smtClean="0"/>
              <a:t> the definition</a:t>
            </a:r>
            <a:endParaRPr lang="en-GB" dirty="0" smtClean="0"/>
          </a:p>
        </p:txBody>
      </p:sp>
      <p:pic>
        <p:nvPicPr>
          <p:cNvPr id="4" name="Picture 3"/>
          <p:cNvPicPr>
            <a:picLocks noChangeAspect="1"/>
          </p:cNvPicPr>
          <p:nvPr/>
        </p:nvPicPr>
        <p:blipFill>
          <a:blip r:embed="rId2"/>
          <a:stretch>
            <a:fillRect/>
          </a:stretch>
        </p:blipFill>
        <p:spPr>
          <a:xfrm>
            <a:off x="7668344" y="116632"/>
            <a:ext cx="936104" cy="936104"/>
          </a:xfrm>
          <a:prstGeom prst="rect">
            <a:avLst/>
          </a:prstGeom>
        </p:spPr>
      </p:pic>
    </p:spTree>
    <p:extLst>
      <p:ext uri="{BB962C8B-B14F-4D97-AF65-F5344CB8AC3E}">
        <p14:creationId xmlns:p14="http://schemas.microsoft.com/office/powerpoint/2010/main" val="4018898544"/>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eaLnBrk="1" hangingPunct="1">
              <a:defRPr/>
            </a:pPr>
            <a:r>
              <a:rPr lang="en-US" dirty="0" smtClean="0"/>
              <a:t>Rubric</a:t>
            </a:r>
            <a:endParaRPr lang="en-MY" dirty="0"/>
          </a:p>
        </p:txBody>
      </p:sp>
      <p:sp>
        <p:nvSpPr>
          <p:cNvPr id="45059" name="Content Placeholder 2"/>
          <p:cNvSpPr>
            <a:spLocks noGrp="1"/>
          </p:cNvSpPr>
          <p:nvPr>
            <p:ph idx="1"/>
          </p:nvPr>
        </p:nvSpPr>
        <p:spPr>
          <a:xfrm>
            <a:off x="683568" y="1600200"/>
            <a:ext cx="8003232" cy="4445691"/>
          </a:xfrm>
        </p:spPr>
        <p:txBody>
          <a:bodyPr>
            <a:normAutofit/>
          </a:bodyPr>
          <a:lstStyle/>
          <a:p>
            <a:pPr eaLnBrk="1" hangingPunct="1"/>
            <a:r>
              <a:rPr lang="en-US" dirty="0" smtClean="0"/>
              <a:t>It is a working </a:t>
            </a:r>
            <a:r>
              <a:rPr lang="en-US" b="1" dirty="0" smtClean="0">
                <a:solidFill>
                  <a:srgbClr val="FF0000"/>
                </a:solidFill>
              </a:rPr>
              <a:t>guide</a:t>
            </a:r>
            <a:r>
              <a:rPr lang="en-US" dirty="0" smtClean="0"/>
              <a:t> for students and teachers, usually handed out </a:t>
            </a:r>
            <a:r>
              <a:rPr lang="en-US" b="1" dirty="0" smtClean="0">
                <a:solidFill>
                  <a:srgbClr val="FF0000"/>
                </a:solidFill>
              </a:rPr>
              <a:t>before</a:t>
            </a:r>
            <a:r>
              <a:rPr lang="en-US" dirty="0" smtClean="0"/>
              <a:t> the assignment begins in order to get students to think about the criteria on which their work will be judged. </a:t>
            </a:r>
          </a:p>
          <a:p>
            <a:pPr eaLnBrk="1" hangingPunct="1"/>
            <a:r>
              <a:rPr lang="en-US" dirty="0" smtClean="0"/>
              <a:t>Authentic assessment tool which is designed to simulate </a:t>
            </a:r>
            <a:r>
              <a:rPr lang="en-US" b="1" dirty="0" smtClean="0">
                <a:solidFill>
                  <a:srgbClr val="FF0000"/>
                </a:solidFill>
              </a:rPr>
              <a:t>real life</a:t>
            </a:r>
            <a:r>
              <a:rPr lang="en-US" dirty="0" smtClean="0">
                <a:solidFill>
                  <a:srgbClr val="FF0000"/>
                </a:solidFill>
              </a:rPr>
              <a:t> </a:t>
            </a:r>
            <a:r>
              <a:rPr lang="en-US" dirty="0" smtClean="0"/>
              <a:t>activity where students are engaged in solving real-life problems.</a:t>
            </a:r>
            <a:endParaRPr lang="en-MY" dirty="0" smtClean="0"/>
          </a:p>
        </p:txBody>
      </p:sp>
      <p:pic>
        <p:nvPicPr>
          <p:cNvPr id="4" name="Picture 3"/>
          <p:cNvPicPr>
            <a:picLocks noChangeAspect="1"/>
          </p:cNvPicPr>
          <p:nvPr/>
        </p:nvPicPr>
        <p:blipFill>
          <a:blip r:embed="rId2"/>
          <a:stretch>
            <a:fillRect/>
          </a:stretch>
        </p:blipFill>
        <p:spPr>
          <a:xfrm>
            <a:off x="7668344" y="116632"/>
            <a:ext cx="936104" cy="936104"/>
          </a:xfrm>
          <a:prstGeom prst="rect">
            <a:avLst/>
          </a:prstGeom>
        </p:spPr>
      </p:pic>
    </p:spTree>
    <p:extLst>
      <p:ext uri="{BB962C8B-B14F-4D97-AF65-F5344CB8AC3E}">
        <p14:creationId xmlns:p14="http://schemas.microsoft.com/office/powerpoint/2010/main" val="4138338824"/>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pPr eaLnBrk="1" hangingPunct="1">
              <a:defRPr/>
            </a:pPr>
            <a:r>
              <a:rPr lang="en-MY" dirty="0" smtClean="0"/>
              <a:t>Rubrics - What are they good for?</a:t>
            </a:r>
            <a:endParaRPr lang="en-MY" dirty="0"/>
          </a:p>
        </p:txBody>
      </p:sp>
      <p:sp>
        <p:nvSpPr>
          <p:cNvPr id="3" name="Content Placeholder 2"/>
          <p:cNvSpPr>
            <a:spLocks noGrp="1"/>
          </p:cNvSpPr>
          <p:nvPr>
            <p:ph idx="1"/>
          </p:nvPr>
        </p:nvSpPr>
        <p:spPr>
          <a:xfrm>
            <a:off x="395536" y="1484784"/>
            <a:ext cx="8060432" cy="4616152"/>
          </a:xfrm>
        </p:spPr>
        <p:txBody>
          <a:bodyPr>
            <a:normAutofit fontScale="92500" lnSpcReduction="10000"/>
          </a:bodyPr>
          <a:lstStyle/>
          <a:p>
            <a:pPr eaLnBrk="1" hangingPunct="1">
              <a:defRPr/>
            </a:pPr>
            <a:r>
              <a:rPr lang="en-MY" dirty="0" smtClean="0"/>
              <a:t>It is </a:t>
            </a:r>
            <a:r>
              <a:rPr lang="en-MY" dirty="0"/>
              <a:t>a </a:t>
            </a:r>
            <a:r>
              <a:rPr lang="en-MY" u="sng" dirty="0">
                <a:solidFill>
                  <a:srgbClr val="FF0000"/>
                </a:solidFill>
              </a:rPr>
              <a:t>set of categories </a:t>
            </a:r>
            <a:r>
              <a:rPr lang="en-MY" dirty="0" smtClean="0"/>
              <a:t>developed from </a:t>
            </a:r>
            <a:r>
              <a:rPr lang="en-MY" dirty="0"/>
              <a:t>the </a:t>
            </a:r>
            <a:r>
              <a:rPr lang="en-MY" u="sng" dirty="0">
                <a:solidFill>
                  <a:srgbClr val="FF0000"/>
                </a:solidFill>
              </a:rPr>
              <a:t>performance criteria </a:t>
            </a:r>
            <a:r>
              <a:rPr lang="en-MY" dirty="0"/>
              <a:t>that define </a:t>
            </a:r>
            <a:r>
              <a:rPr lang="en-MY" dirty="0" smtClean="0"/>
              <a:t>and describe </a:t>
            </a:r>
            <a:r>
              <a:rPr lang="en-MY" dirty="0"/>
              <a:t>progression toward meeting </a:t>
            </a:r>
            <a:r>
              <a:rPr lang="en-MY" dirty="0" smtClean="0"/>
              <a:t>important components </a:t>
            </a:r>
            <a:r>
              <a:rPr lang="en-MY" dirty="0"/>
              <a:t>of work being </a:t>
            </a:r>
            <a:r>
              <a:rPr lang="en-MY" dirty="0" smtClean="0"/>
              <a:t>completed, critiqued</a:t>
            </a:r>
            <a:r>
              <a:rPr lang="en-MY" dirty="0"/>
              <a:t>, or assessed</a:t>
            </a:r>
            <a:r>
              <a:rPr lang="en-MY" dirty="0" smtClean="0"/>
              <a:t>.</a:t>
            </a:r>
          </a:p>
          <a:p>
            <a:pPr eaLnBrk="1" hangingPunct="1">
              <a:defRPr/>
            </a:pPr>
            <a:r>
              <a:rPr lang="en-MY" dirty="0" smtClean="0"/>
              <a:t>Each </a:t>
            </a:r>
            <a:r>
              <a:rPr lang="en-MY" dirty="0"/>
              <a:t>category contains a </a:t>
            </a:r>
            <a:r>
              <a:rPr lang="en-MY" dirty="0" smtClean="0"/>
              <a:t>gradation of </a:t>
            </a:r>
            <a:r>
              <a:rPr lang="en-MY" u="sng" dirty="0">
                <a:solidFill>
                  <a:srgbClr val="FF0000"/>
                </a:solidFill>
              </a:rPr>
              <a:t>levels of completion or </a:t>
            </a:r>
            <a:r>
              <a:rPr lang="en-MY" u="sng" dirty="0" smtClean="0">
                <a:solidFill>
                  <a:srgbClr val="FF0000"/>
                </a:solidFill>
              </a:rPr>
              <a:t>competence</a:t>
            </a:r>
            <a:r>
              <a:rPr lang="en-MY" u="sng" dirty="0" smtClean="0">
                <a:solidFill>
                  <a:srgbClr val="FFC000"/>
                </a:solidFill>
              </a:rPr>
              <a:t> </a:t>
            </a:r>
            <a:r>
              <a:rPr lang="en-MY" dirty="0" smtClean="0"/>
              <a:t>with </a:t>
            </a:r>
            <a:r>
              <a:rPr lang="en-MY" dirty="0"/>
              <a:t>a </a:t>
            </a:r>
            <a:r>
              <a:rPr lang="en-MY" u="sng" dirty="0">
                <a:solidFill>
                  <a:srgbClr val="FF0000"/>
                </a:solidFill>
              </a:rPr>
              <a:t>score assigned </a:t>
            </a:r>
            <a:r>
              <a:rPr lang="en-MY" dirty="0"/>
              <a:t>to each level and </a:t>
            </a:r>
            <a:r>
              <a:rPr lang="en-MY" dirty="0" smtClean="0"/>
              <a:t>a </a:t>
            </a:r>
            <a:r>
              <a:rPr lang="en-MY" u="sng" dirty="0" smtClean="0">
                <a:solidFill>
                  <a:srgbClr val="FF0000"/>
                </a:solidFill>
              </a:rPr>
              <a:t>description </a:t>
            </a:r>
            <a:r>
              <a:rPr lang="en-MY" u="sng" dirty="0">
                <a:solidFill>
                  <a:srgbClr val="FF0000"/>
                </a:solidFill>
              </a:rPr>
              <a:t>of what performance criteria </a:t>
            </a:r>
            <a:r>
              <a:rPr lang="en-MY" u="sng" dirty="0" smtClean="0">
                <a:solidFill>
                  <a:srgbClr val="FF0000"/>
                </a:solidFill>
              </a:rPr>
              <a:t>need to </a:t>
            </a:r>
            <a:r>
              <a:rPr lang="en-MY" u="sng" dirty="0">
                <a:solidFill>
                  <a:srgbClr val="FF0000"/>
                </a:solidFill>
              </a:rPr>
              <a:t>be met </a:t>
            </a:r>
            <a:r>
              <a:rPr lang="en-MY" dirty="0"/>
              <a:t>to attain the score at each level</a:t>
            </a:r>
            <a:r>
              <a:rPr lang="en-MY" dirty="0" smtClean="0"/>
              <a:t>.</a:t>
            </a:r>
            <a:endParaRPr lang="en-MY" dirty="0"/>
          </a:p>
          <a:p>
            <a:pPr eaLnBrk="1" hangingPunct="1">
              <a:defRPr/>
            </a:pPr>
            <a:endParaRPr lang="en-MY" dirty="0"/>
          </a:p>
        </p:txBody>
      </p:sp>
      <p:pic>
        <p:nvPicPr>
          <p:cNvPr id="4" name="Picture 3"/>
          <p:cNvPicPr>
            <a:picLocks noChangeAspect="1"/>
          </p:cNvPicPr>
          <p:nvPr/>
        </p:nvPicPr>
        <p:blipFill>
          <a:blip r:embed="rId2"/>
          <a:stretch>
            <a:fillRect/>
          </a:stretch>
        </p:blipFill>
        <p:spPr>
          <a:xfrm>
            <a:off x="7668344" y="116632"/>
            <a:ext cx="936104" cy="936104"/>
          </a:xfrm>
          <a:prstGeom prst="rect">
            <a:avLst/>
          </a:prstGeom>
        </p:spPr>
      </p:pic>
    </p:spTree>
    <p:extLst>
      <p:ext uri="{BB962C8B-B14F-4D97-AF65-F5344CB8AC3E}">
        <p14:creationId xmlns:p14="http://schemas.microsoft.com/office/powerpoint/2010/main" val="4276464498"/>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eaLnBrk="1" hangingPunct="1">
              <a:defRPr/>
            </a:pPr>
            <a:r>
              <a:rPr lang="en-US" dirty="0" smtClean="0"/>
              <a:t>3 common features of rubrics</a:t>
            </a:r>
            <a:endParaRPr lang="en-MY" dirty="0"/>
          </a:p>
        </p:txBody>
      </p:sp>
      <p:sp>
        <p:nvSpPr>
          <p:cNvPr id="47107" name="Content Placeholder 2"/>
          <p:cNvSpPr>
            <a:spLocks noGrp="1"/>
          </p:cNvSpPr>
          <p:nvPr>
            <p:ph idx="1"/>
          </p:nvPr>
        </p:nvSpPr>
        <p:spPr>
          <a:xfrm>
            <a:off x="683568" y="1600200"/>
            <a:ext cx="8003232" cy="4445691"/>
          </a:xfrm>
        </p:spPr>
        <p:txBody>
          <a:bodyPr/>
          <a:lstStyle/>
          <a:p>
            <a:pPr eaLnBrk="1" hangingPunct="1"/>
            <a:r>
              <a:rPr lang="en-US" dirty="0" smtClean="0"/>
              <a:t>focus on measuring a stated </a:t>
            </a:r>
            <a:r>
              <a:rPr lang="en-US" b="1" dirty="0" smtClean="0">
                <a:solidFill>
                  <a:srgbClr val="FF0000"/>
                </a:solidFill>
              </a:rPr>
              <a:t>objective</a:t>
            </a:r>
            <a:r>
              <a:rPr lang="en-US" dirty="0" smtClean="0">
                <a:solidFill>
                  <a:srgbClr val="FF0000"/>
                </a:solidFill>
              </a:rPr>
              <a:t> </a:t>
            </a:r>
            <a:r>
              <a:rPr lang="en-US" dirty="0" smtClean="0"/>
              <a:t>(performance, </a:t>
            </a:r>
            <a:r>
              <a:rPr lang="en-US" dirty="0" err="1" smtClean="0"/>
              <a:t>behaviour</a:t>
            </a:r>
            <a:r>
              <a:rPr lang="en-US" dirty="0" smtClean="0"/>
              <a:t>, or quality). </a:t>
            </a:r>
            <a:endParaRPr lang="en-MY" dirty="0" smtClean="0"/>
          </a:p>
          <a:p>
            <a:pPr eaLnBrk="1" hangingPunct="1"/>
            <a:r>
              <a:rPr lang="en-US" dirty="0" smtClean="0"/>
              <a:t>use a </a:t>
            </a:r>
            <a:r>
              <a:rPr lang="en-US" b="1" dirty="0" smtClean="0">
                <a:solidFill>
                  <a:srgbClr val="FF0000"/>
                </a:solidFill>
              </a:rPr>
              <a:t>range</a:t>
            </a:r>
            <a:r>
              <a:rPr lang="en-US" dirty="0" smtClean="0"/>
              <a:t> to rate performance. </a:t>
            </a:r>
            <a:endParaRPr lang="en-MY" dirty="0" smtClean="0"/>
          </a:p>
          <a:p>
            <a:pPr eaLnBrk="1" hangingPunct="1"/>
            <a:r>
              <a:rPr lang="en-US" dirty="0" smtClean="0"/>
              <a:t>contain specific performance characteristics arranged in levels indicating the</a:t>
            </a:r>
            <a:r>
              <a:rPr lang="en-US" dirty="0" smtClean="0">
                <a:solidFill>
                  <a:srgbClr val="FF0000"/>
                </a:solidFill>
              </a:rPr>
              <a:t> </a:t>
            </a:r>
            <a:r>
              <a:rPr lang="en-US" b="1" dirty="0" smtClean="0">
                <a:solidFill>
                  <a:srgbClr val="FF0000"/>
                </a:solidFill>
              </a:rPr>
              <a:t>degree </a:t>
            </a:r>
            <a:r>
              <a:rPr lang="en-US" dirty="0" smtClean="0"/>
              <a:t>to which a standard has been met (Pickett and Dodge).</a:t>
            </a:r>
            <a:endParaRPr lang="en-MY" dirty="0" smtClean="0"/>
          </a:p>
        </p:txBody>
      </p:sp>
      <p:pic>
        <p:nvPicPr>
          <p:cNvPr id="4" name="Picture 3"/>
          <p:cNvPicPr>
            <a:picLocks noChangeAspect="1"/>
          </p:cNvPicPr>
          <p:nvPr/>
        </p:nvPicPr>
        <p:blipFill>
          <a:blip r:embed="rId2"/>
          <a:stretch>
            <a:fillRect/>
          </a:stretch>
        </p:blipFill>
        <p:spPr>
          <a:xfrm>
            <a:off x="7668344" y="116632"/>
            <a:ext cx="936104" cy="936104"/>
          </a:xfrm>
          <a:prstGeom prst="rect">
            <a:avLst/>
          </a:prstGeom>
        </p:spPr>
      </p:pic>
    </p:spTree>
    <p:extLst>
      <p:ext uri="{BB962C8B-B14F-4D97-AF65-F5344CB8AC3E}">
        <p14:creationId xmlns:p14="http://schemas.microsoft.com/office/powerpoint/2010/main" val="172852260"/>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3728" y="274638"/>
            <a:ext cx="6563072" cy="511156"/>
          </a:xfrm>
        </p:spPr>
        <p:txBody>
          <a:bodyPr>
            <a:normAutofit fontScale="90000"/>
          </a:bodyPr>
          <a:lstStyle/>
          <a:p>
            <a:pPr eaLnBrk="1" hangingPunct="1">
              <a:defRPr/>
            </a:pPr>
            <a:r>
              <a:rPr lang="en-US" dirty="0" smtClean="0"/>
              <a:t>Rubric</a:t>
            </a:r>
            <a:endParaRPr lang="en-MY" dirty="0"/>
          </a:p>
        </p:txBody>
      </p:sp>
      <p:graphicFrame>
        <p:nvGraphicFramePr>
          <p:cNvPr id="4" name="Content Placeholder 3"/>
          <p:cNvGraphicFramePr>
            <a:graphicFrameLocks noGrp="1"/>
          </p:cNvGraphicFramePr>
          <p:nvPr>
            <p:ph idx="1"/>
          </p:nvPr>
        </p:nvGraphicFramePr>
        <p:xfrm>
          <a:off x="0" y="928688"/>
          <a:ext cx="9144000" cy="5929312"/>
        </p:xfrm>
        <a:graphic>
          <a:graphicData uri="http://schemas.openxmlformats.org/drawingml/2006/table">
            <a:tbl>
              <a:tblPr firstRow="1" bandRow="1">
                <a:tableStyleId>{5C22544A-7EE6-4342-B048-85BDC9FD1C3A}</a:tableStyleId>
              </a:tblPr>
              <a:tblGrid>
                <a:gridCol w="1828800"/>
                <a:gridCol w="1828800"/>
                <a:gridCol w="1828800"/>
                <a:gridCol w="1828800"/>
                <a:gridCol w="1828800"/>
              </a:tblGrid>
              <a:tr h="550810">
                <a:tc>
                  <a:txBody>
                    <a:bodyPr/>
                    <a:lstStyle/>
                    <a:p>
                      <a:endParaRPr lang="en-MY" sz="1400" dirty="0">
                        <a:latin typeface="Times New Roman" pitchFamily="18" charset="0"/>
                        <a:cs typeface="Times New Roman" pitchFamily="18" charset="0"/>
                      </a:endParaRPr>
                    </a:p>
                  </a:txBody>
                  <a:tcPr/>
                </a:tc>
                <a:tc>
                  <a:txBody>
                    <a:bodyPr/>
                    <a:lstStyle/>
                    <a:p>
                      <a:r>
                        <a:rPr lang="en-MY" sz="1400" b="1" kern="1200" baseline="0" dirty="0" smtClean="0">
                          <a:solidFill>
                            <a:schemeClr val="lt1"/>
                          </a:solidFill>
                          <a:latin typeface="Times New Roman" pitchFamily="18" charset="0"/>
                          <a:ea typeface="+mn-ea"/>
                          <a:cs typeface="Times New Roman" pitchFamily="18" charset="0"/>
                        </a:rPr>
                        <a:t>4 - Exceeds</a:t>
                      </a:r>
                    </a:p>
                    <a:p>
                      <a:r>
                        <a:rPr lang="en-MY" sz="1400" b="1" kern="1200" baseline="0" dirty="0" smtClean="0">
                          <a:solidFill>
                            <a:schemeClr val="lt1"/>
                          </a:solidFill>
                          <a:latin typeface="Times New Roman" pitchFamily="18" charset="0"/>
                          <a:ea typeface="+mn-ea"/>
                          <a:cs typeface="Times New Roman" pitchFamily="18" charset="0"/>
                        </a:rPr>
                        <a:t>Criteria</a:t>
                      </a:r>
                    </a:p>
                  </a:txBody>
                  <a:tcPr/>
                </a:tc>
                <a:tc>
                  <a:txBody>
                    <a:bodyPr/>
                    <a:lstStyle/>
                    <a:p>
                      <a:r>
                        <a:rPr lang="en-MY" sz="1400" b="1" kern="1200" baseline="0" dirty="0" smtClean="0">
                          <a:solidFill>
                            <a:schemeClr val="lt1"/>
                          </a:solidFill>
                          <a:latin typeface="Times New Roman" pitchFamily="18" charset="0"/>
                          <a:ea typeface="+mn-ea"/>
                          <a:cs typeface="Times New Roman" pitchFamily="18" charset="0"/>
                        </a:rPr>
                        <a:t>3 - Meets</a:t>
                      </a:r>
                    </a:p>
                    <a:p>
                      <a:r>
                        <a:rPr lang="en-MY" sz="1400" b="1" kern="1200" baseline="0" dirty="0" smtClean="0">
                          <a:solidFill>
                            <a:schemeClr val="lt1"/>
                          </a:solidFill>
                          <a:latin typeface="Times New Roman" pitchFamily="18" charset="0"/>
                          <a:ea typeface="+mn-ea"/>
                          <a:cs typeface="Times New Roman" pitchFamily="18" charset="0"/>
                        </a:rPr>
                        <a:t>Criteria</a:t>
                      </a:r>
                    </a:p>
                  </a:txBody>
                  <a:tcPr/>
                </a:tc>
                <a:tc>
                  <a:txBody>
                    <a:bodyPr/>
                    <a:lstStyle/>
                    <a:p>
                      <a:r>
                        <a:rPr lang="en-MY" sz="1400" b="1" kern="1200" baseline="0" dirty="0" smtClean="0">
                          <a:solidFill>
                            <a:schemeClr val="lt1"/>
                          </a:solidFill>
                          <a:latin typeface="Times New Roman" pitchFamily="18" charset="0"/>
                          <a:ea typeface="+mn-ea"/>
                          <a:cs typeface="Times New Roman" pitchFamily="18" charset="0"/>
                        </a:rPr>
                        <a:t>2 - Progressing</a:t>
                      </a:r>
                    </a:p>
                    <a:p>
                      <a:r>
                        <a:rPr lang="en-MY" sz="1400" b="1" kern="1200" baseline="0" dirty="0" smtClean="0">
                          <a:solidFill>
                            <a:schemeClr val="lt1"/>
                          </a:solidFill>
                          <a:latin typeface="Times New Roman" pitchFamily="18" charset="0"/>
                          <a:ea typeface="+mn-ea"/>
                          <a:cs typeface="Times New Roman" pitchFamily="18" charset="0"/>
                        </a:rPr>
                        <a:t>to Criteria</a:t>
                      </a:r>
                    </a:p>
                  </a:txBody>
                  <a:tcPr/>
                </a:tc>
                <a:tc>
                  <a:txBody>
                    <a:bodyPr/>
                    <a:lstStyle/>
                    <a:p>
                      <a:r>
                        <a:rPr lang="en-MY" sz="1400" b="1" kern="1200" baseline="0" dirty="0" smtClean="0">
                          <a:solidFill>
                            <a:schemeClr val="lt1"/>
                          </a:solidFill>
                          <a:latin typeface="Times New Roman" pitchFamily="18" charset="0"/>
                          <a:ea typeface="+mn-ea"/>
                          <a:cs typeface="Times New Roman" pitchFamily="18" charset="0"/>
                        </a:rPr>
                        <a:t>1 - Below</a:t>
                      </a:r>
                    </a:p>
                    <a:p>
                      <a:r>
                        <a:rPr lang="en-MY" sz="1400" b="1" kern="1200" baseline="0" dirty="0" smtClean="0">
                          <a:solidFill>
                            <a:schemeClr val="lt1"/>
                          </a:solidFill>
                          <a:latin typeface="Times New Roman" pitchFamily="18" charset="0"/>
                          <a:ea typeface="+mn-ea"/>
                          <a:cs typeface="Times New Roman" pitchFamily="18" charset="0"/>
                        </a:rPr>
                        <a:t>Expectations</a:t>
                      </a:r>
                    </a:p>
                  </a:txBody>
                  <a:tcPr/>
                </a:tc>
              </a:tr>
              <a:tr h="123122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MY" sz="1400" b="1" kern="1200" baseline="0" dirty="0" smtClean="0">
                          <a:solidFill>
                            <a:schemeClr val="dk1"/>
                          </a:solidFill>
                          <a:latin typeface="Times New Roman" pitchFamily="18" charset="0"/>
                          <a:ea typeface="+mn-ea"/>
                          <a:cs typeface="Times New Roman" pitchFamily="18" charset="0"/>
                        </a:rPr>
                        <a:t>Content</a:t>
                      </a:r>
                    </a:p>
                    <a:p>
                      <a:endParaRPr lang="en-MY" sz="1400" dirty="0">
                        <a:latin typeface="Times New Roman" pitchFamily="18" charset="0"/>
                        <a:cs typeface="Times New Roman" pitchFamily="18" charset="0"/>
                      </a:endParaRPr>
                    </a:p>
                  </a:txBody>
                  <a:tcPr/>
                </a:tc>
                <a:tc>
                  <a:txBody>
                    <a:bodyPr/>
                    <a:lstStyle/>
                    <a:p>
                      <a:r>
                        <a:rPr lang="en-MY" sz="1400" kern="1200" baseline="0" dirty="0" smtClean="0">
                          <a:solidFill>
                            <a:schemeClr val="dk1"/>
                          </a:solidFill>
                          <a:latin typeface="Times New Roman" pitchFamily="18" charset="0"/>
                          <a:ea typeface="+mn-ea"/>
                          <a:cs typeface="Times New Roman" pitchFamily="18" charset="0"/>
                        </a:rPr>
                        <a:t>Provides ample</a:t>
                      </a:r>
                    </a:p>
                    <a:p>
                      <a:r>
                        <a:rPr lang="en-MY" sz="1400" kern="1200" baseline="0" dirty="0" smtClean="0">
                          <a:solidFill>
                            <a:schemeClr val="dk1"/>
                          </a:solidFill>
                          <a:latin typeface="Times New Roman" pitchFamily="18" charset="0"/>
                          <a:ea typeface="+mn-ea"/>
                          <a:cs typeface="Times New Roman" pitchFamily="18" charset="0"/>
                        </a:rPr>
                        <a:t>supporting detail</a:t>
                      </a:r>
                    </a:p>
                    <a:p>
                      <a:r>
                        <a:rPr lang="en-MY" sz="1400" kern="1200" baseline="0" dirty="0" smtClean="0">
                          <a:solidFill>
                            <a:schemeClr val="dk1"/>
                          </a:solidFill>
                          <a:latin typeface="Times New Roman" pitchFamily="18" charset="0"/>
                          <a:ea typeface="+mn-ea"/>
                          <a:cs typeface="Times New Roman" pitchFamily="18" charset="0"/>
                        </a:rPr>
                        <a:t>to support solution/</a:t>
                      </a:r>
                    </a:p>
                    <a:p>
                      <a:r>
                        <a:rPr lang="en-MY" sz="1400" kern="1200" baseline="0" dirty="0" smtClean="0">
                          <a:solidFill>
                            <a:schemeClr val="dk1"/>
                          </a:solidFill>
                          <a:latin typeface="Times New Roman" pitchFamily="18" charset="0"/>
                          <a:ea typeface="+mn-ea"/>
                          <a:cs typeface="Times New Roman" pitchFamily="18" charset="0"/>
                        </a:rPr>
                        <a:t>argument</a:t>
                      </a:r>
                    </a:p>
                  </a:txBody>
                  <a:tcPr/>
                </a:tc>
                <a:tc>
                  <a:txBody>
                    <a:bodyPr/>
                    <a:lstStyle/>
                    <a:p>
                      <a:r>
                        <a:rPr lang="en-MY" sz="1400" kern="1200" baseline="0" dirty="0" smtClean="0">
                          <a:solidFill>
                            <a:schemeClr val="dk1"/>
                          </a:solidFill>
                          <a:latin typeface="Times New Roman" pitchFamily="18" charset="0"/>
                          <a:ea typeface="+mn-ea"/>
                          <a:cs typeface="Times New Roman" pitchFamily="18" charset="0"/>
                        </a:rPr>
                        <a:t>Provides adequate</a:t>
                      </a:r>
                    </a:p>
                    <a:p>
                      <a:r>
                        <a:rPr lang="en-MY" sz="1400" kern="1200" baseline="0" dirty="0" smtClean="0">
                          <a:solidFill>
                            <a:schemeClr val="dk1"/>
                          </a:solidFill>
                          <a:latin typeface="Times New Roman" pitchFamily="18" charset="0"/>
                          <a:ea typeface="+mn-ea"/>
                          <a:cs typeface="Times New Roman" pitchFamily="18" charset="0"/>
                        </a:rPr>
                        <a:t>supporting detail</a:t>
                      </a:r>
                    </a:p>
                    <a:p>
                      <a:r>
                        <a:rPr lang="en-MY" sz="1400" kern="1200" baseline="0" dirty="0" smtClean="0">
                          <a:solidFill>
                            <a:schemeClr val="dk1"/>
                          </a:solidFill>
                          <a:latin typeface="Times New Roman" pitchFamily="18" charset="0"/>
                          <a:ea typeface="+mn-ea"/>
                          <a:cs typeface="Times New Roman" pitchFamily="18" charset="0"/>
                        </a:rPr>
                        <a:t>to support solution/</a:t>
                      </a:r>
                    </a:p>
                    <a:p>
                      <a:r>
                        <a:rPr lang="en-MY" sz="1400" kern="1200" baseline="0" dirty="0" smtClean="0">
                          <a:solidFill>
                            <a:schemeClr val="dk1"/>
                          </a:solidFill>
                          <a:latin typeface="Times New Roman" pitchFamily="18" charset="0"/>
                          <a:ea typeface="+mn-ea"/>
                          <a:cs typeface="Times New Roman" pitchFamily="18" charset="0"/>
                        </a:rPr>
                        <a:t>argument.</a:t>
                      </a:r>
                    </a:p>
                  </a:txBody>
                  <a:tcPr/>
                </a:tc>
                <a:tc>
                  <a:txBody>
                    <a:bodyPr/>
                    <a:lstStyle/>
                    <a:p>
                      <a:r>
                        <a:rPr lang="en-MY" sz="1400" kern="1200" baseline="0" dirty="0" smtClean="0">
                          <a:solidFill>
                            <a:schemeClr val="dk1"/>
                          </a:solidFill>
                          <a:latin typeface="Times New Roman" pitchFamily="18" charset="0"/>
                          <a:ea typeface="+mn-ea"/>
                          <a:cs typeface="Times New Roman" pitchFamily="18" charset="0"/>
                        </a:rPr>
                        <a:t>Some details but</a:t>
                      </a:r>
                    </a:p>
                    <a:p>
                      <a:r>
                        <a:rPr lang="en-MY" sz="1400" kern="1200" baseline="0" dirty="0" smtClean="0">
                          <a:solidFill>
                            <a:schemeClr val="dk1"/>
                          </a:solidFill>
                          <a:latin typeface="Times New Roman" pitchFamily="18" charset="0"/>
                          <a:ea typeface="+mn-ea"/>
                          <a:cs typeface="Times New Roman" pitchFamily="18" charset="0"/>
                        </a:rPr>
                        <a:t>may include extraneous</a:t>
                      </a:r>
                    </a:p>
                    <a:p>
                      <a:r>
                        <a:rPr lang="en-MY" sz="1400" kern="1200" baseline="0" dirty="0" smtClean="0">
                          <a:solidFill>
                            <a:schemeClr val="dk1"/>
                          </a:solidFill>
                          <a:latin typeface="Times New Roman" pitchFamily="18" charset="0"/>
                          <a:ea typeface="+mn-ea"/>
                          <a:cs typeface="Times New Roman" pitchFamily="18" charset="0"/>
                        </a:rPr>
                        <a:t>or loosely</a:t>
                      </a:r>
                    </a:p>
                    <a:p>
                      <a:r>
                        <a:rPr lang="en-MY" sz="1400" kern="1200" baseline="0" dirty="0" smtClean="0">
                          <a:solidFill>
                            <a:schemeClr val="dk1"/>
                          </a:solidFill>
                          <a:latin typeface="Times New Roman" pitchFamily="18" charset="0"/>
                          <a:ea typeface="+mn-ea"/>
                          <a:cs typeface="Times New Roman" pitchFamily="18" charset="0"/>
                        </a:rPr>
                        <a:t>related material.</a:t>
                      </a:r>
                    </a:p>
                  </a:txBody>
                  <a:tcPr/>
                </a:tc>
                <a:tc>
                  <a:txBody>
                    <a:bodyPr/>
                    <a:lstStyle/>
                    <a:p>
                      <a:r>
                        <a:rPr lang="en-MY" sz="1400" kern="1200" baseline="0" dirty="0" smtClean="0">
                          <a:solidFill>
                            <a:schemeClr val="dk1"/>
                          </a:solidFill>
                          <a:latin typeface="Times New Roman" pitchFamily="18" charset="0"/>
                          <a:ea typeface="+mn-ea"/>
                          <a:cs typeface="Times New Roman" pitchFamily="18" charset="0"/>
                        </a:rPr>
                        <a:t>Inconsistent or few</a:t>
                      </a:r>
                    </a:p>
                    <a:p>
                      <a:r>
                        <a:rPr lang="en-MY" sz="1400" kern="1200" baseline="0" dirty="0" smtClean="0">
                          <a:solidFill>
                            <a:schemeClr val="dk1"/>
                          </a:solidFill>
                          <a:latin typeface="Times New Roman" pitchFamily="18" charset="0"/>
                          <a:ea typeface="+mn-ea"/>
                          <a:cs typeface="Times New Roman" pitchFamily="18" charset="0"/>
                        </a:rPr>
                        <a:t>details that may</a:t>
                      </a:r>
                    </a:p>
                    <a:p>
                      <a:r>
                        <a:rPr lang="en-MY" sz="1400" kern="1200" baseline="0" dirty="0" smtClean="0">
                          <a:solidFill>
                            <a:schemeClr val="dk1"/>
                          </a:solidFill>
                          <a:latin typeface="Times New Roman" pitchFamily="18" charset="0"/>
                          <a:ea typeface="+mn-ea"/>
                          <a:cs typeface="Times New Roman" pitchFamily="18" charset="0"/>
                        </a:rPr>
                        <a:t>interfere with the</a:t>
                      </a:r>
                    </a:p>
                    <a:p>
                      <a:r>
                        <a:rPr lang="en-MY" sz="1400" kern="1200" baseline="0" dirty="0" smtClean="0">
                          <a:solidFill>
                            <a:schemeClr val="dk1"/>
                          </a:solidFill>
                          <a:latin typeface="Times New Roman" pitchFamily="18" charset="0"/>
                          <a:ea typeface="+mn-ea"/>
                          <a:cs typeface="Times New Roman" pitchFamily="18" charset="0"/>
                        </a:rPr>
                        <a:t>meaning of the text.</a:t>
                      </a:r>
                    </a:p>
                  </a:txBody>
                  <a:tcPr/>
                </a:tc>
              </a:tr>
              <a:tr h="145802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MY" sz="1400" b="1" kern="1200" baseline="0" dirty="0" smtClean="0">
                          <a:solidFill>
                            <a:schemeClr val="dk1"/>
                          </a:solidFill>
                          <a:latin typeface="Times New Roman" pitchFamily="18" charset="0"/>
                          <a:ea typeface="+mn-ea"/>
                          <a:cs typeface="Times New Roman" pitchFamily="18" charset="0"/>
                        </a:rPr>
                        <a:t>Organization</a:t>
                      </a:r>
                    </a:p>
                    <a:p>
                      <a:endParaRPr lang="en-MY" sz="1400" dirty="0">
                        <a:latin typeface="Times New Roman" pitchFamily="18" charset="0"/>
                        <a:cs typeface="Times New Roman" pitchFamily="18" charset="0"/>
                      </a:endParaRPr>
                    </a:p>
                  </a:txBody>
                  <a:tcPr/>
                </a:tc>
                <a:tc>
                  <a:txBody>
                    <a:bodyPr/>
                    <a:lstStyle/>
                    <a:p>
                      <a:r>
                        <a:rPr lang="en-MY" sz="1400" kern="1200" baseline="0" dirty="0" smtClean="0">
                          <a:solidFill>
                            <a:schemeClr val="dk1"/>
                          </a:solidFill>
                          <a:latin typeface="Times New Roman" pitchFamily="18" charset="0"/>
                          <a:ea typeface="+mn-ea"/>
                          <a:cs typeface="Times New Roman" pitchFamily="18" charset="0"/>
                        </a:rPr>
                        <a:t>Organizational</a:t>
                      </a:r>
                    </a:p>
                    <a:p>
                      <a:r>
                        <a:rPr lang="en-MY" sz="1400" kern="1200" baseline="0" dirty="0" smtClean="0">
                          <a:solidFill>
                            <a:schemeClr val="dk1"/>
                          </a:solidFill>
                          <a:latin typeface="Times New Roman" pitchFamily="18" charset="0"/>
                          <a:ea typeface="+mn-ea"/>
                          <a:cs typeface="Times New Roman" pitchFamily="18" charset="0"/>
                        </a:rPr>
                        <a:t>pattern is logical &amp;</a:t>
                      </a:r>
                    </a:p>
                    <a:p>
                      <a:r>
                        <a:rPr lang="en-MY" sz="1400" kern="1200" baseline="0" dirty="0" smtClean="0">
                          <a:solidFill>
                            <a:schemeClr val="dk1"/>
                          </a:solidFill>
                          <a:latin typeface="Times New Roman" pitchFamily="18" charset="0"/>
                          <a:ea typeface="+mn-ea"/>
                          <a:cs typeface="Times New Roman" pitchFamily="18" charset="0"/>
                        </a:rPr>
                        <a:t>conveys completeness</a:t>
                      </a:r>
                    </a:p>
                    <a:p>
                      <a:r>
                        <a:rPr lang="en-MY" sz="1400" kern="1200" baseline="0" dirty="0" smtClean="0">
                          <a:solidFill>
                            <a:schemeClr val="dk1"/>
                          </a:solidFill>
                          <a:latin typeface="Times New Roman" pitchFamily="18" charset="0"/>
                          <a:ea typeface="+mn-ea"/>
                          <a:cs typeface="Times New Roman" pitchFamily="18" charset="0"/>
                        </a:rPr>
                        <a:t>&amp; wholeness.</a:t>
                      </a:r>
                    </a:p>
                  </a:txBody>
                  <a:tcPr/>
                </a:tc>
                <a:tc>
                  <a:txBody>
                    <a:bodyPr/>
                    <a:lstStyle/>
                    <a:p>
                      <a:r>
                        <a:rPr lang="en-MY" sz="1400" kern="1200" baseline="0" dirty="0" smtClean="0">
                          <a:solidFill>
                            <a:schemeClr val="dk1"/>
                          </a:solidFill>
                          <a:latin typeface="Times New Roman" pitchFamily="18" charset="0"/>
                          <a:ea typeface="+mn-ea"/>
                          <a:cs typeface="Times New Roman" pitchFamily="18" charset="0"/>
                        </a:rPr>
                        <a:t>Organizational</a:t>
                      </a:r>
                    </a:p>
                    <a:p>
                      <a:r>
                        <a:rPr lang="en-MY" sz="1400" kern="1200" baseline="0" dirty="0" smtClean="0">
                          <a:solidFill>
                            <a:schemeClr val="dk1"/>
                          </a:solidFill>
                          <a:latin typeface="Times New Roman" pitchFamily="18" charset="0"/>
                          <a:ea typeface="+mn-ea"/>
                          <a:cs typeface="Times New Roman" pitchFamily="18" charset="0"/>
                        </a:rPr>
                        <a:t>pattern is logical &amp;</a:t>
                      </a:r>
                    </a:p>
                    <a:p>
                      <a:r>
                        <a:rPr lang="en-MY" sz="1400" kern="1200" baseline="0" dirty="0" smtClean="0">
                          <a:solidFill>
                            <a:schemeClr val="dk1"/>
                          </a:solidFill>
                          <a:latin typeface="Times New Roman" pitchFamily="18" charset="0"/>
                          <a:ea typeface="+mn-ea"/>
                          <a:cs typeface="Times New Roman" pitchFamily="18" charset="0"/>
                        </a:rPr>
                        <a:t>conveys completeness</a:t>
                      </a:r>
                    </a:p>
                    <a:p>
                      <a:r>
                        <a:rPr lang="en-MY" sz="1400" kern="1200" baseline="0" dirty="0" smtClean="0">
                          <a:solidFill>
                            <a:schemeClr val="dk1"/>
                          </a:solidFill>
                          <a:latin typeface="Times New Roman" pitchFamily="18" charset="0"/>
                          <a:ea typeface="+mn-ea"/>
                          <a:cs typeface="Times New Roman" pitchFamily="18" charset="0"/>
                        </a:rPr>
                        <a:t>&amp; wholeness</a:t>
                      </a:r>
                    </a:p>
                    <a:p>
                      <a:r>
                        <a:rPr lang="en-MY" sz="1400" kern="1200" baseline="0" dirty="0" smtClean="0">
                          <a:solidFill>
                            <a:schemeClr val="dk1"/>
                          </a:solidFill>
                          <a:latin typeface="Times New Roman" pitchFamily="18" charset="0"/>
                          <a:ea typeface="+mn-ea"/>
                          <a:cs typeface="Times New Roman" pitchFamily="18" charset="0"/>
                        </a:rPr>
                        <a:t>with few lapses.</a:t>
                      </a:r>
                    </a:p>
                  </a:txBody>
                  <a:tcPr/>
                </a:tc>
                <a:tc>
                  <a:txBody>
                    <a:bodyPr/>
                    <a:lstStyle/>
                    <a:p>
                      <a:r>
                        <a:rPr lang="en-MY" sz="1400" kern="1200" baseline="0" dirty="0" smtClean="0">
                          <a:solidFill>
                            <a:schemeClr val="dk1"/>
                          </a:solidFill>
                          <a:latin typeface="Times New Roman" pitchFamily="18" charset="0"/>
                          <a:ea typeface="+mn-ea"/>
                          <a:cs typeface="Times New Roman" pitchFamily="18" charset="0"/>
                        </a:rPr>
                        <a:t>Little completeness</a:t>
                      </a:r>
                    </a:p>
                    <a:p>
                      <a:r>
                        <a:rPr lang="en-MY" sz="1400" kern="1200" baseline="0" dirty="0" smtClean="0">
                          <a:solidFill>
                            <a:schemeClr val="dk1"/>
                          </a:solidFill>
                          <a:latin typeface="Times New Roman" pitchFamily="18" charset="0"/>
                          <a:ea typeface="+mn-ea"/>
                          <a:cs typeface="Times New Roman" pitchFamily="18" charset="0"/>
                        </a:rPr>
                        <a:t>&amp; wholeness,</a:t>
                      </a:r>
                    </a:p>
                    <a:p>
                      <a:r>
                        <a:rPr lang="en-MY" sz="1400" kern="1200" baseline="0" dirty="0" smtClean="0">
                          <a:solidFill>
                            <a:schemeClr val="dk1"/>
                          </a:solidFill>
                          <a:latin typeface="Times New Roman" pitchFamily="18" charset="0"/>
                          <a:ea typeface="+mn-ea"/>
                          <a:cs typeface="Times New Roman" pitchFamily="18" charset="0"/>
                        </a:rPr>
                        <a:t>though organization</a:t>
                      </a:r>
                    </a:p>
                    <a:p>
                      <a:r>
                        <a:rPr lang="en-MY" sz="1400" kern="1200" baseline="0" dirty="0" smtClean="0">
                          <a:solidFill>
                            <a:schemeClr val="dk1"/>
                          </a:solidFill>
                          <a:latin typeface="Times New Roman" pitchFamily="18" charset="0"/>
                          <a:ea typeface="+mn-ea"/>
                          <a:cs typeface="Times New Roman" pitchFamily="18" charset="0"/>
                        </a:rPr>
                        <a:t>attempted.</a:t>
                      </a:r>
                    </a:p>
                  </a:txBody>
                  <a:tcPr/>
                </a:tc>
                <a:tc>
                  <a:txBody>
                    <a:bodyPr/>
                    <a:lstStyle/>
                    <a:p>
                      <a:r>
                        <a:rPr lang="en-MY" sz="1400" kern="1200" baseline="0" dirty="0" smtClean="0">
                          <a:solidFill>
                            <a:schemeClr val="dk1"/>
                          </a:solidFill>
                          <a:latin typeface="Times New Roman" pitchFamily="18" charset="0"/>
                          <a:ea typeface="+mn-ea"/>
                          <a:cs typeface="Times New Roman" pitchFamily="18" charset="0"/>
                        </a:rPr>
                        <a:t>Little evidence of</a:t>
                      </a:r>
                    </a:p>
                    <a:p>
                      <a:r>
                        <a:rPr lang="en-MY" sz="1400" kern="1200" baseline="0" dirty="0" smtClean="0">
                          <a:solidFill>
                            <a:schemeClr val="dk1"/>
                          </a:solidFill>
                          <a:latin typeface="Times New Roman" pitchFamily="18" charset="0"/>
                          <a:ea typeface="+mn-ea"/>
                          <a:cs typeface="Times New Roman" pitchFamily="18" charset="0"/>
                        </a:rPr>
                        <a:t>organization or any</a:t>
                      </a:r>
                    </a:p>
                    <a:p>
                      <a:r>
                        <a:rPr lang="en-MY" sz="1400" kern="1200" baseline="0" dirty="0" smtClean="0">
                          <a:solidFill>
                            <a:schemeClr val="dk1"/>
                          </a:solidFill>
                          <a:latin typeface="Times New Roman" pitchFamily="18" charset="0"/>
                          <a:ea typeface="+mn-ea"/>
                          <a:cs typeface="Times New Roman" pitchFamily="18" charset="0"/>
                        </a:rPr>
                        <a:t>sense of wholeness</a:t>
                      </a:r>
                    </a:p>
                    <a:p>
                      <a:r>
                        <a:rPr lang="en-MY" sz="1400" kern="1200" baseline="0" dirty="0" smtClean="0">
                          <a:solidFill>
                            <a:schemeClr val="dk1"/>
                          </a:solidFill>
                          <a:latin typeface="Times New Roman" pitchFamily="18" charset="0"/>
                          <a:ea typeface="+mn-ea"/>
                          <a:cs typeface="Times New Roman" pitchFamily="18" charset="0"/>
                        </a:rPr>
                        <a:t>&amp; completeness.</a:t>
                      </a:r>
                    </a:p>
                  </a:txBody>
                  <a:tcPr/>
                </a:tc>
              </a:tr>
              <a:tr h="1684832">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MY" sz="1400" b="1" kern="1200" baseline="0" dirty="0" smtClean="0">
                          <a:solidFill>
                            <a:schemeClr val="dk1"/>
                          </a:solidFill>
                          <a:latin typeface="Times New Roman" pitchFamily="18" charset="0"/>
                          <a:ea typeface="+mn-ea"/>
                          <a:cs typeface="Times New Roman" pitchFamily="18" charset="0"/>
                        </a:rPr>
                        <a:t>Style</a:t>
                      </a:r>
                    </a:p>
                    <a:p>
                      <a:endParaRPr lang="en-MY" sz="1400" dirty="0">
                        <a:latin typeface="Times New Roman" pitchFamily="18" charset="0"/>
                        <a:cs typeface="Times New Roman" pitchFamily="18" charset="0"/>
                      </a:endParaRPr>
                    </a:p>
                  </a:txBody>
                  <a:tcPr/>
                </a:tc>
                <a:tc>
                  <a:txBody>
                    <a:bodyPr/>
                    <a:lstStyle/>
                    <a:p>
                      <a:r>
                        <a:rPr lang="en-MY" sz="1400" kern="1200" baseline="0" dirty="0" smtClean="0">
                          <a:solidFill>
                            <a:schemeClr val="dk1"/>
                          </a:solidFill>
                          <a:latin typeface="Times New Roman" pitchFamily="18" charset="0"/>
                          <a:ea typeface="+mn-ea"/>
                          <a:cs typeface="Times New Roman" pitchFamily="18" charset="0"/>
                        </a:rPr>
                        <a:t>Uses effective</a:t>
                      </a:r>
                    </a:p>
                    <a:p>
                      <a:r>
                        <a:rPr lang="en-MY" sz="1400" kern="1200" baseline="0" dirty="0" smtClean="0">
                          <a:solidFill>
                            <a:schemeClr val="dk1"/>
                          </a:solidFill>
                          <a:latin typeface="Times New Roman" pitchFamily="18" charset="0"/>
                          <a:ea typeface="+mn-ea"/>
                          <a:cs typeface="Times New Roman" pitchFamily="18" charset="0"/>
                        </a:rPr>
                        <a:t>language; makes</a:t>
                      </a:r>
                    </a:p>
                    <a:p>
                      <a:r>
                        <a:rPr lang="en-MY" sz="1400" kern="1200" baseline="0" dirty="0" smtClean="0">
                          <a:solidFill>
                            <a:schemeClr val="dk1"/>
                          </a:solidFill>
                          <a:latin typeface="Times New Roman" pitchFamily="18" charset="0"/>
                          <a:ea typeface="+mn-ea"/>
                          <a:cs typeface="Times New Roman" pitchFamily="18" charset="0"/>
                        </a:rPr>
                        <a:t>engaging,</a:t>
                      </a:r>
                    </a:p>
                    <a:p>
                      <a:r>
                        <a:rPr lang="en-MY" sz="1400" kern="1200" baseline="0" dirty="0" smtClean="0">
                          <a:solidFill>
                            <a:schemeClr val="dk1"/>
                          </a:solidFill>
                          <a:latin typeface="Times New Roman" pitchFamily="18" charset="0"/>
                          <a:ea typeface="+mn-ea"/>
                          <a:cs typeface="Times New Roman" pitchFamily="18" charset="0"/>
                        </a:rPr>
                        <a:t>appropriate word</a:t>
                      </a:r>
                    </a:p>
                    <a:p>
                      <a:r>
                        <a:rPr lang="en-MY" sz="1400" kern="1200" baseline="0" dirty="0" smtClean="0">
                          <a:solidFill>
                            <a:schemeClr val="dk1"/>
                          </a:solidFill>
                          <a:latin typeface="Times New Roman" pitchFamily="18" charset="0"/>
                          <a:ea typeface="+mn-ea"/>
                          <a:cs typeface="Times New Roman" pitchFamily="18" charset="0"/>
                        </a:rPr>
                        <a:t>choices for audience</a:t>
                      </a:r>
                    </a:p>
                    <a:p>
                      <a:r>
                        <a:rPr lang="en-MY" sz="1400" kern="1200" baseline="0" dirty="0" smtClean="0">
                          <a:solidFill>
                            <a:schemeClr val="dk1"/>
                          </a:solidFill>
                          <a:latin typeface="Times New Roman" pitchFamily="18" charset="0"/>
                          <a:ea typeface="+mn-ea"/>
                          <a:cs typeface="Times New Roman" pitchFamily="18" charset="0"/>
                        </a:rPr>
                        <a:t>&amp; purpose.</a:t>
                      </a:r>
                    </a:p>
                  </a:txBody>
                  <a:tcPr/>
                </a:tc>
                <a:tc>
                  <a:txBody>
                    <a:bodyPr/>
                    <a:lstStyle/>
                    <a:p>
                      <a:r>
                        <a:rPr lang="en-MY" sz="1400" kern="1200" baseline="0" dirty="0" smtClean="0">
                          <a:solidFill>
                            <a:schemeClr val="dk1"/>
                          </a:solidFill>
                          <a:latin typeface="Times New Roman" pitchFamily="18" charset="0"/>
                          <a:ea typeface="+mn-ea"/>
                          <a:cs typeface="Times New Roman" pitchFamily="18" charset="0"/>
                        </a:rPr>
                        <a:t>Uses effective</a:t>
                      </a:r>
                    </a:p>
                    <a:p>
                      <a:r>
                        <a:rPr lang="en-MY" sz="1400" kern="1200" baseline="0" dirty="0" smtClean="0">
                          <a:solidFill>
                            <a:schemeClr val="dk1"/>
                          </a:solidFill>
                          <a:latin typeface="Times New Roman" pitchFamily="18" charset="0"/>
                          <a:ea typeface="+mn-ea"/>
                          <a:cs typeface="Times New Roman" pitchFamily="18" charset="0"/>
                        </a:rPr>
                        <a:t>language &amp;</a:t>
                      </a:r>
                    </a:p>
                    <a:p>
                      <a:r>
                        <a:rPr lang="en-MY" sz="1400" kern="1200" baseline="0" dirty="0" smtClean="0">
                          <a:solidFill>
                            <a:schemeClr val="dk1"/>
                          </a:solidFill>
                          <a:latin typeface="Times New Roman" pitchFamily="18" charset="0"/>
                          <a:ea typeface="+mn-ea"/>
                          <a:cs typeface="Times New Roman" pitchFamily="18" charset="0"/>
                        </a:rPr>
                        <a:t>appropriate</a:t>
                      </a:r>
                    </a:p>
                    <a:p>
                      <a:r>
                        <a:rPr lang="en-MY" sz="1400" kern="1200" baseline="0" dirty="0" smtClean="0">
                          <a:solidFill>
                            <a:schemeClr val="dk1"/>
                          </a:solidFill>
                          <a:latin typeface="Times New Roman" pitchFamily="18" charset="0"/>
                          <a:ea typeface="+mn-ea"/>
                          <a:cs typeface="Times New Roman" pitchFamily="18" charset="0"/>
                        </a:rPr>
                        <a:t>word choices</a:t>
                      </a:r>
                    </a:p>
                    <a:p>
                      <a:r>
                        <a:rPr lang="en-MY" sz="1400" kern="1200" baseline="0" dirty="0" smtClean="0">
                          <a:solidFill>
                            <a:schemeClr val="dk1"/>
                          </a:solidFill>
                          <a:latin typeface="Times New Roman" pitchFamily="18" charset="0"/>
                          <a:ea typeface="+mn-ea"/>
                          <a:cs typeface="Times New Roman" pitchFamily="18" charset="0"/>
                        </a:rPr>
                        <a:t>for intended audience</a:t>
                      </a:r>
                    </a:p>
                    <a:p>
                      <a:r>
                        <a:rPr lang="en-MY" sz="1400" kern="1200" baseline="0" dirty="0" smtClean="0">
                          <a:solidFill>
                            <a:schemeClr val="dk1"/>
                          </a:solidFill>
                          <a:latin typeface="Times New Roman" pitchFamily="18" charset="0"/>
                          <a:ea typeface="+mn-ea"/>
                          <a:cs typeface="Times New Roman" pitchFamily="18" charset="0"/>
                        </a:rPr>
                        <a:t>&amp; purpose.</a:t>
                      </a:r>
                    </a:p>
                  </a:txBody>
                  <a:tcPr/>
                </a:tc>
                <a:tc>
                  <a:txBody>
                    <a:bodyPr/>
                    <a:lstStyle/>
                    <a:p>
                      <a:r>
                        <a:rPr lang="en-MY" sz="1400" kern="1200" baseline="0" dirty="0" smtClean="0">
                          <a:solidFill>
                            <a:schemeClr val="dk1"/>
                          </a:solidFill>
                          <a:latin typeface="Times New Roman" pitchFamily="18" charset="0"/>
                          <a:ea typeface="+mn-ea"/>
                          <a:cs typeface="Times New Roman" pitchFamily="18" charset="0"/>
                        </a:rPr>
                        <a:t>Limited &amp;</a:t>
                      </a:r>
                    </a:p>
                    <a:p>
                      <a:r>
                        <a:rPr lang="en-MY" sz="1400" kern="1200" baseline="0" dirty="0" smtClean="0">
                          <a:solidFill>
                            <a:schemeClr val="dk1"/>
                          </a:solidFill>
                          <a:latin typeface="Times New Roman" pitchFamily="18" charset="0"/>
                          <a:ea typeface="+mn-ea"/>
                          <a:cs typeface="Times New Roman" pitchFamily="18" charset="0"/>
                        </a:rPr>
                        <a:t>predictable</a:t>
                      </a:r>
                    </a:p>
                    <a:p>
                      <a:r>
                        <a:rPr lang="en-MY" sz="1400" kern="1200" baseline="0" dirty="0" smtClean="0">
                          <a:solidFill>
                            <a:schemeClr val="dk1"/>
                          </a:solidFill>
                          <a:latin typeface="Times New Roman" pitchFamily="18" charset="0"/>
                          <a:ea typeface="+mn-ea"/>
                          <a:cs typeface="Times New Roman" pitchFamily="18" charset="0"/>
                        </a:rPr>
                        <a:t>vocabulary, perhaps</a:t>
                      </a:r>
                    </a:p>
                    <a:p>
                      <a:r>
                        <a:rPr lang="en-MY" sz="1400" kern="1200" baseline="0" dirty="0" smtClean="0">
                          <a:solidFill>
                            <a:schemeClr val="dk1"/>
                          </a:solidFill>
                          <a:latin typeface="Times New Roman" pitchFamily="18" charset="0"/>
                          <a:ea typeface="+mn-ea"/>
                          <a:cs typeface="Times New Roman" pitchFamily="18" charset="0"/>
                        </a:rPr>
                        <a:t>not appropriate for</a:t>
                      </a:r>
                    </a:p>
                    <a:p>
                      <a:r>
                        <a:rPr lang="en-MY" sz="1400" kern="1200" baseline="0" dirty="0" smtClean="0">
                          <a:solidFill>
                            <a:schemeClr val="dk1"/>
                          </a:solidFill>
                          <a:latin typeface="Times New Roman" pitchFamily="18" charset="0"/>
                          <a:ea typeface="+mn-ea"/>
                          <a:cs typeface="Times New Roman" pitchFamily="18" charset="0"/>
                        </a:rPr>
                        <a:t>intended audience</a:t>
                      </a:r>
                    </a:p>
                    <a:p>
                      <a:r>
                        <a:rPr lang="en-MY" sz="1400" kern="1200" baseline="0" dirty="0" smtClean="0">
                          <a:solidFill>
                            <a:schemeClr val="dk1"/>
                          </a:solidFill>
                          <a:latin typeface="Times New Roman" pitchFamily="18" charset="0"/>
                          <a:ea typeface="+mn-ea"/>
                          <a:cs typeface="Times New Roman" pitchFamily="18" charset="0"/>
                        </a:rPr>
                        <a:t>&amp; purpose.</a:t>
                      </a:r>
                    </a:p>
                  </a:txBody>
                  <a:tcPr/>
                </a:tc>
                <a:tc>
                  <a:txBody>
                    <a:bodyPr/>
                    <a:lstStyle/>
                    <a:p>
                      <a:r>
                        <a:rPr lang="en-MY" sz="1400" kern="1200" baseline="0" dirty="0" smtClean="0">
                          <a:solidFill>
                            <a:schemeClr val="dk1"/>
                          </a:solidFill>
                          <a:latin typeface="Times New Roman" pitchFamily="18" charset="0"/>
                          <a:ea typeface="+mn-ea"/>
                          <a:cs typeface="Times New Roman" pitchFamily="18" charset="0"/>
                        </a:rPr>
                        <a:t>Limited or</a:t>
                      </a:r>
                    </a:p>
                    <a:p>
                      <a:r>
                        <a:rPr lang="en-MY" sz="1400" kern="1200" baseline="0" dirty="0" smtClean="0">
                          <a:solidFill>
                            <a:schemeClr val="dk1"/>
                          </a:solidFill>
                          <a:latin typeface="Times New Roman" pitchFamily="18" charset="0"/>
                          <a:ea typeface="+mn-ea"/>
                          <a:cs typeface="Times New Roman" pitchFamily="18" charset="0"/>
                        </a:rPr>
                        <a:t>inappropriate</a:t>
                      </a:r>
                    </a:p>
                    <a:p>
                      <a:r>
                        <a:rPr lang="en-MY" sz="1400" kern="1200" baseline="0" dirty="0" smtClean="0">
                          <a:solidFill>
                            <a:schemeClr val="dk1"/>
                          </a:solidFill>
                          <a:latin typeface="Times New Roman" pitchFamily="18" charset="0"/>
                          <a:ea typeface="+mn-ea"/>
                          <a:cs typeface="Times New Roman" pitchFamily="18" charset="0"/>
                        </a:rPr>
                        <a:t>vocabulary for the</a:t>
                      </a:r>
                    </a:p>
                    <a:p>
                      <a:r>
                        <a:rPr lang="en-MY" sz="1400" kern="1200" baseline="0" dirty="0" smtClean="0">
                          <a:solidFill>
                            <a:schemeClr val="dk1"/>
                          </a:solidFill>
                          <a:latin typeface="Times New Roman" pitchFamily="18" charset="0"/>
                          <a:ea typeface="+mn-ea"/>
                          <a:cs typeface="Times New Roman" pitchFamily="18" charset="0"/>
                        </a:rPr>
                        <a:t>intended audience</a:t>
                      </a:r>
                    </a:p>
                    <a:p>
                      <a:r>
                        <a:rPr lang="en-MY" sz="1400" kern="1200" baseline="0" dirty="0" smtClean="0">
                          <a:solidFill>
                            <a:schemeClr val="dk1"/>
                          </a:solidFill>
                          <a:latin typeface="Times New Roman" pitchFamily="18" charset="0"/>
                          <a:ea typeface="+mn-ea"/>
                          <a:cs typeface="Times New Roman" pitchFamily="18" charset="0"/>
                        </a:rPr>
                        <a:t>&amp; purpose.</a:t>
                      </a:r>
                    </a:p>
                  </a:txBody>
                  <a:tcPr/>
                </a:tc>
              </a:tr>
              <a:tr h="1004419">
                <a:tc vMerge="1">
                  <a:txBody>
                    <a:bodyPr/>
                    <a:lstStyle/>
                    <a:p>
                      <a:endParaRPr lang="en-MY" sz="1200" dirty="0"/>
                    </a:p>
                  </a:txBody>
                  <a:tcPr/>
                </a:tc>
                <a:tc>
                  <a:txBody>
                    <a:bodyPr/>
                    <a:lstStyle/>
                    <a:p>
                      <a:r>
                        <a:rPr lang="en-MY" sz="1400" kern="1200" baseline="0" dirty="0" smtClean="0">
                          <a:solidFill>
                            <a:schemeClr val="dk1"/>
                          </a:solidFill>
                          <a:latin typeface="Times New Roman" pitchFamily="18" charset="0"/>
                          <a:ea typeface="+mn-ea"/>
                          <a:cs typeface="Times New Roman" pitchFamily="18" charset="0"/>
                        </a:rPr>
                        <a:t>Consistently follows</a:t>
                      </a:r>
                    </a:p>
                    <a:p>
                      <a:r>
                        <a:rPr lang="en-MY" sz="1400" kern="1200" baseline="0" dirty="0" smtClean="0">
                          <a:solidFill>
                            <a:schemeClr val="dk1"/>
                          </a:solidFill>
                          <a:latin typeface="Times New Roman" pitchFamily="18" charset="0"/>
                          <a:ea typeface="+mn-ea"/>
                          <a:cs typeface="Times New Roman" pitchFamily="18" charset="0"/>
                        </a:rPr>
                        <a:t>the rules of</a:t>
                      </a:r>
                    </a:p>
                    <a:p>
                      <a:r>
                        <a:rPr lang="en-MY" sz="1400" kern="1200" baseline="0" dirty="0" smtClean="0">
                          <a:solidFill>
                            <a:schemeClr val="dk1"/>
                          </a:solidFill>
                          <a:latin typeface="Times New Roman" pitchFamily="18" charset="0"/>
                          <a:ea typeface="+mn-ea"/>
                          <a:cs typeface="Times New Roman" pitchFamily="18" charset="0"/>
                        </a:rPr>
                        <a:t>standard English.</a:t>
                      </a:r>
                    </a:p>
                  </a:txBody>
                  <a:tcPr/>
                </a:tc>
                <a:tc>
                  <a:txBody>
                    <a:bodyPr/>
                    <a:lstStyle/>
                    <a:p>
                      <a:r>
                        <a:rPr lang="en-MY" sz="1400" kern="1200" baseline="0" dirty="0" smtClean="0">
                          <a:solidFill>
                            <a:schemeClr val="dk1"/>
                          </a:solidFill>
                          <a:latin typeface="Times New Roman" pitchFamily="18" charset="0"/>
                          <a:ea typeface="+mn-ea"/>
                          <a:cs typeface="Times New Roman" pitchFamily="18" charset="0"/>
                        </a:rPr>
                        <a:t>Generally follows</a:t>
                      </a:r>
                    </a:p>
                    <a:p>
                      <a:r>
                        <a:rPr lang="en-MY" sz="1400" kern="1200" baseline="0" dirty="0" smtClean="0">
                          <a:solidFill>
                            <a:schemeClr val="dk1"/>
                          </a:solidFill>
                          <a:latin typeface="Times New Roman" pitchFamily="18" charset="0"/>
                          <a:ea typeface="+mn-ea"/>
                          <a:cs typeface="Times New Roman" pitchFamily="18" charset="0"/>
                        </a:rPr>
                        <a:t>the rules for standard</a:t>
                      </a:r>
                    </a:p>
                    <a:p>
                      <a:r>
                        <a:rPr lang="en-MY" sz="1400" kern="1200" baseline="0" dirty="0" smtClean="0">
                          <a:solidFill>
                            <a:schemeClr val="dk1"/>
                          </a:solidFill>
                          <a:latin typeface="Times New Roman" pitchFamily="18" charset="0"/>
                          <a:ea typeface="+mn-ea"/>
                          <a:cs typeface="Times New Roman" pitchFamily="18" charset="0"/>
                        </a:rPr>
                        <a:t>English.</a:t>
                      </a:r>
                    </a:p>
                  </a:txBody>
                  <a:tcPr/>
                </a:tc>
                <a:tc>
                  <a:txBody>
                    <a:bodyPr/>
                    <a:lstStyle/>
                    <a:p>
                      <a:r>
                        <a:rPr lang="en-MY" sz="1400" kern="1200" baseline="0" dirty="0" smtClean="0">
                          <a:solidFill>
                            <a:schemeClr val="dk1"/>
                          </a:solidFill>
                          <a:latin typeface="Times New Roman" pitchFamily="18" charset="0"/>
                          <a:ea typeface="+mn-ea"/>
                          <a:cs typeface="Times New Roman" pitchFamily="18" charset="0"/>
                        </a:rPr>
                        <a:t>Generally does not</a:t>
                      </a:r>
                    </a:p>
                    <a:p>
                      <a:r>
                        <a:rPr lang="en-MY" sz="1400" kern="1200" baseline="0" dirty="0" smtClean="0">
                          <a:solidFill>
                            <a:schemeClr val="dk1"/>
                          </a:solidFill>
                          <a:latin typeface="Times New Roman" pitchFamily="18" charset="0"/>
                          <a:ea typeface="+mn-ea"/>
                          <a:cs typeface="Times New Roman" pitchFamily="18" charset="0"/>
                        </a:rPr>
                        <a:t>follow the rules of</a:t>
                      </a:r>
                    </a:p>
                    <a:p>
                      <a:r>
                        <a:rPr lang="en-MY" sz="1400" kern="1200" baseline="0" dirty="0" smtClean="0">
                          <a:solidFill>
                            <a:schemeClr val="dk1"/>
                          </a:solidFill>
                          <a:latin typeface="Times New Roman" pitchFamily="18" charset="0"/>
                          <a:ea typeface="+mn-ea"/>
                          <a:cs typeface="Times New Roman" pitchFamily="18" charset="0"/>
                        </a:rPr>
                        <a:t>standard English.</a:t>
                      </a:r>
                    </a:p>
                  </a:txBody>
                  <a:tcPr/>
                </a:tc>
                <a:tc>
                  <a:txBody>
                    <a:bodyPr/>
                    <a:lstStyle/>
                    <a:p>
                      <a:r>
                        <a:rPr lang="en-MY" sz="1400" kern="1200" baseline="0" dirty="0" smtClean="0">
                          <a:solidFill>
                            <a:schemeClr val="dk1"/>
                          </a:solidFill>
                          <a:latin typeface="Times New Roman" pitchFamily="18" charset="0"/>
                          <a:ea typeface="+mn-ea"/>
                          <a:cs typeface="Times New Roman" pitchFamily="18" charset="0"/>
                        </a:rPr>
                        <a:t>Does not follow the</a:t>
                      </a:r>
                    </a:p>
                    <a:p>
                      <a:r>
                        <a:rPr lang="en-MY" sz="1400" kern="1200" baseline="0" dirty="0" smtClean="0">
                          <a:solidFill>
                            <a:schemeClr val="dk1"/>
                          </a:solidFill>
                          <a:latin typeface="Times New Roman" pitchFamily="18" charset="0"/>
                          <a:ea typeface="+mn-ea"/>
                          <a:cs typeface="Times New Roman" pitchFamily="18" charset="0"/>
                        </a:rPr>
                        <a:t>rules of standard</a:t>
                      </a:r>
                    </a:p>
                    <a:p>
                      <a:r>
                        <a:rPr lang="en-MY" sz="1400" kern="1200" baseline="0" dirty="0" smtClean="0">
                          <a:solidFill>
                            <a:schemeClr val="dk1"/>
                          </a:solidFill>
                          <a:latin typeface="Times New Roman" pitchFamily="18" charset="0"/>
                          <a:ea typeface="+mn-ea"/>
                          <a:cs typeface="Times New Roman" pitchFamily="18" charset="0"/>
                        </a:rPr>
                        <a:t>English.</a:t>
                      </a:r>
                    </a:p>
                  </a:txBody>
                  <a:tcPr/>
                </a:tc>
              </a:tr>
            </a:tbl>
          </a:graphicData>
        </a:graphic>
      </p:graphicFrame>
      <p:sp>
        <p:nvSpPr>
          <p:cNvPr id="48168" name="TextBox 4"/>
          <p:cNvSpPr txBox="1">
            <a:spLocks noChangeArrowheads="1"/>
          </p:cNvSpPr>
          <p:nvPr/>
        </p:nvSpPr>
        <p:spPr bwMode="auto">
          <a:xfrm>
            <a:off x="6113463" y="428625"/>
            <a:ext cx="2387600" cy="369888"/>
          </a:xfrm>
          <a:prstGeom prst="rect">
            <a:avLst/>
          </a:prstGeom>
          <a:noFill/>
          <a:ln w="9525">
            <a:noFill/>
            <a:miter lim="800000"/>
            <a:headEnd/>
            <a:tailEnd/>
          </a:ln>
        </p:spPr>
        <p:txBody>
          <a:bodyPr wrap="none">
            <a:spAutoFit/>
          </a:bodyPr>
          <a:lstStyle/>
          <a:p>
            <a:r>
              <a:rPr lang="en-US"/>
              <a:t>Adopted from G.Rogers</a:t>
            </a:r>
            <a:endParaRPr lang="en-MY"/>
          </a:p>
        </p:txBody>
      </p:sp>
    </p:spTree>
    <p:extLst>
      <p:ext uri="{BB962C8B-B14F-4D97-AF65-F5344CB8AC3E}">
        <p14:creationId xmlns:p14="http://schemas.microsoft.com/office/powerpoint/2010/main" val="3306631375"/>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eaLnBrk="1" hangingPunct="1">
              <a:defRPr/>
            </a:pPr>
            <a:r>
              <a:rPr lang="en-US" dirty="0" smtClean="0"/>
              <a:t>Types of Rubrics</a:t>
            </a:r>
            <a:endParaRPr lang="en-MY" dirty="0"/>
          </a:p>
        </p:txBody>
      </p:sp>
      <p:sp>
        <p:nvSpPr>
          <p:cNvPr id="49155" name="Content Placeholder 2"/>
          <p:cNvSpPr>
            <a:spLocks noGrp="1"/>
          </p:cNvSpPr>
          <p:nvPr>
            <p:ph idx="1"/>
          </p:nvPr>
        </p:nvSpPr>
        <p:spPr>
          <a:xfrm>
            <a:off x="285750" y="1600200"/>
            <a:ext cx="8572500" cy="4972050"/>
          </a:xfrm>
        </p:spPr>
        <p:txBody>
          <a:bodyPr>
            <a:normAutofit lnSpcReduction="10000"/>
          </a:bodyPr>
          <a:lstStyle/>
          <a:p>
            <a:pPr eaLnBrk="1" hangingPunct="1"/>
            <a:r>
              <a:rPr lang="en-MY" sz="2400" smtClean="0"/>
              <a:t>An </a:t>
            </a:r>
            <a:r>
              <a:rPr lang="en-MY" sz="2400" b="1" smtClean="0">
                <a:solidFill>
                  <a:srgbClr val="FF0000"/>
                </a:solidFill>
              </a:rPr>
              <a:t>analytic rubric </a:t>
            </a:r>
            <a:r>
              <a:rPr lang="en-MY" sz="2400" smtClean="0"/>
              <a:t>provides </a:t>
            </a:r>
            <a:r>
              <a:rPr lang="en-MY" sz="2400" smtClean="0">
                <a:solidFill>
                  <a:srgbClr val="FF0000"/>
                </a:solidFill>
              </a:rPr>
              <a:t>specific information </a:t>
            </a:r>
            <a:r>
              <a:rPr lang="en-MY" sz="2400" smtClean="0"/>
              <a:t>about student performance on any </a:t>
            </a:r>
            <a:r>
              <a:rPr lang="en-MY" sz="2400" smtClean="0">
                <a:solidFill>
                  <a:srgbClr val="FF0000"/>
                </a:solidFill>
              </a:rPr>
              <a:t>given performance criterion.</a:t>
            </a:r>
          </a:p>
          <a:p>
            <a:pPr eaLnBrk="1" hangingPunct="1"/>
            <a:r>
              <a:rPr lang="en-MY" sz="2400" smtClean="0"/>
              <a:t>A </a:t>
            </a:r>
            <a:r>
              <a:rPr lang="en-MY" sz="2400" b="1" smtClean="0">
                <a:solidFill>
                  <a:srgbClr val="FF0000"/>
                </a:solidFill>
              </a:rPr>
              <a:t>holistic rubric </a:t>
            </a:r>
            <a:r>
              <a:rPr lang="en-MY" sz="2400" smtClean="0"/>
              <a:t>is broad in nature and provides information about the </a:t>
            </a:r>
            <a:r>
              <a:rPr lang="en-MY" sz="2400" smtClean="0">
                <a:solidFill>
                  <a:srgbClr val="FF0000"/>
                </a:solidFill>
              </a:rPr>
              <a:t>overall, </a:t>
            </a:r>
            <a:r>
              <a:rPr lang="en-MY" sz="2400" smtClean="0"/>
              <a:t>general </a:t>
            </a:r>
            <a:r>
              <a:rPr lang="en-MY" sz="2400" smtClean="0">
                <a:solidFill>
                  <a:srgbClr val="FF0000"/>
                </a:solidFill>
              </a:rPr>
              <a:t>status of student performance </a:t>
            </a:r>
            <a:r>
              <a:rPr lang="en-MY" sz="2400" smtClean="0"/>
              <a:t>(instead of creating separate categories for each criterion, the </a:t>
            </a:r>
            <a:r>
              <a:rPr lang="en-MY" sz="2400" smtClean="0">
                <a:solidFill>
                  <a:srgbClr val="FF0000"/>
                </a:solidFill>
              </a:rPr>
              <a:t>criteria are grouped under each level of the rubric</a:t>
            </a:r>
            <a:r>
              <a:rPr lang="en-MY" sz="2400" smtClean="0"/>
              <a:t>).</a:t>
            </a:r>
          </a:p>
          <a:p>
            <a:pPr eaLnBrk="1" hangingPunct="1"/>
            <a:r>
              <a:rPr lang="en-MY" sz="2400" smtClean="0"/>
              <a:t>A </a:t>
            </a:r>
            <a:r>
              <a:rPr lang="en-MY" sz="2400" b="1" smtClean="0">
                <a:solidFill>
                  <a:srgbClr val="FF0000"/>
                </a:solidFill>
              </a:rPr>
              <a:t>generic rubric </a:t>
            </a:r>
            <a:r>
              <a:rPr lang="en-MY" sz="2400" smtClean="0"/>
              <a:t>can be used across a variety of activities where students get an opportunity to demonstrate their performance on </a:t>
            </a:r>
            <a:r>
              <a:rPr lang="en-MY" sz="2400" smtClean="0">
                <a:solidFill>
                  <a:srgbClr val="FF0000"/>
                </a:solidFill>
              </a:rPr>
              <a:t>an outcome </a:t>
            </a:r>
            <a:r>
              <a:rPr lang="en-MY" sz="2400" smtClean="0"/>
              <a:t>(e.g., communication skills, where </a:t>
            </a:r>
            <a:r>
              <a:rPr lang="en-MY" sz="2400" smtClean="0">
                <a:solidFill>
                  <a:srgbClr val="FF0000"/>
                </a:solidFill>
              </a:rPr>
              <a:t>it could be used in a writing course or a design course</a:t>
            </a:r>
            <a:r>
              <a:rPr lang="en-MY" sz="2400" smtClean="0"/>
              <a:t>). </a:t>
            </a:r>
          </a:p>
          <a:p>
            <a:pPr eaLnBrk="1" hangingPunct="1"/>
            <a:r>
              <a:rPr lang="en-MY" sz="2400" smtClean="0"/>
              <a:t>A </a:t>
            </a:r>
            <a:r>
              <a:rPr lang="en-MY" sz="2400" b="1" smtClean="0">
                <a:solidFill>
                  <a:srgbClr val="FF0000"/>
                </a:solidFill>
              </a:rPr>
              <a:t>task-specific rubric </a:t>
            </a:r>
            <a:r>
              <a:rPr lang="en-MY" sz="2400" smtClean="0"/>
              <a:t>is</a:t>
            </a:r>
            <a:r>
              <a:rPr lang="en-MY" sz="2400" b="1" smtClean="0"/>
              <a:t> </a:t>
            </a:r>
            <a:r>
              <a:rPr lang="en-MY" sz="2400" smtClean="0"/>
              <a:t>developed with a specific task in mind (</a:t>
            </a:r>
            <a:r>
              <a:rPr lang="en-MY" sz="2400" smtClean="0">
                <a:solidFill>
                  <a:srgbClr val="FF0000"/>
                </a:solidFill>
              </a:rPr>
              <a:t>focused</a:t>
            </a:r>
            <a:r>
              <a:rPr lang="en-MY" sz="2400" smtClean="0"/>
              <a:t> and would not be appropriate to use outside of the task for which it was designed).</a:t>
            </a:r>
          </a:p>
        </p:txBody>
      </p:sp>
      <p:pic>
        <p:nvPicPr>
          <p:cNvPr id="49156" name="Picture 2" descr="rate"/>
          <p:cNvPicPr>
            <a:picLocks noChangeAspect="1" noChangeArrowheads="1"/>
          </p:cNvPicPr>
          <p:nvPr/>
        </p:nvPicPr>
        <p:blipFill>
          <a:blip r:embed="rId2" cstate="print"/>
          <a:srcRect/>
          <a:stretch>
            <a:fillRect/>
          </a:stretch>
        </p:blipFill>
        <p:spPr bwMode="auto">
          <a:xfrm>
            <a:off x="4860032" y="188640"/>
            <a:ext cx="1062038" cy="1357312"/>
          </a:xfrm>
          <a:prstGeom prst="rect">
            <a:avLst/>
          </a:prstGeom>
          <a:noFill/>
          <a:ln w="9525">
            <a:noFill/>
            <a:miter lim="800000"/>
            <a:headEnd/>
            <a:tailEnd/>
          </a:ln>
        </p:spPr>
      </p:pic>
      <p:pic>
        <p:nvPicPr>
          <p:cNvPr id="5" name="Picture 4"/>
          <p:cNvPicPr>
            <a:picLocks noChangeAspect="1"/>
          </p:cNvPicPr>
          <p:nvPr/>
        </p:nvPicPr>
        <p:blipFill>
          <a:blip r:embed="rId3"/>
          <a:stretch>
            <a:fillRect/>
          </a:stretch>
        </p:blipFill>
        <p:spPr>
          <a:xfrm>
            <a:off x="7668344" y="116632"/>
            <a:ext cx="936104" cy="936104"/>
          </a:xfrm>
          <a:prstGeom prst="rect">
            <a:avLst/>
          </a:prstGeom>
        </p:spPr>
      </p:pic>
    </p:spTree>
    <p:extLst>
      <p:ext uri="{BB962C8B-B14F-4D97-AF65-F5344CB8AC3E}">
        <p14:creationId xmlns:p14="http://schemas.microsoft.com/office/powerpoint/2010/main" val="4187136233"/>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eaLnBrk="1" hangingPunct="1">
              <a:defRPr/>
            </a:pPr>
            <a:r>
              <a:rPr lang="en-US" dirty="0" smtClean="0"/>
              <a:t>Rubric Scoring</a:t>
            </a:r>
            <a:endParaRPr lang="en-MY" dirty="0"/>
          </a:p>
        </p:txBody>
      </p:sp>
      <p:sp>
        <p:nvSpPr>
          <p:cNvPr id="3" name="Content Placeholder 2"/>
          <p:cNvSpPr>
            <a:spLocks noGrp="1"/>
          </p:cNvSpPr>
          <p:nvPr>
            <p:ph idx="1"/>
          </p:nvPr>
        </p:nvSpPr>
        <p:spPr>
          <a:xfrm>
            <a:off x="467544" y="1412776"/>
            <a:ext cx="8352928" cy="4680520"/>
          </a:xfrm>
        </p:spPr>
        <p:txBody>
          <a:bodyPr>
            <a:normAutofit fontScale="92500"/>
          </a:bodyPr>
          <a:lstStyle/>
          <a:p>
            <a:pPr eaLnBrk="1" hangingPunct="1">
              <a:defRPr/>
            </a:pPr>
            <a:r>
              <a:rPr lang="en-MY" dirty="0"/>
              <a:t>The use of rubrics when scoring student </a:t>
            </a:r>
            <a:r>
              <a:rPr lang="en-MY" dirty="0" smtClean="0"/>
              <a:t>work provides </a:t>
            </a:r>
            <a:r>
              <a:rPr lang="en-MY" dirty="0"/>
              <a:t>the </a:t>
            </a:r>
            <a:r>
              <a:rPr lang="en-MY" dirty="0" smtClean="0"/>
              <a:t>programme </a:t>
            </a:r>
            <a:r>
              <a:rPr lang="en-MY" dirty="0"/>
              <a:t>with valuable </a:t>
            </a:r>
            <a:r>
              <a:rPr lang="en-MY" dirty="0" smtClean="0"/>
              <a:t>information about </a:t>
            </a:r>
            <a:r>
              <a:rPr lang="en-MY" u="sng" dirty="0">
                <a:solidFill>
                  <a:srgbClr val="FF0000"/>
                </a:solidFill>
              </a:rPr>
              <a:t>how students are progressing </a:t>
            </a:r>
            <a:r>
              <a:rPr lang="en-MY" dirty="0" smtClean="0"/>
              <a:t>and also </a:t>
            </a:r>
            <a:r>
              <a:rPr lang="en-MY" u="sng" dirty="0">
                <a:solidFill>
                  <a:srgbClr val="FF0000"/>
                </a:solidFill>
              </a:rPr>
              <a:t>points to specific areas </a:t>
            </a:r>
            <a:r>
              <a:rPr lang="en-MY" dirty="0"/>
              <a:t>where </a:t>
            </a:r>
            <a:r>
              <a:rPr lang="en-MY" dirty="0" smtClean="0"/>
              <a:t>students need </a:t>
            </a:r>
            <a:r>
              <a:rPr lang="en-MY" u="sng" dirty="0">
                <a:solidFill>
                  <a:srgbClr val="FF0000"/>
                </a:solidFill>
              </a:rPr>
              <a:t>to improve</a:t>
            </a:r>
            <a:r>
              <a:rPr lang="en-MY" dirty="0"/>
              <a:t>. </a:t>
            </a:r>
            <a:endParaRPr lang="en-MY" dirty="0" smtClean="0"/>
          </a:p>
          <a:p>
            <a:pPr lvl="1" eaLnBrk="1" hangingPunct="1">
              <a:defRPr/>
            </a:pPr>
            <a:r>
              <a:rPr lang="en-MY" dirty="0" smtClean="0"/>
              <a:t>For </a:t>
            </a:r>
            <a:r>
              <a:rPr lang="en-MY" dirty="0"/>
              <a:t>example, when a </a:t>
            </a:r>
            <a:r>
              <a:rPr lang="en-MY" dirty="0" smtClean="0"/>
              <a:t>staff member </a:t>
            </a:r>
            <a:r>
              <a:rPr lang="en-MY" dirty="0"/>
              <a:t>is grading a student’s paper, </a:t>
            </a:r>
            <a:r>
              <a:rPr lang="en-MY" dirty="0" smtClean="0"/>
              <a:t>he/she can also </a:t>
            </a:r>
            <a:r>
              <a:rPr lang="en-MY" u="sng" dirty="0">
                <a:solidFill>
                  <a:srgbClr val="FF0000"/>
                </a:solidFill>
              </a:rPr>
              <a:t>score the paper for the student’s </a:t>
            </a:r>
            <a:r>
              <a:rPr lang="en-MY" u="sng" dirty="0" smtClean="0">
                <a:solidFill>
                  <a:srgbClr val="FF0000"/>
                </a:solidFill>
              </a:rPr>
              <a:t>writing skills </a:t>
            </a:r>
            <a:r>
              <a:rPr lang="en-MY" u="sng" dirty="0">
                <a:solidFill>
                  <a:srgbClr val="FF0000"/>
                </a:solidFill>
              </a:rPr>
              <a:t>using the rubric </a:t>
            </a:r>
            <a:r>
              <a:rPr lang="en-MY" dirty="0"/>
              <a:t>provided. </a:t>
            </a:r>
            <a:endParaRPr lang="en-MY" dirty="0" smtClean="0"/>
          </a:p>
          <a:p>
            <a:pPr lvl="1" eaLnBrk="1" hangingPunct="1">
              <a:defRPr/>
            </a:pPr>
            <a:r>
              <a:rPr lang="en-MY" dirty="0" smtClean="0"/>
              <a:t>The </a:t>
            </a:r>
            <a:r>
              <a:rPr lang="en-MY" u="sng" dirty="0" smtClean="0">
                <a:solidFill>
                  <a:srgbClr val="FF0000"/>
                </a:solidFill>
              </a:rPr>
              <a:t>scores obtained </a:t>
            </a:r>
            <a:r>
              <a:rPr lang="en-MY" dirty="0"/>
              <a:t>by each student can be </a:t>
            </a:r>
            <a:r>
              <a:rPr lang="en-MY" u="sng" dirty="0" smtClean="0">
                <a:solidFill>
                  <a:srgbClr val="FF0000"/>
                </a:solidFill>
              </a:rPr>
              <a:t>aggregated</a:t>
            </a:r>
            <a:r>
              <a:rPr lang="en-MY" dirty="0" smtClean="0"/>
              <a:t> and </a:t>
            </a:r>
            <a:r>
              <a:rPr lang="en-MY" dirty="0"/>
              <a:t>used </a:t>
            </a:r>
            <a:r>
              <a:rPr lang="en-MY" u="sng" dirty="0">
                <a:solidFill>
                  <a:srgbClr val="FF0000"/>
                </a:solidFill>
              </a:rPr>
              <a:t>for </a:t>
            </a:r>
            <a:r>
              <a:rPr lang="en-MY" u="sng" dirty="0" smtClean="0">
                <a:solidFill>
                  <a:srgbClr val="FF0000"/>
                </a:solidFill>
              </a:rPr>
              <a:t>programme </a:t>
            </a:r>
            <a:r>
              <a:rPr lang="en-MY" u="sng" dirty="0">
                <a:solidFill>
                  <a:srgbClr val="FF0000"/>
                </a:solidFill>
              </a:rPr>
              <a:t>assessment</a:t>
            </a:r>
            <a:r>
              <a:rPr lang="en-MY" dirty="0">
                <a:solidFill>
                  <a:srgbClr val="FFC000"/>
                </a:solidFill>
              </a:rPr>
              <a:t>.</a:t>
            </a:r>
          </a:p>
          <a:p>
            <a:pPr eaLnBrk="1" hangingPunct="1">
              <a:defRPr/>
            </a:pPr>
            <a:endParaRPr lang="en-MY" dirty="0"/>
          </a:p>
        </p:txBody>
      </p:sp>
      <p:pic>
        <p:nvPicPr>
          <p:cNvPr id="4" name="Picture 3"/>
          <p:cNvPicPr>
            <a:picLocks noChangeAspect="1"/>
          </p:cNvPicPr>
          <p:nvPr/>
        </p:nvPicPr>
        <p:blipFill>
          <a:blip r:embed="rId2"/>
          <a:stretch>
            <a:fillRect/>
          </a:stretch>
        </p:blipFill>
        <p:spPr>
          <a:xfrm>
            <a:off x="7668344" y="116632"/>
            <a:ext cx="936104" cy="936104"/>
          </a:xfrm>
          <a:prstGeom prst="rect">
            <a:avLst/>
          </a:prstGeom>
        </p:spPr>
      </p:pic>
    </p:spTree>
    <p:extLst>
      <p:ext uri="{BB962C8B-B14F-4D97-AF65-F5344CB8AC3E}">
        <p14:creationId xmlns:p14="http://schemas.microsoft.com/office/powerpoint/2010/main" val="2797592827"/>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3568" y="260648"/>
            <a:ext cx="6048672" cy="1143000"/>
          </a:xfrm>
        </p:spPr>
        <p:txBody>
          <a:bodyPr/>
          <a:lstStyle/>
          <a:p>
            <a:pPr algn="r" eaLnBrk="1" hangingPunct="1">
              <a:defRPr/>
            </a:pPr>
            <a:r>
              <a:rPr lang="en-US" dirty="0" smtClean="0"/>
              <a:t>Levels?</a:t>
            </a:r>
            <a:endParaRPr lang="en-MY" dirty="0"/>
          </a:p>
        </p:txBody>
      </p:sp>
      <p:sp>
        <p:nvSpPr>
          <p:cNvPr id="3" name="Content Placeholder 2"/>
          <p:cNvSpPr>
            <a:spLocks noGrp="1"/>
          </p:cNvSpPr>
          <p:nvPr>
            <p:ph idx="1"/>
          </p:nvPr>
        </p:nvSpPr>
        <p:spPr>
          <a:xfrm>
            <a:off x="685800" y="1410072"/>
            <a:ext cx="7772400" cy="4971256"/>
          </a:xfrm>
        </p:spPr>
        <p:txBody>
          <a:bodyPr>
            <a:normAutofit fontScale="85000" lnSpcReduction="20000"/>
          </a:bodyPr>
          <a:lstStyle/>
          <a:p>
            <a:pPr eaLnBrk="1" hangingPunct="1">
              <a:defRPr/>
            </a:pPr>
            <a:r>
              <a:rPr lang="en-MY" dirty="0" smtClean="0"/>
              <a:t>How many points (levels) should a rubric have? </a:t>
            </a:r>
          </a:p>
          <a:p>
            <a:pPr eaLnBrk="1" hangingPunct="1">
              <a:defRPr/>
            </a:pPr>
            <a:r>
              <a:rPr lang="en-MY" dirty="0" smtClean="0"/>
              <a:t>It is important to </a:t>
            </a:r>
            <a:r>
              <a:rPr lang="en-MY" dirty="0" smtClean="0">
                <a:solidFill>
                  <a:srgbClr val="FF0000"/>
                </a:solidFill>
              </a:rPr>
              <a:t>consider </a:t>
            </a:r>
            <a:r>
              <a:rPr lang="en-MY" dirty="0" smtClean="0"/>
              <a:t>both the nature of the </a:t>
            </a:r>
            <a:r>
              <a:rPr lang="en-MY" dirty="0" smtClean="0">
                <a:solidFill>
                  <a:srgbClr val="FF0000"/>
                </a:solidFill>
              </a:rPr>
              <a:t>performance (complexity) </a:t>
            </a:r>
            <a:r>
              <a:rPr lang="en-MY" dirty="0" smtClean="0"/>
              <a:t>and the </a:t>
            </a:r>
            <a:r>
              <a:rPr lang="en-MY" dirty="0" smtClean="0">
                <a:solidFill>
                  <a:srgbClr val="FF0000"/>
                </a:solidFill>
              </a:rPr>
              <a:t>purpose of the scoring. </a:t>
            </a:r>
          </a:p>
          <a:p>
            <a:pPr eaLnBrk="1" hangingPunct="1">
              <a:defRPr/>
            </a:pPr>
            <a:r>
              <a:rPr lang="en-MY" dirty="0" smtClean="0"/>
              <a:t>If the rubric aims to describe student performance at </a:t>
            </a:r>
            <a:r>
              <a:rPr lang="en-MY" dirty="0" smtClean="0">
                <a:solidFill>
                  <a:srgbClr val="FF0000"/>
                </a:solidFill>
              </a:rPr>
              <a:t>a single point in time, then three to five points are recommended. </a:t>
            </a:r>
          </a:p>
          <a:p>
            <a:pPr eaLnBrk="1" hangingPunct="1">
              <a:defRPr/>
            </a:pPr>
            <a:r>
              <a:rPr lang="en-MY" dirty="0" smtClean="0"/>
              <a:t>If student </a:t>
            </a:r>
            <a:r>
              <a:rPr lang="en-MY" dirty="0" smtClean="0">
                <a:solidFill>
                  <a:srgbClr val="FF0000"/>
                </a:solidFill>
              </a:rPr>
              <a:t>performance</a:t>
            </a:r>
            <a:r>
              <a:rPr lang="en-MY" dirty="0" smtClean="0"/>
              <a:t> is to be </a:t>
            </a:r>
            <a:r>
              <a:rPr lang="en-MY" dirty="0" smtClean="0">
                <a:solidFill>
                  <a:srgbClr val="FF0000"/>
                </a:solidFill>
              </a:rPr>
              <a:t>tracked over time </a:t>
            </a:r>
            <a:r>
              <a:rPr lang="en-MY" dirty="0" smtClean="0"/>
              <a:t>and the focus is on </a:t>
            </a:r>
            <a:r>
              <a:rPr lang="en-MY" dirty="0" smtClean="0">
                <a:solidFill>
                  <a:srgbClr val="FF0000"/>
                </a:solidFill>
              </a:rPr>
              <a:t>developmental growth, then more points are needed. </a:t>
            </a:r>
          </a:p>
          <a:p>
            <a:pPr eaLnBrk="1" hangingPunct="1">
              <a:defRPr/>
            </a:pPr>
            <a:r>
              <a:rPr lang="en-MY" dirty="0" smtClean="0"/>
              <a:t>Remember, the more points on the scale, the more difficult it is to get </a:t>
            </a:r>
            <a:r>
              <a:rPr lang="en-MY" dirty="0" smtClean="0">
                <a:solidFill>
                  <a:srgbClr val="FF0000"/>
                </a:solidFill>
              </a:rPr>
              <a:t>multiple </a:t>
            </a:r>
            <a:r>
              <a:rPr lang="en-MY" dirty="0" err="1" smtClean="0">
                <a:solidFill>
                  <a:srgbClr val="FF0000"/>
                </a:solidFill>
              </a:rPr>
              <a:t>raters</a:t>
            </a:r>
            <a:r>
              <a:rPr lang="en-MY" dirty="0" smtClean="0">
                <a:solidFill>
                  <a:srgbClr val="FF0000"/>
                </a:solidFill>
              </a:rPr>
              <a:t> </a:t>
            </a:r>
            <a:r>
              <a:rPr lang="en-MY" dirty="0" smtClean="0"/>
              <a:t>to agree on a specific rating.</a:t>
            </a:r>
          </a:p>
        </p:txBody>
      </p:sp>
      <p:pic>
        <p:nvPicPr>
          <p:cNvPr id="4" name="Picture 3"/>
          <p:cNvPicPr>
            <a:picLocks noChangeAspect="1"/>
          </p:cNvPicPr>
          <p:nvPr/>
        </p:nvPicPr>
        <p:blipFill>
          <a:blip r:embed="rId2"/>
          <a:stretch>
            <a:fillRect/>
          </a:stretch>
        </p:blipFill>
        <p:spPr>
          <a:xfrm>
            <a:off x="7668344" y="116632"/>
            <a:ext cx="936104" cy="936104"/>
          </a:xfrm>
          <a:prstGeom prst="rect">
            <a:avLst/>
          </a:prstGeom>
        </p:spPr>
      </p:pic>
    </p:spTree>
    <p:extLst>
      <p:ext uri="{BB962C8B-B14F-4D97-AF65-F5344CB8AC3E}">
        <p14:creationId xmlns:p14="http://schemas.microsoft.com/office/powerpoint/2010/main" val="3592673415"/>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11560" y="260648"/>
            <a:ext cx="6552728" cy="1143000"/>
          </a:xfrm>
        </p:spPr>
        <p:txBody>
          <a:bodyPr/>
          <a:lstStyle/>
          <a:p>
            <a:pPr algn="r" eaLnBrk="1" hangingPunct="1">
              <a:defRPr/>
            </a:pPr>
            <a:r>
              <a:rPr lang="en-US" dirty="0" smtClean="0"/>
              <a:t>Effective Rubrics</a:t>
            </a:r>
            <a:endParaRPr lang="en-MY" dirty="0"/>
          </a:p>
        </p:txBody>
      </p:sp>
      <p:sp>
        <p:nvSpPr>
          <p:cNvPr id="3" name="Content Placeholder 2"/>
          <p:cNvSpPr>
            <a:spLocks noGrp="1"/>
          </p:cNvSpPr>
          <p:nvPr>
            <p:ph idx="1"/>
          </p:nvPr>
        </p:nvSpPr>
        <p:spPr>
          <a:xfrm>
            <a:off x="323528" y="1340768"/>
            <a:ext cx="8496944" cy="5040560"/>
          </a:xfrm>
          <a:solidFill>
            <a:srgbClr val="F2DCDB"/>
          </a:solidFill>
        </p:spPr>
        <p:txBody>
          <a:bodyPr>
            <a:normAutofit fontScale="92500"/>
          </a:bodyPr>
          <a:lstStyle/>
          <a:p>
            <a:pPr eaLnBrk="1" hangingPunct="1">
              <a:defRPr/>
            </a:pPr>
            <a:r>
              <a:rPr lang="en-MY" dirty="0" smtClean="0"/>
              <a:t>For programme assessment, the most effective rubrics (generally speaking) are analytic, generic, and the use of a three- to five-point scale. </a:t>
            </a:r>
          </a:p>
          <a:p>
            <a:pPr eaLnBrk="1" hangingPunct="1">
              <a:defRPr/>
            </a:pPr>
            <a:r>
              <a:rPr lang="en-MY" dirty="0" smtClean="0"/>
              <a:t>Good websites designed to help with the development of rubrics. </a:t>
            </a:r>
            <a:r>
              <a:rPr lang="en-MY" dirty="0" smtClean="0">
                <a:hlinkClick r:id="rId2"/>
              </a:rPr>
              <a:t>http://edtech.kennesaw.edu/intech/rubrics.htm</a:t>
            </a:r>
            <a:r>
              <a:rPr lang="en-MY" dirty="0" smtClean="0"/>
              <a:t>.</a:t>
            </a:r>
          </a:p>
          <a:p>
            <a:pPr eaLnBrk="1" hangingPunct="1">
              <a:defRPr/>
            </a:pPr>
            <a:r>
              <a:rPr lang="en-MY" dirty="0" smtClean="0"/>
              <a:t>Many examples of rubrics on the web, but just because they are on the web, it doesn’t mean they’re good examples. Proceed with caution.</a:t>
            </a:r>
          </a:p>
          <a:p>
            <a:pPr eaLnBrk="1" hangingPunct="1">
              <a:defRPr/>
            </a:pPr>
            <a:endParaRPr lang="en-MY" dirty="0"/>
          </a:p>
        </p:txBody>
      </p:sp>
      <p:pic>
        <p:nvPicPr>
          <p:cNvPr id="4" name="Picture 3"/>
          <p:cNvPicPr>
            <a:picLocks noChangeAspect="1"/>
          </p:cNvPicPr>
          <p:nvPr/>
        </p:nvPicPr>
        <p:blipFill>
          <a:blip r:embed="rId3"/>
          <a:stretch>
            <a:fillRect/>
          </a:stretch>
        </p:blipFill>
        <p:spPr>
          <a:xfrm>
            <a:off x="7668344" y="116632"/>
            <a:ext cx="936104" cy="936104"/>
          </a:xfrm>
          <a:prstGeom prst="rect">
            <a:avLst/>
          </a:prstGeom>
        </p:spPr>
      </p:pic>
    </p:spTree>
    <p:extLst>
      <p:ext uri="{BB962C8B-B14F-4D97-AF65-F5344CB8AC3E}">
        <p14:creationId xmlns:p14="http://schemas.microsoft.com/office/powerpoint/2010/main" val="3273150592"/>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1763688" y="476672"/>
            <a:ext cx="5688632" cy="648072"/>
          </a:xfrm>
          <a:solidFill>
            <a:srgbClr val="FFCCFF"/>
          </a:solidFill>
        </p:spPr>
        <p:txBody>
          <a:bodyPr/>
          <a:lstStyle/>
          <a:p>
            <a:pPr algn="ctr" eaLnBrk="1" hangingPunct="1"/>
            <a:r>
              <a:rPr lang="en-US" dirty="0" smtClean="0"/>
              <a:t>Stages of OBE</a:t>
            </a:r>
            <a:endParaRPr lang="en-MY" dirty="0" smtClean="0"/>
          </a:p>
        </p:txBody>
      </p:sp>
      <p:sp>
        <p:nvSpPr>
          <p:cNvPr id="10243" name="Content Placeholder 2"/>
          <p:cNvSpPr>
            <a:spLocks noGrp="1"/>
          </p:cNvSpPr>
          <p:nvPr>
            <p:ph idx="1"/>
          </p:nvPr>
        </p:nvSpPr>
        <p:spPr>
          <a:xfrm>
            <a:off x="467544" y="1981200"/>
            <a:ext cx="5256584" cy="4114800"/>
          </a:xfrm>
        </p:spPr>
        <p:txBody>
          <a:bodyPr/>
          <a:lstStyle/>
          <a:p>
            <a:pPr eaLnBrk="1" hangingPunct="1"/>
            <a:r>
              <a:rPr lang="en-US" dirty="0" smtClean="0"/>
              <a:t>Planning - 2004</a:t>
            </a:r>
          </a:p>
          <a:p>
            <a:pPr eaLnBrk="1" hangingPunct="1"/>
            <a:r>
              <a:rPr lang="en-US" dirty="0" smtClean="0"/>
              <a:t>Implementation - 2006</a:t>
            </a:r>
          </a:p>
          <a:p>
            <a:pPr eaLnBrk="1" hangingPunct="1"/>
            <a:r>
              <a:rPr lang="en-US" dirty="0" smtClean="0"/>
              <a:t>Effectiveness (Measured Performance &amp; CQI) - 2008</a:t>
            </a:r>
          </a:p>
          <a:p>
            <a:pPr eaLnBrk="1" hangingPunct="1"/>
            <a:r>
              <a:rPr lang="en-US" dirty="0" smtClean="0"/>
              <a:t>Efficiency - ?</a:t>
            </a:r>
          </a:p>
          <a:p>
            <a:pPr eaLnBrk="1" hangingPunct="1"/>
            <a:endParaRPr lang="en-US" dirty="0" smtClean="0"/>
          </a:p>
        </p:txBody>
      </p:sp>
      <p:pic>
        <p:nvPicPr>
          <p:cNvPr id="4" name="Picture 3"/>
          <p:cNvPicPr>
            <a:picLocks noChangeAspect="1"/>
          </p:cNvPicPr>
          <p:nvPr/>
        </p:nvPicPr>
        <p:blipFill>
          <a:blip r:embed="rId2"/>
          <a:stretch>
            <a:fillRect/>
          </a:stretch>
        </p:blipFill>
        <p:spPr>
          <a:xfrm>
            <a:off x="7668344" y="116632"/>
            <a:ext cx="936104" cy="936104"/>
          </a:xfrm>
          <a:prstGeom prst="rect">
            <a:avLst/>
          </a:prstGeom>
        </p:spPr>
      </p:pic>
      <p:pic>
        <p:nvPicPr>
          <p:cNvPr id="5" name="Picture 6" descr="C:\Users\Valued User\Pictures\2011-01-15 handphone Jan2011\DCIM\100MEDIA\IMAG0274.jpg"/>
          <p:cNvPicPr>
            <a:picLocks noChangeAspect="1" noChangeArrowheads="1"/>
          </p:cNvPicPr>
          <p:nvPr/>
        </p:nvPicPr>
        <p:blipFill>
          <a:blip r:embed="rId3" cstate="print"/>
          <a:srcRect/>
          <a:stretch>
            <a:fillRect/>
          </a:stretch>
        </p:blipFill>
        <p:spPr bwMode="auto">
          <a:xfrm>
            <a:off x="6084168" y="1772816"/>
            <a:ext cx="2646467" cy="4419872"/>
          </a:xfrm>
          <a:prstGeom prst="rect">
            <a:avLst/>
          </a:prstGeom>
          <a:noFill/>
        </p:spPr>
      </p:pic>
    </p:spTree>
    <p:extLst>
      <p:ext uri="{BB962C8B-B14F-4D97-AF65-F5344CB8AC3E}">
        <p14:creationId xmlns:p14="http://schemas.microsoft.com/office/powerpoint/2010/main" val="2629123309"/>
      </p:ext>
    </p:extLst>
  </p:cSld>
  <p:clrMapOvr>
    <a:masterClrMapping/>
  </p:clrMapOvr>
  <p:transition xmlns:p14="http://schemas.microsoft.com/office/powerpoint/2010/main">
    <p:pull dir="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Effect transition="in" filter="checkerboard(across)">
                                      <p:cBhvr>
                                        <p:cTn id="7" dur="500"/>
                                        <p:tgtEl>
                                          <p:spTgt spid="102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0243">
                                            <p:txEl>
                                              <p:pRg st="1" end="1"/>
                                            </p:txEl>
                                          </p:spTgt>
                                        </p:tgtEl>
                                        <p:attrNameLst>
                                          <p:attrName>style.visibility</p:attrName>
                                        </p:attrNameLst>
                                      </p:cBhvr>
                                      <p:to>
                                        <p:strVal val="visible"/>
                                      </p:to>
                                    </p:set>
                                    <p:animEffect transition="in" filter="checkerboard(across)">
                                      <p:cBhvr>
                                        <p:cTn id="12" dur="500"/>
                                        <p:tgtEl>
                                          <p:spTgt spid="1024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0243">
                                            <p:txEl>
                                              <p:pRg st="2" end="2"/>
                                            </p:txEl>
                                          </p:spTgt>
                                        </p:tgtEl>
                                        <p:attrNameLst>
                                          <p:attrName>style.visibility</p:attrName>
                                        </p:attrNameLst>
                                      </p:cBhvr>
                                      <p:to>
                                        <p:strVal val="visible"/>
                                      </p:to>
                                    </p:set>
                                    <p:animEffect transition="in" filter="checkerboard(across)">
                                      <p:cBhvr>
                                        <p:cTn id="17" dur="500"/>
                                        <p:tgtEl>
                                          <p:spTgt spid="1024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0243">
                                            <p:txEl>
                                              <p:pRg st="3" end="3"/>
                                            </p:txEl>
                                          </p:spTgt>
                                        </p:tgtEl>
                                        <p:attrNameLst>
                                          <p:attrName>style.visibility</p:attrName>
                                        </p:attrNameLst>
                                      </p:cBhvr>
                                      <p:to>
                                        <p:strVal val="visible"/>
                                      </p:to>
                                    </p:set>
                                    <p:animEffect transition="in" filter="checkerboard(across)">
                                      <p:cBhvr>
                                        <p:cTn id="22" dur="500"/>
                                        <p:tgtEl>
                                          <p:spTgt spid="1024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eaLnBrk="1" hangingPunct="1">
              <a:defRPr/>
            </a:pPr>
            <a:r>
              <a:rPr lang="en-US" dirty="0" smtClean="0"/>
              <a:t>Advantages</a:t>
            </a:r>
            <a:endParaRPr lang="en-MY" dirty="0"/>
          </a:p>
        </p:txBody>
      </p:sp>
      <p:sp>
        <p:nvSpPr>
          <p:cNvPr id="3" name="Content Placeholder 2"/>
          <p:cNvSpPr>
            <a:spLocks noGrp="1"/>
          </p:cNvSpPr>
          <p:nvPr>
            <p:ph idx="1"/>
          </p:nvPr>
        </p:nvSpPr>
        <p:spPr>
          <a:xfrm>
            <a:off x="539552" y="1600200"/>
            <a:ext cx="8147248" cy="4445691"/>
          </a:xfrm>
        </p:spPr>
        <p:txBody>
          <a:bodyPr>
            <a:normAutofit fontScale="85000" lnSpcReduction="20000"/>
          </a:bodyPr>
          <a:lstStyle/>
          <a:p>
            <a:pPr eaLnBrk="1" hangingPunct="1">
              <a:defRPr/>
            </a:pPr>
            <a:r>
              <a:rPr lang="en-US" dirty="0" smtClean="0"/>
              <a:t>Rubrics </a:t>
            </a:r>
            <a:r>
              <a:rPr lang="en-US" u="sng" dirty="0" smtClean="0">
                <a:solidFill>
                  <a:srgbClr val="FF0000"/>
                </a:solidFill>
              </a:rPr>
              <a:t>improve student performance </a:t>
            </a:r>
            <a:r>
              <a:rPr lang="en-US" dirty="0" smtClean="0"/>
              <a:t>by clearly showing the student how their work will be evaluated and </a:t>
            </a:r>
            <a:r>
              <a:rPr lang="en-US" u="sng" dirty="0" smtClean="0">
                <a:solidFill>
                  <a:srgbClr val="FF0000"/>
                </a:solidFill>
              </a:rPr>
              <a:t>what is expected</a:t>
            </a:r>
            <a:r>
              <a:rPr lang="en-US" dirty="0" smtClean="0"/>
              <a:t>. </a:t>
            </a:r>
            <a:endParaRPr lang="en-MY" dirty="0" smtClean="0"/>
          </a:p>
          <a:p>
            <a:pPr eaLnBrk="1" hangingPunct="1">
              <a:defRPr/>
            </a:pPr>
            <a:r>
              <a:rPr lang="en-US" dirty="0" smtClean="0"/>
              <a:t>Rubrics help students become </a:t>
            </a:r>
            <a:r>
              <a:rPr lang="en-US" u="sng" dirty="0" smtClean="0">
                <a:solidFill>
                  <a:srgbClr val="FF0000"/>
                </a:solidFill>
              </a:rPr>
              <a:t>better judges</a:t>
            </a:r>
            <a:r>
              <a:rPr lang="en-US" dirty="0" smtClean="0">
                <a:solidFill>
                  <a:srgbClr val="FF0000"/>
                </a:solidFill>
              </a:rPr>
              <a:t> </a:t>
            </a:r>
            <a:r>
              <a:rPr lang="en-US" dirty="0" smtClean="0"/>
              <a:t>of the quality of their own work. </a:t>
            </a:r>
            <a:endParaRPr lang="en-MY" dirty="0" smtClean="0"/>
          </a:p>
          <a:p>
            <a:pPr eaLnBrk="1" hangingPunct="1">
              <a:defRPr/>
            </a:pPr>
            <a:r>
              <a:rPr lang="en-US" dirty="0" smtClean="0"/>
              <a:t>Rubrics allow </a:t>
            </a:r>
            <a:r>
              <a:rPr lang="en-US" u="sng" dirty="0" smtClean="0">
                <a:solidFill>
                  <a:srgbClr val="FF0000"/>
                </a:solidFill>
              </a:rPr>
              <a:t>assessmen</a:t>
            </a:r>
            <a:r>
              <a:rPr lang="en-US" dirty="0" smtClean="0">
                <a:solidFill>
                  <a:srgbClr val="FF0000"/>
                </a:solidFill>
              </a:rPr>
              <a:t>t </a:t>
            </a:r>
            <a:r>
              <a:rPr lang="en-US" dirty="0" smtClean="0"/>
              <a:t>to be more </a:t>
            </a:r>
            <a:r>
              <a:rPr lang="en-US" u="sng" dirty="0" smtClean="0">
                <a:solidFill>
                  <a:srgbClr val="FF0000"/>
                </a:solidFill>
              </a:rPr>
              <a:t>objective and consistent</a:t>
            </a:r>
            <a:r>
              <a:rPr lang="en-US" dirty="0" smtClean="0">
                <a:solidFill>
                  <a:srgbClr val="FF0000"/>
                </a:solidFill>
              </a:rPr>
              <a:t>. </a:t>
            </a:r>
            <a:endParaRPr lang="en-MY" dirty="0" smtClean="0">
              <a:solidFill>
                <a:srgbClr val="FF0000"/>
              </a:solidFill>
            </a:endParaRPr>
          </a:p>
          <a:p>
            <a:pPr eaLnBrk="1" hangingPunct="1">
              <a:defRPr/>
            </a:pPr>
            <a:r>
              <a:rPr lang="en-US" dirty="0" smtClean="0"/>
              <a:t>Rubrics force the teacher to </a:t>
            </a:r>
            <a:r>
              <a:rPr lang="en-US" u="sng" dirty="0" smtClean="0">
                <a:solidFill>
                  <a:srgbClr val="FF0000"/>
                </a:solidFill>
              </a:rPr>
              <a:t>clarify his/her criteria</a:t>
            </a:r>
            <a:r>
              <a:rPr lang="en-US" u="sng" dirty="0" smtClean="0"/>
              <a:t> </a:t>
            </a:r>
            <a:r>
              <a:rPr lang="en-US" dirty="0" smtClean="0"/>
              <a:t>in specific terms. </a:t>
            </a:r>
            <a:endParaRPr lang="en-MY" dirty="0" smtClean="0"/>
          </a:p>
          <a:p>
            <a:pPr eaLnBrk="1" hangingPunct="1">
              <a:defRPr/>
            </a:pPr>
            <a:r>
              <a:rPr lang="en-US" dirty="0" smtClean="0"/>
              <a:t>Rubrics </a:t>
            </a:r>
            <a:r>
              <a:rPr lang="en-US" u="sng" dirty="0" smtClean="0">
                <a:solidFill>
                  <a:srgbClr val="FF0000"/>
                </a:solidFill>
              </a:rPr>
              <a:t>reduce</a:t>
            </a:r>
            <a:r>
              <a:rPr lang="en-US" u="sng" dirty="0" smtClean="0"/>
              <a:t> </a:t>
            </a:r>
            <a:r>
              <a:rPr lang="en-US" dirty="0" smtClean="0"/>
              <a:t>the amount of </a:t>
            </a:r>
            <a:r>
              <a:rPr lang="en-US" u="sng" dirty="0" smtClean="0">
                <a:solidFill>
                  <a:srgbClr val="FF0000"/>
                </a:solidFill>
              </a:rPr>
              <a:t>time</a:t>
            </a:r>
            <a:r>
              <a:rPr lang="en-US" u="sng" dirty="0" smtClean="0"/>
              <a:t> </a:t>
            </a:r>
            <a:r>
              <a:rPr lang="en-US" dirty="0" smtClean="0"/>
              <a:t>teachers spend </a:t>
            </a:r>
            <a:r>
              <a:rPr lang="en-US" u="sng" dirty="0" smtClean="0">
                <a:solidFill>
                  <a:srgbClr val="FF0000"/>
                </a:solidFill>
              </a:rPr>
              <a:t>evaluating</a:t>
            </a:r>
            <a:r>
              <a:rPr lang="en-US" dirty="0" smtClean="0"/>
              <a:t> student work. </a:t>
            </a:r>
            <a:endParaRPr lang="en-MY" dirty="0" smtClean="0"/>
          </a:p>
          <a:p>
            <a:pPr eaLnBrk="1" hangingPunct="1">
              <a:defRPr/>
            </a:pPr>
            <a:endParaRPr lang="en-MY" dirty="0" smtClean="0"/>
          </a:p>
        </p:txBody>
      </p:sp>
      <p:pic>
        <p:nvPicPr>
          <p:cNvPr id="4" name="Picture 3"/>
          <p:cNvPicPr>
            <a:picLocks noChangeAspect="1"/>
          </p:cNvPicPr>
          <p:nvPr/>
        </p:nvPicPr>
        <p:blipFill>
          <a:blip r:embed="rId2"/>
          <a:stretch>
            <a:fillRect/>
          </a:stretch>
        </p:blipFill>
        <p:spPr>
          <a:xfrm>
            <a:off x="7668344" y="116632"/>
            <a:ext cx="936104" cy="936104"/>
          </a:xfrm>
          <a:prstGeom prst="rect">
            <a:avLst/>
          </a:prstGeom>
        </p:spPr>
      </p:pic>
    </p:spTree>
    <p:extLst>
      <p:ext uri="{BB962C8B-B14F-4D97-AF65-F5344CB8AC3E}">
        <p14:creationId xmlns:p14="http://schemas.microsoft.com/office/powerpoint/2010/main" val="2581657588"/>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eaLnBrk="1" hangingPunct="1">
              <a:defRPr/>
            </a:pPr>
            <a:r>
              <a:rPr lang="en-US" dirty="0" smtClean="0"/>
              <a:t>Advantages </a:t>
            </a:r>
            <a:r>
              <a:rPr lang="en-US" sz="1800" dirty="0" smtClean="0"/>
              <a:t>(cont)</a:t>
            </a:r>
            <a:endParaRPr lang="en-MY" sz="1800" dirty="0"/>
          </a:p>
        </p:txBody>
      </p:sp>
      <p:sp>
        <p:nvSpPr>
          <p:cNvPr id="3" name="Content Placeholder 2"/>
          <p:cNvSpPr>
            <a:spLocks noGrp="1"/>
          </p:cNvSpPr>
          <p:nvPr>
            <p:ph idx="1"/>
          </p:nvPr>
        </p:nvSpPr>
        <p:spPr>
          <a:xfrm>
            <a:off x="500063" y="1643063"/>
            <a:ext cx="7467600" cy="4525962"/>
          </a:xfrm>
        </p:spPr>
        <p:txBody>
          <a:bodyPr>
            <a:normAutofit fontScale="85000" lnSpcReduction="10000"/>
          </a:bodyPr>
          <a:lstStyle/>
          <a:p>
            <a:pPr eaLnBrk="1" hangingPunct="1">
              <a:defRPr/>
            </a:pPr>
            <a:r>
              <a:rPr lang="en-US" dirty="0" smtClean="0"/>
              <a:t>Rubrics promote student </a:t>
            </a:r>
            <a:r>
              <a:rPr lang="en-US" u="sng" dirty="0" smtClean="0">
                <a:solidFill>
                  <a:srgbClr val="FF0000"/>
                </a:solidFill>
              </a:rPr>
              <a:t>awareness</a:t>
            </a:r>
            <a:r>
              <a:rPr lang="en-US" dirty="0" smtClean="0"/>
              <a:t> about the </a:t>
            </a:r>
            <a:r>
              <a:rPr lang="en-US" u="sng" dirty="0" smtClean="0">
                <a:solidFill>
                  <a:srgbClr val="FF0000"/>
                </a:solidFill>
              </a:rPr>
              <a:t>criteria to use in assessing </a:t>
            </a:r>
            <a:r>
              <a:rPr lang="en-US" dirty="0" smtClean="0"/>
              <a:t>peer performance. </a:t>
            </a:r>
            <a:endParaRPr lang="en-MY" dirty="0" smtClean="0"/>
          </a:p>
          <a:p>
            <a:pPr eaLnBrk="1" hangingPunct="1">
              <a:defRPr/>
            </a:pPr>
            <a:r>
              <a:rPr lang="en-US" dirty="0" smtClean="0"/>
              <a:t>Rubrics provide useful </a:t>
            </a:r>
            <a:r>
              <a:rPr lang="en-US" u="sng" dirty="0" smtClean="0">
                <a:solidFill>
                  <a:srgbClr val="FF0000"/>
                </a:solidFill>
              </a:rPr>
              <a:t>feedback</a:t>
            </a:r>
            <a:r>
              <a:rPr lang="en-US" dirty="0" smtClean="0"/>
              <a:t> to the teacher regarding the </a:t>
            </a:r>
            <a:r>
              <a:rPr lang="en-US" u="sng" dirty="0" smtClean="0">
                <a:solidFill>
                  <a:srgbClr val="FF0000"/>
                </a:solidFill>
              </a:rPr>
              <a:t>effectiveness of the instruction</a:t>
            </a:r>
            <a:r>
              <a:rPr lang="en-US" dirty="0" smtClean="0"/>
              <a:t>. </a:t>
            </a:r>
            <a:endParaRPr lang="en-MY" dirty="0" smtClean="0"/>
          </a:p>
          <a:p>
            <a:pPr eaLnBrk="1" hangingPunct="1">
              <a:defRPr/>
            </a:pPr>
            <a:r>
              <a:rPr lang="en-US" dirty="0" smtClean="0"/>
              <a:t>Rubrics provide students with more </a:t>
            </a:r>
            <a:r>
              <a:rPr lang="en-US" u="sng" dirty="0" smtClean="0">
                <a:solidFill>
                  <a:srgbClr val="FF0000"/>
                </a:solidFill>
              </a:rPr>
              <a:t>informative feedback </a:t>
            </a:r>
            <a:r>
              <a:rPr lang="en-US" dirty="0" smtClean="0"/>
              <a:t>about their </a:t>
            </a:r>
            <a:r>
              <a:rPr lang="en-US" u="sng" dirty="0" smtClean="0">
                <a:solidFill>
                  <a:srgbClr val="FF0000"/>
                </a:solidFill>
              </a:rPr>
              <a:t>strengths and areas in need of improvement.</a:t>
            </a:r>
            <a:r>
              <a:rPr lang="en-US" u="sng" dirty="0" smtClean="0"/>
              <a:t> </a:t>
            </a:r>
            <a:endParaRPr lang="en-MY" u="sng" dirty="0" smtClean="0"/>
          </a:p>
          <a:p>
            <a:pPr eaLnBrk="1" hangingPunct="1">
              <a:defRPr/>
            </a:pPr>
            <a:r>
              <a:rPr lang="en-US" dirty="0" smtClean="0"/>
              <a:t>Rubrics accommodate heterogeneous classes by </a:t>
            </a:r>
            <a:r>
              <a:rPr lang="en-US" u="sng" dirty="0" smtClean="0">
                <a:solidFill>
                  <a:srgbClr val="FF0000"/>
                </a:solidFill>
              </a:rPr>
              <a:t>offering a range of quality levels</a:t>
            </a:r>
            <a:r>
              <a:rPr lang="en-US" dirty="0" smtClean="0">
                <a:solidFill>
                  <a:srgbClr val="FF0000"/>
                </a:solidFill>
              </a:rPr>
              <a:t>. </a:t>
            </a:r>
            <a:endParaRPr lang="en-MY" dirty="0" smtClean="0">
              <a:solidFill>
                <a:srgbClr val="FF0000"/>
              </a:solidFill>
            </a:endParaRPr>
          </a:p>
          <a:p>
            <a:pPr eaLnBrk="1" hangingPunct="1">
              <a:defRPr/>
            </a:pPr>
            <a:r>
              <a:rPr lang="en-US" dirty="0" smtClean="0"/>
              <a:t>Rubrics are </a:t>
            </a:r>
            <a:r>
              <a:rPr lang="en-US" u="sng" dirty="0" smtClean="0">
                <a:solidFill>
                  <a:srgbClr val="FF0000"/>
                </a:solidFill>
              </a:rPr>
              <a:t>easy to use </a:t>
            </a:r>
            <a:r>
              <a:rPr lang="en-US" dirty="0" smtClean="0"/>
              <a:t>and easy to </a:t>
            </a:r>
            <a:r>
              <a:rPr lang="en-US" u="sng" dirty="0" smtClean="0">
                <a:solidFill>
                  <a:srgbClr val="FF0000"/>
                </a:solidFill>
              </a:rPr>
              <a:t>explain</a:t>
            </a:r>
            <a:r>
              <a:rPr lang="en-US" dirty="0" smtClean="0"/>
              <a:t>. </a:t>
            </a:r>
            <a:endParaRPr lang="en-MY" dirty="0"/>
          </a:p>
        </p:txBody>
      </p:sp>
      <p:pic>
        <p:nvPicPr>
          <p:cNvPr id="4" name="Picture 3"/>
          <p:cNvPicPr>
            <a:picLocks noChangeAspect="1"/>
          </p:cNvPicPr>
          <p:nvPr/>
        </p:nvPicPr>
        <p:blipFill>
          <a:blip r:embed="rId2"/>
          <a:stretch>
            <a:fillRect/>
          </a:stretch>
        </p:blipFill>
        <p:spPr>
          <a:xfrm>
            <a:off x="7668344" y="116632"/>
            <a:ext cx="936104" cy="936104"/>
          </a:xfrm>
          <a:prstGeom prst="rect">
            <a:avLst/>
          </a:prstGeom>
        </p:spPr>
      </p:pic>
    </p:spTree>
    <p:extLst>
      <p:ext uri="{BB962C8B-B14F-4D97-AF65-F5344CB8AC3E}">
        <p14:creationId xmlns:p14="http://schemas.microsoft.com/office/powerpoint/2010/main" val="2476482780"/>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p:txBody>
          <a:bodyPr/>
          <a:lstStyle/>
          <a:p>
            <a:r>
              <a:rPr lang="en-US" dirty="0" smtClean="0"/>
              <a:t>Assessment Report   (10 minutes)</a:t>
            </a:r>
            <a:endParaRPr lang="en-US" dirty="0"/>
          </a:p>
        </p:txBody>
      </p:sp>
      <p:sp>
        <p:nvSpPr>
          <p:cNvPr id="5" name="Subtitle 4"/>
          <p:cNvSpPr>
            <a:spLocks noGrp="1"/>
          </p:cNvSpPr>
          <p:nvPr>
            <p:ph type="subTitle" idx="1"/>
          </p:nvPr>
        </p:nvSpPr>
        <p:spPr/>
        <p:txBody>
          <a:bodyPr/>
          <a:lstStyle/>
          <a:p>
            <a:r>
              <a:rPr lang="en-US" dirty="0" smtClean="0"/>
              <a:t>16.00 – 16.10</a:t>
            </a:r>
            <a:endParaRPr lang="en-US" dirty="0"/>
          </a:p>
        </p:txBody>
      </p:sp>
      <p:pic>
        <p:nvPicPr>
          <p:cNvPr id="6" name="Picture 5"/>
          <p:cNvPicPr>
            <a:picLocks noChangeAspect="1"/>
          </p:cNvPicPr>
          <p:nvPr/>
        </p:nvPicPr>
        <p:blipFill>
          <a:blip r:embed="rId2"/>
          <a:stretch>
            <a:fillRect/>
          </a:stretch>
        </p:blipFill>
        <p:spPr>
          <a:xfrm>
            <a:off x="7668344" y="116632"/>
            <a:ext cx="936104" cy="936104"/>
          </a:xfrm>
          <a:prstGeom prst="rect">
            <a:avLst/>
          </a:prstGeom>
        </p:spPr>
      </p:pic>
    </p:spTree>
    <p:extLst>
      <p:ext uri="{BB962C8B-B14F-4D97-AF65-F5344CB8AC3E}">
        <p14:creationId xmlns:p14="http://schemas.microsoft.com/office/powerpoint/2010/main" val="226697083"/>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320040"/>
            <a:ext cx="6563072" cy="822944"/>
          </a:xfrm>
        </p:spPr>
        <p:txBody>
          <a:bodyPr>
            <a:noAutofit/>
          </a:bodyPr>
          <a:lstStyle/>
          <a:p>
            <a:pPr algn="r" eaLnBrk="1" fontAlgn="auto" hangingPunct="1">
              <a:spcAft>
                <a:spcPts val="0"/>
              </a:spcAft>
              <a:defRPr/>
            </a:pPr>
            <a:r>
              <a:rPr lang="en-US" sz="4000" dirty="0"/>
              <a:t>R</a:t>
            </a:r>
            <a:r>
              <a:rPr lang="en-US" sz="4000" dirty="0" smtClean="0"/>
              <a:t>eport</a:t>
            </a:r>
            <a:endParaRPr lang="en-MY" sz="4000" dirty="0"/>
          </a:p>
        </p:txBody>
      </p:sp>
      <p:sp>
        <p:nvSpPr>
          <p:cNvPr id="53251" name="Subtitle 2"/>
          <p:cNvSpPr>
            <a:spLocks noGrp="1"/>
          </p:cNvSpPr>
          <p:nvPr>
            <p:ph idx="1"/>
          </p:nvPr>
        </p:nvSpPr>
        <p:spPr>
          <a:xfrm>
            <a:off x="428624" y="1357313"/>
            <a:ext cx="8319839" cy="4846637"/>
          </a:xfrm>
        </p:spPr>
        <p:txBody>
          <a:bodyPr/>
          <a:lstStyle/>
          <a:p>
            <a:r>
              <a:rPr lang="en-MY" sz="2800" dirty="0" smtClean="0"/>
              <a:t>Present your data simply and concisely giving clear and accurate picture of your programme.</a:t>
            </a:r>
          </a:p>
          <a:p>
            <a:r>
              <a:rPr lang="en-MY" sz="2800" dirty="0" smtClean="0"/>
              <a:t>Do not include long excerpts from interviews in your report (although these might be included in an appendix). </a:t>
            </a:r>
          </a:p>
          <a:p>
            <a:r>
              <a:rPr lang="en-MY" sz="2800" dirty="0" smtClean="0"/>
              <a:t>Pick a few powerful, short quotes that really make your point and sprinkle them throughout your summary or analysis of other data. </a:t>
            </a:r>
          </a:p>
          <a:p>
            <a:r>
              <a:rPr lang="en-MY" sz="2800" dirty="0" smtClean="0"/>
              <a:t>Include a brief description of a particularly effective programme activity.</a:t>
            </a:r>
          </a:p>
          <a:p>
            <a:pPr eaLnBrk="1" hangingPunct="1"/>
            <a:endParaRPr lang="en-MY" sz="2800" dirty="0" smtClean="0"/>
          </a:p>
        </p:txBody>
      </p:sp>
      <p:pic>
        <p:nvPicPr>
          <p:cNvPr id="4" name="Picture 3"/>
          <p:cNvPicPr>
            <a:picLocks noChangeAspect="1"/>
          </p:cNvPicPr>
          <p:nvPr/>
        </p:nvPicPr>
        <p:blipFill>
          <a:blip r:embed="rId2"/>
          <a:stretch>
            <a:fillRect/>
          </a:stretch>
        </p:blipFill>
        <p:spPr>
          <a:xfrm>
            <a:off x="7668344" y="116632"/>
            <a:ext cx="936104" cy="936104"/>
          </a:xfrm>
          <a:prstGeom prst="rect">
            <a:avLst/>
          </a:prstGeom>
        </p:spPr>
      </p:pic>
    </p:spTree>
    <p:extLst>
      <p:ext uri="{BB962C8B-B14F-4D97-AF65-F5344CB8AC3E}">
        <p14:creationId xmlns:p14="http://schemas.microsoft.com/office/powerpoint/2010/main" val="486922793"/>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320040"/>
            <a:ext cx="6491064" cy="1143000"/>
          </a:xfrm>
        </p:spPr>
        <p:txBody>
          <a:bodyPr>
            <a:noAutofit/>
          </a:bodyPr>
          <a:lstStyle/>
          <a:p>
            <a:pPr algn="r" eaLnBrk="1" fontAlgn="auto" hangingPunct="1">
              <a:spcAft>
                <a:spcPts val="0"/>
              </a:spcAft>
              <a:defRPr/>
            </a:pPr>
            <a:r>
              <a:rPr lang="en-US" sz="4000" dirty="0"/>
              <a:t>R</a:t>
            </a:r>
            <a:r>
              <a:rPr lang="en-US" sz="4000" dirty="0" smtClean="0"/>
              <a:t>eport</a:t>
            </a:r>
            <a:endParaRPr lang="en-MY" sz="4000" dirty="0"/>
          </a:p>
        </p:txBody>
      </p:sp>
      <p:sp>
        <p:nvSpPr>
          <p:cNvPr id="54275" name="Subtitle 2"/>
          <p:cNvSpPr>
            <a:spLocks noGrp="1"/>
          </p:cNvSpPr>
          <p:nvPr>
            <p:ph idx="1"/>
          </p:nvPr>
        </p:nvSpPr>
        <p:spPr>
          <a:xfrm>
            <a:off x="539552" y="1600200"/>
            <a:ext cx="8147248" cy="4445691"/>
          </a:xfrm>
        </p:spPr>
        <p:txBody>
          <a:bodyPr/>
          <a:lstStyle/>
          <a:p>
            <a:r>
              <a:rPr lang="en-MY" sz="2800" dirty="0" smtClean="0"/>
              <a:t>Blend your qualitative data, such as quotes from interviews or descriptions from observations, with your quantitative data from surveys when reporting your evaluation results</a:t>
            </a:r>
          </a:p>
          <a:p>
            <a:r>
              <a:rPr lang="en-MY" sz="2800" dirty="0" smtClean="0"/>
              <a:t>Simple charts, tables, and graphs that show how many students participated, or what percent demonstrated changes after the programme, can help illustrate the impact of your programme </a:t>
            </a:r>
          </a:p>
          <a:p>
            <a:pPr eaLnBrk="1" hangingPunct="1"/>
            <a:endParaRPr lang="en-MY" sz="2800" dirty="0" smtClean="0"/>
          </a:p>
        </p:txBody>
      </p:sp>
      <p:pic>
        <p:nvPicPr>
          <p:cNvPr id="4" name="Picture 3"/>
          <p:cNvPicPr>
            <a:picLocks noChangeAspect="1"/>
          </p:cNvPicPr>
          <p:nvPr/>
        </p:nvPicPr>
        <p:blipFill>
          <a:blip r:embed="rId2"/>
          <a:stretch>
            <a:fillRect/>
          </a:stretch>
        </p:blipFill>
        <p:spPr>
          <a:xfrm>
            <a:off x="7668344" y="116632"/>
            <a:ext cx="936104" cy="936104"/>
          </a:xfrm>
          <a:prstGeom prst="rect">
            <a:avLst/>
          </a:prstGeom>
        </p:spPr>
      </p:pic>
    </p:spTree>
    <p:extLst>
      <p:ext uri="{BB962C8B-B14F-4D97-AF65-F5344CB8AC3E}">
        <p14:creationId xmlns:p14="http://schemas.microsoft.com/office/powerpoint/2010/main" val="3783859887"/>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320040"/>
            <a:ext cx="6779096" cy="1143000"/>
          </a:xfrm>
        </p:spPr>
        <p:txBody>
          <a:bodyPr>
            <a:noAutofit/>
          </a:bodyPr>
          <a:lstStyle/>
          <a:p>
            <a:pPr algn="r" eaLnBrk="1" fontAlgn="auto" hangingPunct="1">
              <a:spcAft>
                <a:spcPts val="0"/>
              </a:spcAft>
              <a:defRPr/>
            </a:pPr>
            <a:r>
              <a:rPr lang="en-US" sz="4000" dirty="0"/>
              <a:t>R</a:t>
            </a:r>
            <a:r>
              <a:rPr lang="en-US" sz="4000" dirty="0" smtClean="0"/>
              <a:t>eport</a:t>
            </a:r>
            <a:endParaRPr lang="en-MY" sz="4000" dirty="0"/>
          </a:p>
        </p:txBody>
      </p:sp>
      <p:sp>
        <p:nvSpPr>
          <p:cNvPr id="55299" name="Subtitle 2"/>
          <p:cNvSpPr>
            <a:spLocks noGrp="1"/>
          </p:cNvSpPr>
          <p:nvPr>
            <p:ph idx="1"/>
          </p:nvPr>
        </p:nvSpPr>
        <p:spPr>
          <a:xfrm>
            <a:off x="683568" y="1556792"/>
            <a:ext cx="7772400" cy="4114800"/>
          </a:xfrm>
        </p:spPr>
        <p:txBody>
          <a:bodyPr>
            <a:normAutofit fontScale="92500"/>
          </a:bodyPr>
          <a:lstStyle/>
          <a:p>
            <a:r>
              <a:rPr lang="en-MY" sz="2800" dirty="0" smtClean="0"/>
              <a:t>What opportunities are students given to increase their knowledge and skills?</a:t>
            </a:r>
          </a:p>
          <a:p>
            <a:r>
              <a:rPr lang="en-MY" sz="2800" dirty="0" smtClean="0"/>
              <a:t>How effective are the activities in engaging students?</a:t>
            </a:r>
          </a:p>
          <a:p>
            <a:r>
              <a:rPr lang="en-MY" sz="2800" dirty="0" smtClean="0"/>
              <a:t>How do students demonstrate greater understanding of the topics and issues, and the relevancy of these topics?</a:t>
            </a:r>
          </a:p>
          <a:p>
            <a:r>
              <a:rPr lang="en-MY" sz="2800" dirty="0" smtClean="0"/>
              <a:t>What changes occur in students’ skills (</a:t>
            </a:r>
            <a:r>
              <a:rPr lang="en-MY" sz="2800" dirty="0" err="1" smtClean="0"/>
              <a:t>eg</a:t>
            </a:r>
            <a:r>
              <a:rPr lang="en-MY" sz="2800" dirty="0" smtClean="0"/>
              <a:t>. observing, measuring, recording, hypothesizing, drawing conclusions) over the course of the programme?</a:t>
            </a:r>
          </a:p>
          <a:p>
            <a:pPr eaLnBrk="1" hangingPunct="1"/>
            <a:endParaRPr lang="en-MY" sz="2800" dirty="0" smtClean="0"/>
          </a:p>
        </p:txBody>
      </p:sp>
      <p:pic>
        <p:nvPicPr>
          <p:cNvPr id="4" name="Picture 3"/>
          <p:cNvPicPr>
            <a:picLocks noChangeAspect="1"/>
          </p:cNvPicPr>
          <p:nvPr/>
        </p:nvPicPr>
        <p:blipFill>
          <a:blip r:embed="rId2"/>
          <a:stretch>
            <a:fillRect/>
          </a:stretch>
        </p:blipFill>
        <p:spPr>
          <a:xfrm>
            <a:off x="7668344" y="116632"/>
            <a:ext cx="936104" cy="936104"/>
          </a:xfrm>
          <a:prstGeom prst="rect">
            <a:avLst/>
          </a:prstGeom>
        </p:spPr>
      </p:pic>
    </p:spTree>
    <p:extLst>
      <p:ext uri="{BB962C8B-B14F-4D97-AF65-F5344CB8AC3E}">
        <p14:creationId xmlns:p14="http://schemas.microsoft.com/office/powerpoint/2010/main" val="1506985052"/>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320040"/>
            <a:ext cx="6635080" cy="1143000"/>
          </a:xfrm>
        </p:spPr>
        <p:txBody>
          <a:bodyPr>
            <a:noAutofit/>
          </a:bodyPr>
          <a:lstStyle/>
          <a:p>
            <a:pPr algn="r" eaLnBrk="1" fontAlgn="auto" hangingPunct="1">
              <a:spcAft>
                <a:spcPts val="0"/>
              </a:spcAft>
              <a:defRPr/>
            </a:pPr>
            <a:r>
              <a:rPr lang="en-US" sz="4000" dirty="0" smtClean="0"/>
              <a:t/>
            </a:r>
            <a:br>
              <a:rPr lang="en-US" sz="4000" dirty="0" smtClean="0"/>
            </a:br>
            <a:r>
              <a:rPr lang="en-US" sz="4000" dirty="0" smtClean="0"/>
              <a:t>Report</a:t>
            </a:r>
            <a:endParaRPr lang="en-MY" sz="4000" dirty="0"/>
          </a:p>
        </p:txBody>
      </p:sp>
      <p:sp>
        <p:nvSpPr>
          <p:cNvPr id="56323" name="Subtitle 2"/>
          <p:cNvSpPr>
            <a:spLocks noGrp="1"/>
          </p:cNvSpPr>
          <p:nvPr>
            <p:ph idx="1"/>
          </p:nvPr>
        </p:nvSpPr>
        <p:spPr>
          <a:xfrm>
            <a:off x="683568" y="1600200"/>
            <a:ext cx="8003232" cy="4445691"/>
          </a:xfrm>
        </p:spPr>
        <p:txBody>
          <a:bodyPr/>
          <a:lstStyle/>
          <a:p>
            <a:r>
              <a:rPr lang="en-MY" dirty="0" smtClean="0"/>
              <a:t>What strategies are used to increase awareness of OBE?</a:t>
            </a:r>
          </a:p>
          <a:p>
            <a:r>
              <a:rPr lang="en-MY" dirty="0" smtClean="0"/>
              <a:t>How aware are staff members of the OBE efforts at the faculty?</a:t>
            </a:r>
          </a:p>
          <a:p>
            <a:r>
              <a:rPr lang="en-MY" dirty="0" smtClean="0"/>
              <a:t>How do staff and students support OBE efforts?</a:t>
            </a:r>
          </a:p>
          <a:p>
            <a:r>
              <a:rPr lang="en-MY" dirty="0" smtClean="0"/>
              <a:t>What evidence suggests that OBE efforts will persist?</a:t>
            </a:r>
          </a:p>
          <a:p>
            <a:pPr eaLnBrk="1" hangingPunct="1"/>
            <a:endParaRPr lang="en-MY" dirty="0" smtClean="0"/>
          </a:p>
        </p:txBody>
      </p:sp>
      <p:pic>
        <p:nvPicPr>
          <p:cNvPr id="4" name="Picture 3"/>
          <p:cNvPicPr>
            <a:picLocks noChangeAspect="1"/>
          </p:cNvPicPr>
          <p:nvPr/>
        </p:nvPicPr>
        <p:blipFill>
          <a:blip r:embed="rId2"/>
          <a:stretch>
            <a:fillRect/>
          </a:stretch>
        </p:blipFill>
        <p:spPr>
          <a:xfrm>
            <a:off x="7668344" y="116632"/>
            <a:ext cx="936104" cy="936104"/>
          </a:xfrm>
          <a:prstGeom prst="rect">
            <a:avLst/>
          </a:prstGeom>
        </p:spPr>
      </p:pic>
    </p:spTree>
    <p:extLst>
      <p:ext uri="{BB962C8B-B14F-4D97-AF65-F5344CB8AC3E}">
        <p14:creationId xmlns:p14="http://schemas.microsoft.com/office/powerpoint/2010/main" val="2507551420"/>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r>
              <a:rPr lang="en-US" dirty="0" smtClean="0"/>
              <a:t>Interviews   (10 minutes)</a:t>
            </a:r>
            <a:endParaRPr lang="en-MY" dirty="0"/>
          </a:p>
        </p:txBody>
      </p:sp>
      <p:sp>
        <p:nvSpPr>
          <p:cNvPr id="4" name="Subtitle 3"/>
          <p:cNvSpPr>
            <a:spLocks noGrp="1"/>
          </p:cNvSpPr>
          <p:nvPr>
            <p:ph type="subTitle" idx="1"/>
          </p:nvPr>
        </p:nvSpPr>
        <p:spPr/>
        <p:txBody>
          <a:bodyPr/>
          <a:lstStyle/>
          <a:p>
            <a:r>
              <a:rPr lang="en-US" dirty="0" smtClean="0"/>
              <a:t>16.10 – 16.20</a:t>
            </a:r>
            <a:endParaRPr lang="en-US" dirty="0"/>
          </a:p>
        </p:txBody>
      </p:sp>
      <p:pic>
        <p:nvPicPr>
          <p:cNvPr id="5" name="Picture 4"/>
          <p:cNvPicPr>
            <a:picLocks noChangeAspect="1"/>
          </p:cNvPicPr>
          <p:nvPr/>
        </p:nvPicPr>
        <p:blipFill>
          <a:blip r:embed="rId2"/>
          <a:stretch>
            <a:fillRect/>
          </a:stretch>
        </p:blipFill>
        <p:spPr>
          <a:xfrm>
            <a:off x="7668344" y="116632"/>
            <a:ext cx="936104" cy="936104"/>
          </a:xfrm>
          <a:prstGeom prst="rect">
            <a:avLst/>
          </a:prstGeom>
        </p:spPr>
      </p:pic>
    </p:spTree>
    <p:extLst>
      <p:ext uri="{BB962C8B-B14F-4D97-AF65-F5344CB8AC3E}">
        <p14:creationId xmlns:p14="http://schemas.microsoft.com/office/powerpoint/2010/main" val="4119991325"/>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320040"/>
            <a:ext cx="7239000" cy="1143000"/>
          </a:xfrm>
        </p:spPr>
        <p:txBody>
          <a:bodyPr>
            <a:noAutofit/>
          </a:bodyPr>
          <a:lstStyle/>
          <a:p>
            <a:pPr eaLnBrk="1" fontAlgn="auto" hangingPunct="1">
              <a:spcAft>
                <a:spcPts val="0"/>
              </a:spcAft>
              <a:defRPr/>
            </a:pPr>
            <a:r>
              <a:rPr lang="en-US" sz="4000" dirty="0" smtClean="0"/>
              <a:t/>
            </a:r>
            <a:br>
              <a:rPr lang="en-US" sz="4000" dirty="0" smtClean="0"/>
            </a:br>
            <a:r>
              <a:rPr lang="en-US" sz="4000" dirty="0" smtClean="0"/>
              <a:t>interviews</a:t>
            </a:r>
            <a:endParaRPr lang="en-MY" sz="4000" dirty="0"/>
          </a:p>
        </p:txBody>
      </p:sp>
      <p:sp>
        <p:nvSpPr>
          <p:cNvPr id="48131" name="Subtitle 2"/>
          <p:cNvSpPr>
            <a:spLocks noGrp="1"/>
          </p:cNvSpPr>
          <p:nvPr>
            <p:ph idx="1"/>
          </p:nvPr>
        </p:nvSpPr>
        <p:spPr>
          <a:xfrm>
            <a:off x="611560" y="1600200"/>
            <a:ext cx="8075240" cy="4445691"/>
          </a:xfrm>
        </p:spPr>
        <p:txBody>
          <a:bodyPr>
            <a:normAutofit/>
          </a:bodyPr>
          <a:lstStyle/>
          <a:p>
            <a:r>
              <a:rPr lang="en-MY" dirty="0" smtClean="0"/>
              <a:t>Interviews can provide indepth information about behaviours, attitudes, values, knowledge, and skills—before, during, and after a programme.</a:t>
            </a:r>
          </a:p>
          <a:p>
            <a:r>
              <a:rPr lang="en-MY" dirty="0" smtClean="0"/>
              <a:t>Interviews can also help clarify and expand what you learn through document review and direct observations.</a:t>
            </a:r>
          </a:p>
          <a:p>
            <a:pPr eaLnBrk="1" hangingPunct="1"/>
            <a:endParaRPr lang="en-MY" dirty="0" smtClean="0"/>
          </a:p>
        </p:txBody>
      </p:sp>
      <p:pic>
        <p:nvPicPr>
          <p:cNvPr id="4" name="Picture 3"/>
          <p:cNvPicPr>
            <a:picLocks noChangeAspect="1"/>
          </p:cNvPicPr>
          <p:nvPr/>
        </p:nvPicPr>
        <p:blipFill>
          <a:blip r:embed="rId2"/>
          <a:stretch>
            <a:fillRect/>
          </a:stretch>
        </p:blipFill>
        <p:spPr>
          <a:xfrm>
            <a:off x="7668344" y="116632"/>
            <a:ext cx="936104" cy="936104"/>
          </a:xfrm>
          <a:prstGeom prst="rect">
            <a:avLst/>
          </a:prstGeom>
        </p:spPr>
      </p:pic>
    </p:spTree>
    <p:extLst>
      <p:ext uri="{BB962C8B-B14F-4D97-AF65-F5344CB8AC3E}">
        <p14:creationId xmlns:p14="http://schemas.microsoft.com/office/powerpoint/2010/main" val="4129478631"/>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48020" y="320040"/>
            <a:ext cx="6388276" cy="1143000"/>
          </a:xfrm>
        </p:spPr>
        <p:txBody>
          <a:bodyPr>
            <a:noAutofit/>
          </a:bodyPr>
          <a:lstStyle/>
          <a:p>
            <a:pPr algn="r" eaLnBrk="1" fontAlgn="auto" hangingPunct="1">
              <a:spcAft>
                <a:spcPts val="0"/>
              </a:spcAft>
              <a:defRPr/>
            </a:pPr>
            <a:r>
              <a:rPr lang="en-MY" b="0" dirty="0" smtClean="0"/>
              <a:t>Question - what did you like best about the programme?</a:t>
            </a:r>
            <a:endParaRPr lang="en-MY" b="0" dirty="0"/>
          </a:p>
        </p:txBody>
      </p:sp>
      <p:sp>
        <p:nvSpPr>
          <p:cNvPr id="49155" name="Subtitle 2"/>
          <p:cNvSpPr>
            <a:spLocks noGrp="1"/>
          </p:cNvSpPr>
          <p:nvPr>
            <p:ph idx="1"/>
          </p:nvPr>
        </p:nvSpPr>
        <p:spPr>
          <a:xfrm>
            <a:off x="285750" y="1609725"/>
            <a:ext cx="8606730" cy="4267547"/>
          </a:xfrm>
        </p:spPr>
        <p:txBody>
          <a:bodyPr>
            <a:normAutofit lnSpcReduction="10000"/>
          </a:bodyPr>
          <a:lstStyle/>
          <a:p>
            <a:r>
              <a:rPr lang="en-MY" sz="2800" dirty="0" smtClean="0"/>
              <a:t>Student: “Everything was great.”</a:t>
            </a:r>
          </a:p>
          <a:p>
            <a:r>
              <a:rPr lang="en-MY" sz="2800" dirty="0" smtClean="0"/>
              <a:t>Probe #1: “What one thing stood out?”</a:t>
            </a:r>
          </a:p>
          <a:p>
            <a:r>
              <a:rPr lang="en-MY" sz="2800" dirty="0" smtClean="0"/>
              <a:t>Student: “The food was really good.”</a:t>
            </a:r>
          </a:p>
          <a:p>
            <a:r>
              <a:rPr lang="en-MY" sz="2800" dirty="0" smtClean="0"/>
              <a:t>Probe #2: “What about with the programme activities?”</a:t>
            </a:r>
          </a:p>
          <a:p>
            <a:r>
              <a:rPr lang="en-MY" sz="2800" dirty="0" smtClean="0"/>
              <a:t>Student: “Well, I really liked working in groups.”</a:t>
            </a:r>
          </a:p>
          <a:p>
            <a:r>
              <a:rPr lang="en-MY" sz="2800" dirty="0" smtClean="0"/>
              <a:t>Probe #3: “How come?”</a:t>
            </a:r>
          </a:p>
          <a:p>
            <a:r>
              <a:rPr lang="en-MY" sz="2800" dirty="0" smtClean="0"/>
              <a:t>Student: “It just made you feel like everybody was working together, and like you weren’t alone, and you could feel good about what you did in the group.”</a:t>
            </a:r>
          </a:p>
        </p:txBody>
      </p:sp>
      <p:pic>
        <p:nvPicPr>
          <p:cNvPr id="4" name="Picture 3"/>
          <p:cNvPicPr>
            <a:picLocks noChangeAspect="1"/>
          </p:cNvPicPr>
          <p:nvPr/>
        </p:nvPicPr>
        <p:blipFill>
          <a:blip r:embed="rId2"/>
          <a:stretch>
            <a:fillRect/>
          </a:stretch>
        </p:blipFill>
        <p:spPr>
          <a:xfrm>
            <a:off x="7668344" y="116632"/>
            <a:ext cx="936104" cy="936104"/>
          </a:xfrm>
          <a:prstGeom prst="rect">
            <a:avLst/>
          </a:prstGeom>
        </p:spPr>
      </p:pic>
    </p:spTree>
    <p:extLst>
      <p:ext uri="{BB962C8B-B14F-4D97-AF65-F5344CB8AC3E}">
        <p14:creationId xmlns:p14="http://schemas.microsoft.com/office/powerpoint/2010/main" val="1749543045"/>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Down Arrow 4"/>
          <p:cNvSpPr/>
          <p:nvPr/>
        </p:nvSpPr>
        <p:spPr>
          <a:xfrm rot="10800000">
            <a:off x="5934044" y="0"/>
            <a:ext cx="3133756" cy="2057400"/>
          </a:xfrm>
          <a:prstGeom prst="downArrow">
            <a:avLst>
              <a:gd name="adj1" fmla="val 50000"/>
              <a:gd name="adj2" fmla="val 5702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vert="vert" anchor="ctr">
            <a:scene3d>
              <a:camera prst="orthographicFront">
                <a:rot lat="0" lon="0" rev="16200000"/>
              </a:camera>
              <a:lightRig rig="threePt" dir="t"/>
            </a:scene3d>
          </a:bodyPr>
          <a:lstStyle/>
          <a:p>
            <a:pPr algn="ctr">
              <a:defRPr/>
            </a:pPr>
            <a:r>
              <a:rPr lang="en-US" sz="3200" b="1" dirty="0" smtClean="0">
                <a:solidFill>
                  <a:schemeClr val="tx1"/>
                </a:solidFill>
              </a:rPr>
              <a:t>Quality</a:t>
            </a:r>
          </a:p>
          <a:p>
            <a:pPr algn="ctr">
              <a:defRPr/>
            </a:pPr>
            <a:r>
              <a:rPr lang="en-US" sz="3200" b="1" dirty="0" smtClean="0">
                <a:solidFill>
                  <a:schemeClr val="tx1"/>
                </a:solidFill>
              </a:rPr>
              <a:t>I</a:t>
            </a:r>
            <a:r>
              <a:rPr lang="en-US" b="1" dirty="0" smtClean="0">
                <a:solidFill>
                  <a:schemeClr val="tx1"/>
                </a:solidFill>
              </a:rPr>
              <a:t>mprovement</a:t>
            </a:r>
          </a:p>
        </p:txBody>
      </p:sp>
    </p:spTree>
    <p:extLst>
      <p:ext uri="{BB962C8B-B14F-4D97-AF65-F5344CB8AC3E}">
        <p14:creationId xmlns:p14="http://schemas.microsoft.com/office/powerpoint/2010/main" val="15476229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60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ppt_x"/>
                                          </p:val>
                                        </p:tav>
                                        <p:tav tm="100000">
                                          <p:val>
                                            <p:strVal val="#ppt_x"/>
                                          </p:val>
                                        </p:tav>
                                      </p:tavLst>
                                    </p:anim>
                                    <p:anim calcmode="lin" valueType="num">
                                      <p:cBhvr additive="base">
                                        <p:cTn id="8" dur="2000" fill="hold"/>
                                        <p:tgtEl>
                                          <p:spTgt spid="5"/>
                                        </p:tgtEl>
                                        <p:attrNameLst>
                                          <p:attrName>ppt_y</p:attrName>
                                        </p:attrNameLst>
                                      </p:cBhvr>
                                      <p:tavLst>
                                        <p:tav tm="0">
                                          <p:val>
                                            <p:strVal val="1+#ppt_h/2"/>
                                          </p:val>
                                        </p:tav>
                                        <p:tav tm="100000">
                                          <p:val>
                                            <p:strVal val="#ppt_y"/>
                                          </p:val>
                                        </p:tav>
                                      </p:tavLst>
                                    </p:anim>
                                  </p:childTnLst>
                                </p:cTn>
                              </p:par>
                              <p:par>
                                <p:cTn id="9" presetID="6" presetClass="emph" presetSubtype="0" fill="hold" grpId="0" nodeType="withEffect">
                                  <p:stCondLst>
                                    <p:cond delay="10000"/>
                                  </p:stCondLst>
                                  <p:childTnLst>
                                    <p:animScale>
                                      <p:cBhvr>
                                        <p:cTn id="10"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33730" y="320040"/>
            <a:ext cx="6202566" cy="1143000"/>
          </a:xfrm>
        </p:spPr>
        <p:txBody>
          <a:bodyPr>
            <a:noAutofit/>
          </a:bodyPr>
          <a:lstStyle/>
          <a:p>
            <a:pPr algn="r" eaLnBrk="1" fontAlgn="auto" hangingPunct="1">
              <a:spcAft>
                <a:spcPts val="0"/>
              </a:spcAft>
              <a:defRPr/>
            </a:pPr>
            <a:r>
              <a:rPr lang="en-MY" sz="3600" dirty="0" smtClean="0"/>
              <a:t>Question - what did you like best about the programme?</a:t>
            </a:r>
            <a:endParaRPr lang="en-MY" sz="3600" dirty="0"/>
          </a:p>
        </p:txBody>
      </p:sp>
      <p:sp>
        <p:nvSpPr>
          <p:cNvPr id="50179" name="Subtitle 2"/>
          <p:cNvSpPr>
            <a:spLocks noGrp="1"/>
          </p:cNvSpPr>
          <p:nvPr>
            <p:ph idx="1"/>
          </p:nvPr>
        </p:nvSpPr>
        <p:spPr>
          <a:xfrm>
            <a:off x="457200" y="1988839"/>
            <a:ext cx="7686675" cy="4467523"/>
          </a:xfrm>
        </p:spPr>
        <p:txBody>
          <a:bodyPr/>
          <a:lstStyle/>
          <a:p>
            <a:r>
              <a:rPr lang="en-MY" dirty="0" smtClean="0"/>
              <a:t>In the example, it took three probes to find out what the student really liked best and why. </a:t>
            </a:r>
          </a:p>
          <a:p>
            <a:r>
              <a:rPr lang="en-MY" dirty="0" smtClean="0"/>
              <a:t>This is the kind of information you want, so be prepared to follow up until you get an answer to your question.</a:t>
            </a:r>
          </a:p>
          <a:p>
            <a:pPr eaLnBrk="1" hangingPunct="1"/>
            <a:endParaRPr lang="en-MY" dirty="0" smtClean="0"/>
          </a:p>
        </p:txBody>
      </p:sp>
      <p:pic>
        <p:nvPicPr>
          <p:cNvPr id="4" name="Picture 3"/>
          <p:cNvPicPr>
            <a:picLocks noChangeAspect="1"/>
          </p:cNvPicPr>
          <p:nvPr/>
        </p:nvPicPr>
        <p:blipFill>
          <a:blip r:embed="rId2"/>
          <a:stretch>
            <a:fillRect/>
          </a:stretch>
        </p:blipFill>
        <p:spPr>
          <a:xfrm>
            <a:off x="7668344" y="116632"/>
            <a:ext cx="936104" cy="936104"/>
          </a:xfrm>
          <a:prstGeom prst="rect">
            <a:avLst/>
          </a:prstGeom>
        </p:spPr>
      </p:pic>
    </p:spTree>
    <p:extLst>
      <p:ext uri="{BB962C8B-B14F-4D97-AF65-F5344CB8AC3E}">
        <p14:creationId xmlns:p14="http://schemas.microsoft.com/office/powerpoint/2010/main" val="3540451556"/>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653480" y="320040"/>
            <a:ext cx="5870848" cy="1143000"/>
          </a:xfrm>
        </p:spPr>
        <p:txBody>
          <a:bodyPr>
            <a:noAutofit/>
          </a:bodyPr>
          <a:lstStyle/>
          <a:p>
            <a:pPr algn="r" eaLnBrk="1" fontAlgn="auto" hangingPunct="1">
              <a:spcAft>
                <a:spcPts val="0"/>
              </a:spcAft>
              <a:defRPr/>
            </a:pPr>
            <a:r>
              <a:rPr lang="en-MY" dirty="0" smtClean="0"/>
              <a:t>Group interviews, or focus groups</a:t>
            </a:r>
            <a:endParaRPr lang="en-MY" dirty="0"/>
          </a:p>
        </p:txBody>
      </p:sp>
      <p:sp>
        <p:nvSpPr>
          <p:cNvPr id="51203" name="Subtitle 2"/>
          <p:cNvSpPr>
            <a:spLocks noGrp="1"/>
          </p:cNvSpPr>
          <p:nvPr>
            <p:ph idx="1"/>
          </p:nvPr>
        </p:nvSpPr>
        <p:spPr>
          <a:xfrm>
            <a:off x="611560" y="1556792"/>
            <a:ext cx="7772400" cy="4114800"/>
          </a:xfrm>
        </p:spPr>
        <p:txBody>
          <a:bodyPr>
            <a:normAutofit fontScale="92500"/>
          </a:bodyPr>
          <a:lstStyle/>
          <a:p>
            <a:r>
              <a:rPr lang="en-MY" dirty="0" smtClean="0"/>
              <a:t>A good way to talk to more people in a shorter amount of time </a:t>
            </a:r>
          </a:p>
          <a:p>
            <a:r>
              <a:rPr lang="en-MY" dirty="0" smtClean="0"/>
              <a:t>It takes a skilled interviewer to keep the group on track, however, and to make sure that everyone gets involved in the discussion</a:t>
            </a:r>
          </a:p>
          <a:p>
            <a:r>
              <a:rPr lang="en-MY" dirty="0" smtClean="0"/>
              <a:t>Restricting a group to 8–10 people is a good idea, as is limiting the people in your group to those who have similar experiences</a:t>
            </a:r>
          </a:p>
          <a:p>
            <a:pPr eaLnBrk="1" hangingPunct="1"/>
            <a:endParaRPr lang="en-MY" dirty="0" smtClean="0"/>
          </a:p>
        </p:txBody>
      </p:sp>
      <p:pic>
        <p:nvPicPr>
          <p:cNvPr id="4" name="Picture 3"/>
          <p:cNvPicPr>
            <a:picLocks noChangeAspect="1"/>
          </p:cNvPicPr>
          <p:nvPr/>
        </p:nvPicPr>
        <p:blipFill>
          <a:blip r:embed="rId2"/>
          <a:stretch>
            <a:fillRect/>
          </a:stretch>
        </p:blipFill>
        <p:spPr>
          <a:xfrm>
            <a:off x="7668344" y="116632"/>
            <a:ext cx="936104" cy="936104"/>
          </a:xfrm>
          <a:prstGeom prst="rect">
            <a:avLst/>
          </a:prstGeom>
        </p:spPr>
      </p:pic>
    </p:spTree>
    <p:extLst>
      <p:ext uri="{BB962C8B-B14F-4D97-AF65-F5344CB8AC3E}">
        <p14:creationId xmlns:p14="http://schemas.microsoft.com/office/powerpoint/2010/main" val="1759653184"/>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eaLnBrk="1" hangingPunct="1">
              <a:defRPr/>
            </a:pPr>
            <a:r>
              <a:rPr lang="en-US" smtClean="0"/>
              <a:t>Presenting Assessment Results</a:t>
            </a:r>
            <a:endParaRPr lang="en-MY" dirty="0"/>
          </a:p>
        </p:txBody>
      </p:sp>
      <p:sp>
        <p:nvSpPr>
          <p:cNvPr id="3" name="Content Placeholder 2"/>
          <p:cNvSpPr>
            <a:spLocks noGrp="1"/>
          </p:cNvSpPr>
          <p:nvPr>
            <p:ph idx="1"/>
          </p:nvPr>
        </p:nvSpPr>
        <p:spPr>
          <a:xfrm>
            <a:off x="755576" y="1600200"/>
            <a:ext cx="7931224" cy="4445691"/>
          </a:xfrm>
        </p:spPr>
        <p:txBody>
          <a:bodyPr>
            <a:normAutofit/>
          </a:bodyPr>
          <a:lstStyle/>
          <a:p>
            <a:pPr eaLnBrk="1" hangingPunct="1">
              <a:defRPr/>
            </a:pPr>
            <a:r>
              <a:rPr lang="en-MY" dirty="0" smtClean="0"/>
              <a:t>A staff member can represent the data </a:t>
            </a:r>
            <a:r>
              <a:rPr lang="en-MY" dirty="0" smtClean="0">
                <a:solidFill>
                  <a:srgbClr val="FF0000"/>
                </a:solidFill>
              </a:rPr>
              <a:t>graphically. </a:t>
            </a:r>
          </a:p>
          <a:p>
            <a:pPr eaLnBrk="1" hangingPunct="1">
              <a:defRPr/>
            </a:pPr>
            <a:r>
              <a:rPr lang="en-MY" dirty="0" smtClean="0"/>
              <a:t>How many students meet the expected standard of “meets criterion” , the number who exceed standard and the number that are making progress can be determined. </a:t>
            </a:r>
          </a:p>
          <a:p>
            <a:pPr eaLnBrk="1" hangingPunct="1">
              <a:defRPr/>
            </a:pPr>
            <a:r>
              <a:rPr lang="en-MY" dirty="0" smtClean="0"/>
              <a:t>Staff should </a:t>
            </a:r>
            <a:r>
              <a:rPr lang="en-MY" dirty="0" smtClean="0">
                <a:solidFill>
                  <a:srgbClr val="FF0000"/>
                </a:solidFill>
              </a:rPr>
              <a:t>think through how the data are going to be used </a:t>
            </a:r>
            <a:r>
              <a:rPr lang="en-MY" dirty="0" smtClean="0"/>
              <a:t>before developing a rubric.</a:t>
            </a:r>
          </a:p>
          <a:p>
            <a:pPr eaLnBrk="1" hangingPunct="1">
              <a:defRPr/>
            </a:pPr>
            <a:endParaRPr lang="en-MY" dirty="0" smtClean="0"/>
          </a:p>
          <a:p>
            <a:pPr eaLnBrk="1" hangingPunct="1">
              <a:defRPr/>
            </a:pPr>
            <a:endParaRPr lang="en-MY" dirty="0" smtClean="0"/>
          </a:p>
          <a:p>
            <a:pPr eaLnBrk="1" hangingPunct="1">
              <a:defRPr/>
            </a:pPr>
            <a:endParaRPr lang="en-MY" dirty="0" smtClean="0"/>
          </a:p>
          <a:p>
            <a:pPr eaLnBrk="1" hangingPunct="1">
              <a:defRPr/>
            </a:pPr>
            <a:endParaRPr lang="en-MY" dirty="0" smtClean="0"/>
          </a:p>
          <a:p>
            <a:pPr eaLnBrk="1" hangingPunct="1">
              <a:defRPr/>
            </a:pPr>
            <a:endParaRPr lang="en-MY" dirty="0"/>
          </a:p>
        </p:txBody>
      </p:sp>
      <p:pic>
        <p:nvPicPr>
          <p:cNvPr id="4" name="Picture 3"/>
          <p:cNvPicPr>
            <a:picLocks noChangeAspect="1"/>
          </p:cNvPicPr>
          <p:nvPr/>
        </p:nvPicPr>
        <p:blipFill>
          <a:blip r:embed="rId2"/>
          <a:stretch>
            <a:fillRect/>
          </a:stretch>
        </p:blipFill>
        <p:spPr>
          <a:xfrm>
            <a:off x="7668344" y="116632"/>
            <a:ext cx="936104" cy="936104"/>
          </a:xfrm>
          <a:prstGeom prst="rect">
            <a:avLst/>
          </a:prstGeom>
        </p:spPr>
      </p:pic>
    </p:spTree>
    <p:extLst>
      <p:ext uri="{BB962C8B-B14F-4D97-AF65-F5344CB8AC3E}">
        <p14:creationId xmlns:p14="http://schemas.microsoft.com/office/powerpoint/2010/main" val="3002618440"/>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p:txBody>
          <a:bodyPr/>
          <a:lstStyle/>
          <a:p>
            <a:r>
              <a:rPr lang="en-US" dirty="0" smtClean="0"/>
              <a:t>Exercises    (25 minutes)</a:t>
            </a:r>
            <a:endParaRPr lang="en-US" dirty="0"/>
          </a:p>
        </p:txBody>
      </p:sp>
      <p:sp>
        <p:nvSpPr>
          <p:cNvPr id="5" name="Subtitle 4"/>
          <p:cNvSpPr>
            <a:spLocks noGrp="1"/>
          </p:cNvSpPr>
          <p:nvPr>
            <p:ph type="subTitle" idx="1"/>
          </p:nvPr>
        </p:nvSpPr>
        <p:spPr/>
        <p:txBody>
          <a:bodyPr/>
          <a:lstStyle/>
          <a:p>
            <a:r>
              <a:rPr lang="en-US" dirty="0" smtClean="0"/>
              <a:t>16.20 – 16.45  </a:t>
            </a:r>
            <a:endParaRPr lang="en-US" dirty="0"/>
          </a:p>
        </p:txBody>
      </p:sp>
    </p:spTree>
    <p:extLst>
      <p:ext uri="{BB962C8B-B14F-4D97-AF65-F5344CB8AC3E}">
        <p14:creationId xmlns:p14="http://schemas.microsoft.com/office/powerpoint/2010/main" val="930425800"/>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Exercise 6</a:t>
            </a:r>
            <a:endParaRPr lang="en-MY"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19725029"/>
              </p:ext>
            </p:extLst>
          </p:nvPr>
        </p:nvGraphicFramePr>
        <p:xfrm>
          <a:off x="457200" y="1600200"/>
          <a:ext cx="8229600" cy="2590799"/>
        </p:xfrm>
        <a:graphic>
          <a:graphicData uri="http://schemas.openxmlformats.org/drawingml/2006/table">
            <a:tbl>
              <a:tblPr firstRow="1" bandRow="1">
                <a:tableStyleId>{5C22544A-7EE6-4342-B048-85BDC9FD1C3A}</a:tableStyleId>
              </a:tblPr>
              <a:tblGrid>
                <a:gridCol w="1645920"/>
                <a:gridCol w="1645920"/>
                <a:gridCol w="1645920"/>
                <a:gridCol w="1645920"/>
                <a:gridCol w="1645920"/>
              </a:tblGrid>
              <a:tr h="370840">
                <a:tc>
                  <a:txBody>
                    <a:bodyPr/>
                    <a:lstStyle/>
                    <a:p>
                      <a:pPr algn="ctr"/>
                      <a:endParaRPr lang="en-MY" sz="2800" dirty="0"/>
                    </a:p>
                  </a:txBody>
                  <a:tcPr/>
                </a:tc>
                <a:tc>
                  <a:txBody>
                    <a:bodyPr/>
                    <a:lstStyle/>
                    <a:p>
                      <a:pPr algn="ctr"/>
                      <a:r>
                        <a:rPr lang="en-US" sz="2800" dirty="0" smtClean="0"/>
                        <a:t>PO1</a:t>
                      </a:r>
                      <a:endParaRPr lang="en-MY" sz="2800" dirty="0"/>
                    </a:p>
                  </a:txBody>
                  <a:tcPr/>
                </a:tc>
                <a:tc>
                  <a:txBody>
                    <a:bodyPr/>
                    <a:lstStyle/>
                    <a:p>
                      <a:pPr algn="ctr"/>
                      <a:r>
                        <a:rPr lang="en-US" sz="2800" dirty="0" smtClean="0"/>
                        <a:t>PO2</a:t>
                      </a:r>
                      <a:endParaRPr lang="en-MY" sz="2800" dirty="0"/>
                    </a:p>
                  </a:txBody>
                  <a:tcPr/>
                </a:tc>
                <a:tc>
                  <a:txBody>
                    <a:bodyPr/>
                    <a:lstStyle/>
                    <a:p>
                      <a:pPr algn="ctr"/>
                      <a:r>
                        <a:rPr lang="en-US" sz="2800" dirty="0" smtClean="0"/>
                        <a:t>PO9</a:t>
                      </a:r>
                      <a:endParaRPr lang="en-MY" sz="2800" dirty="0"/>
                    </a:p>
                  </a:txBody>
                  <a:tcPr/>
                </a:tc>
                <a:tc>
                  <a:txBody>
                    <a:bodyPr/>
                    <a:lstStyle/>
                    <a:p>
                      <a:pPr algn="ctr"/>
                      <a:r>
                        <a:rPr lang="en-US" sz="2800" dirty="0" smtClean="0"/>
                        <a:t>PO10</a:t>
                      </a:r>
                      <a:endParaRPr lang="en-MY" sz="2800" dirty="0"/>
                    </a:p>
                  </a:txBody>
                  <a:tcPr/>
                </a:tc>
              </a:tr>
              <a:tr h="370840">
                <a:tc>
                  <a:txBody>
                    <a:bodyPr/>
                    <a:lstStyle/>
                    <a:p>
                      <a:pPr algn="ctr"/>
                      <a:r>
                        <a:rPr lang="en-US" sz="2800" dirty="0" smtClean="0"/>
                        <a:t>CO1</a:t>
                      </a:r>
                      <a:endParaRPr lang="en-MY" sz="2800" dirty="0"/>
                    </a:p>
                  </a:txBody>
                  <a:tcPr/>
                </a:tc>
                <a:tc>
                  <a:txBody>
                    <a:bodyPr/>
                    <a:lstStyle/>
                    <a:p>
                      <a:pPr algn="ctr"/>
                      <a:r>
                        <a:rPr lang="en-US" sz="2800" dirty="0" smtClean="0"/>
                        <a:t>+</a:t>
                      </a:r>
                      <a:endParaRPr lang="en-MY" sz="2800" dirty="0"/>
                    </a:p>
                  </a:txBody>
                  <a:tcPr/>
                </a:tc>
                <a:tc>
                  <a:txBody>
                    <a:bodyPr/>
                    <a:lstStyle/>
                    <a:p>
                      <a:pPr algn="ctr"/>
                      <a:r>
                        <a:rPr lang="en-US" sz="2800" dirty="0" smtClean="0"/>
                        <a:t>+</a:t>
                      </a:r>
                      <a:endParaRPr lang="en-MY" sz="2800" dirty="0"/>
                    </a:p>
                  </a:txBody>
                  <a:tcPr/>
                </a:tc>
                <a:tc>
                  <a:txBody>
                    <a:bodyPr/>
                    <a:lstStyle/>
                    <a:p>
                      <a:pPr algn="ctr"/>
                      <a:endParaRPr lang="en-MY" sz="2800"/>
                    </a:p>
                  </a:txBody>
                  <a:tcPr/>
                </a:tc>
                <a:tc>
                  <a:txBody>
                    <a:bodyPr/>
                    <a:lstStyle/>
                    <a:p>
                      <a:pPr algn="ctr"/>
                      <a:endParaRPr lang="en-MY" sz="2800"/>
                    </a:p>
                  </a:txBody>
                  <a:tcPr/>
                </a:tc>
              </a:tr>
              <a:tr h="370840">
                <a:tc>
                  <a:txBody>
                    <a:bodyPr/>
                    <a:lstStyle/>
                    <a:p>
                      <a:pPr algn="ctr"/>
                      <a:r>
                        <a:rPr lang="en-US" sz="2800" dirty="0" smtClean="0"/>
                        <a:t>CO2</a:t>
                      </a:r>
                      <a:endParaRPr lang="en-MY" sz="2800" dirty="0"/>
                    </a:p>
                  </a:txBody>
                  <a:tcPr/>
                </a:tc>
                <a:tc>
                  <a:txBody>
                    <a:bodyPr/>
                    <a:lstStyle/>
                    <a:p>
                      <a:pPr algn="ctr"/>
                      <a:endParaRPr lang="en-MY" sz="2800"/>
                    </a:p>
                  </a:txBody>
                  <a:tcPr/>
                </a:tc>
                <a:tc>
                  <a:txBody>
                    <a:bodyPr/>
                    <a:lstStyle/>
                    <a:p>
                      <a:pPr algn="ctr"/>
                      <a:r>
                        <a:rPr lang="en-US" sz="2800" dirty="0" smtClean="0"/>
                        <a:t>+</a:t>
                      </a:r>
                      <a:endParaRPr lang="en-MY" sz="2800" dirty="0"/>
                    </a:p>
                  </a:txBody>
                  <a:tcPr/>
                </a:tc>
                <a:tc>
                  <a:txBody>
                    <a:bodyPr/>
                    <a:lstStyle/>
                    <a:p>
                      <a:pPr algn="ctr"/>
                      <a:r>
                        <a:rPr lang="en-US" sz="2800" dirty="0" smtClean="0"/>
                        <a:t>+</a:t>
                      </a:r>
                      <a:endParaRPr lang="en-MY" sz="2800" dirty="0"/>
                    </a:p>
                  </a:txBody>
                  <a:tcPr/>
                </a:tc>
                <a:tc>
                  <a:txBody>
                    <a:bodyPr/>
                    <a:lstStyle/>
                    <a:p>
                      <a:pPr algn="ctr"/>
                      <a:endParaRPr lang="en-MY" sz="2800"/>
                    </a:p>
                  </a:txBody>
                  <a:tcPr/>
                </a:tc>
              </a:tr>
              <a:tr h="370840">
                <a:tc>
                  <a:txBody>
                    <a:bodyPr/>
                    <a:lstStyle/>
                    <a:p>
                      <a:pPr algn="ctr"/>
                      <a:r>
                        <a:rPr lang="en-US" sz="2800" dirty="0" smtClean="0"/>
                        <a:t>CO3</a:t>
                      </a:r>
                      <a:endParaRPr lang="en-MY" sz="2800" dirty="0"/>
                    </a:p>
                  </a:txBody>
                  <a:tcPr/>
                </a:tc>
                <a:tc>
                  <a:txBody>
                    <a:bodyPr/>
                    <a:lstStyle/>
                    <a:p>
                      <a:pPr algn="ctr"/>
                      <a:r>
                        <a:rPr lang="en-US" sz="2800" dirty="0" smtClean="0"/>
                        <a:t>+</a:t>
                      </a:r>
                      <a:endParaRPr lang="en-MY" sz="2800" dirty="0"/>
                    </a:p>
                  </a:txBody>
                  <a:tcPr/>
                </a:tc>
                <a:tc>
                  <a:txBody>
                    <a:bodyPr/>
                    <a:lstStyle/>
                    <a:p>
                      <a:pPr algn="ctr"/>
                      <a:endParaRPr lang="en-MY" sz="2800"/>
                    </a:p>
                  </a:txBody>
                  <a:tcPr/>
                </a:tc>
                <a:tc>
                  <a:txBody>
                    <a:bodyPr/>
                    <a:lstStyle/>
                    <a:p>
                      <a:pPr algn="ctr"/>
                      <a:endParaRPr lang="en-MY" sz="2800"/>
                    </a:p>
                  </a:txBody>
                  <a:tcPr/>
                </a:tc>
                <a:tc>
                  <a:txBody>
                    <a:bodyPr/>
                    <a:lstStyle/>
                    <a:p>
                      <a:pPr algn="ctr"/>
                      <a:r>
                        <a:rPr lang="en-US" sz="2800" dirty="0" smtClean="0"/>
                        <a:t>+</a:t>
                      </a:r>
                      <a:endParaRPr lang="en-MY" sz="2800" dirty="0"/>
                    </a:p>
                  </a:txBody>
                  <a:tcPr/>
                </a:tc>
              </a:tr>
              <a:tr h="370840">
                <a:tc>
                  <a:txBody>
                    <a:bodyPr/>
                    <a:lstStyle/>
                    <a:p>
                      <a:pPr algn="ctr"/>
                      <a:r>
                        <a:rPr lang="en-US" sz="2800" dirty="0" smtClean="0"/>
                        <a:t>CO4</a:t>
                      </a:r>
                      <a:endParaRPr lang="en-MY" sz="2800" dirty="0"/>
                    </a:p>
                  </a:txBody>
                  <a:tcPr/>
                </a:tc>
                <a:tc>
                  <a:txBody>
                    <a:bodyPr/>
                    <a:lstStyle/>
                    <a:p>
                      <a:pPr algn="ctr"/>
                      <a:endParaRPr lang="en-MY" sz="2800"/>
                    </a:p>
                  </a:txBody>
                  <a:tcPr/>
                </a:tc>
                <a:tc>
                  <a:txBody>
                    <a:bodyPr/>
                    <a:lstStyle/>
                    <a:p>
                      <a:pPr algn="ctr"/>
                      <a:endParaRPr lang="en-MY" sz="2800"/>
                    </a:p>
                  </a:txBody>
                  <a:tcPr/>
                </a:tc>
                <a:tc>
                  <a:txBody>
                    <a:bodyPr/>
                    <a:lstStyle/>
                    <a:p>
                      <a:pPr algn="ctr"/>
                      <a:r>
                        <a:rPr lang="en-US" sz="2800" dirty="0" smtClean="0"/>
                        <a:t>+</a:t>
                      </a:r>
                      <a:endParaRPr lang="en-MY" sz="2800" dirty="0"/>
                    </a:p>
                  </a:txBody>
                  <a:tcPr/>
                </a:tc>
                <a:tc>
                  <a:txBody>
                    <a:bodyPr/>
                    <a:lstStyle/>
                    <a:p>
                      <a:pPr algn="ctr"/>
                      <a:r>
                        <a:rPr lang="en-US" sz="2800" dirty="0" smtClean="0"/>
                        <a:t>+</a:t>
                      </a:r>
                      <a:endParaRPr lang="en-MY" sz="2800" dirty="0"/>
                    </a:p>
                  </a:txBody>
                  <a:tcPr/>
                </a:tc>
              </a:tr>
            </a:tbl>
          </a:graphicData>
        </a:graphic>
      </p:graphicFrame>
      <p:sp>
        <p:nvSpPr>
          <p:cNvPr id="5" name="TextBox 4"/>
          <p:cNvSpPr txBox="1"/>
          <p:nvPr/>
        </p:nvSpPr>
        <p:spPr>
          <a:xfrm>
            <a:off x="539552" y="4581128"/>
            <a:ext cx="8352928" cy="954107"/>
          </a:xfrm>
          <a:prstGeom prst="rect">
            <a:avLst/>
          </a:prstGeom>
          <a:noFill/>
        </p:spPr>
        <p:txBody>
          <a:bodyPr wrap="square" rtlCol="0">
            <a:spAutoFit/>
          </a:bodyPr>
          <a:lstStyle/>
          <a:p>
            <a:r>
              <a:rPr lang="en-US" sz="2800" dirty="0" smtClean="0"/>
              <a:t>How would you design the assessment for </a:t>
            </a:r>
          </a:p>
          <a:p>
            <a:r>
              <a:rPr lang="en-US" sz="2800" dirty="0" smtClean="0"/>
              <a:t>the above matrix?</a:t>
            </a:r>
            <a:endParaRPr lang="en-MY" sz="2800" dirty="0"/>
          </a:p>
        </p:txBody>
      </p:sp>
      <p:pic>
        <p:nvPicPr>
          <p:cNvPr id="7" name="Picture 6"/>
          <p:cNvPicPr>
            <a:picLocks noChangeAspect="1"/>
          </p:cNvPicPr>
          <p:nvPr/>
        </p:nvPicPr>
        <p:blipFill>
          <a:blip r:embed="rId2"/>
          <a:stretch>
            <a:fillRect/>
          </a:stretch>
        </p:blipFill>
        <p:spPr>
          <a:xfrm>
            <a:off x="7668344" y="116632"/>
            <a:ext cx="936104" cy="936104"/>
          </a:xfrm>
          <a:prstGeom prst="rect">
            <a:avLst/>
          </a:prstGeom>
        </p:spPr>
      </p:pic>
    </p:spTree>
    <p:extLst>
      <p:ext uri="{BB962C8B-B14F-4D97-AF65-F5344CB8AC3E}">
        <p14:creationId xmlns:p14="http://schemas.microsoft.com/office/powerpoint/2010/main" val="162126875"/>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Exercise 7</a:t>
            </a:r>
            <a:endParaRPr lang="en-MY"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56945146"/>
              </p:ext>
            </p:extLst>
          </p:nvPr>
        </p:nvGraphicFramePr>
        <p:xfrm>
          <a:off x="457200" y="1196752"/>
          <a:ext cx="4114800" cy="2590799"/>
        </p:xfrm>
        <a:graphic>
          <a:graphicData uri="http://schemas.openxmlformats.org/drawingml/2006/table">
            <a:tbl>
              <a:tblPr firstRow="1" bandRow="1">
                <a:tableStyleId>{5C22544A-7EE6-4342-B048-85BDC9FD1C3A}</a:tableStyleId>
              </a:tblPr>
              <a:tblGrid>
                <a:gridCol w="1371600"/>
                <a:gridCol w="1371600"/>
                <a:gridCol w="1371600"/>
              </a:tblGrid>
              <a:tr h="370840">
                <a:tc>
                  <a:txBody>
                    <a:bodyPr/>
                    <a:lstStyle/>
                    <a:p>
                      <a:pPr algn="ctr"/>
                      <a:r>
                        <a:rPr lang="en-US" sz="2800" dirty="0" smtClean="0"/>
                        <a:t>Table 1</a:t>
                      </a:r>
                      <a:endParaRPr lang="en-MY" sz="2800" dirty="0"/>
                    </a:p>
                  </a:txBody>
                  <a:tcPr/>
                </a:tc>
                <a:tc>
                  <a:txBody>
                    <a:bodyPr/>
                    <a:lstStyle/>
                    <a:p>
                      <a:pPr algn="ctr"/>
                      <a:endParaRPr lang="en-MY" sz="2800"/>
                    </a:p>
                  </a:txBody>
                  <a:tcPr/>
                </a:tc>
                <a:tc>
                  <a:txBody>
                    <a:bodyPr/>
                    <a:lstStyle/>
                    <a:p>
                      <a:pPr algn="ctr"/>
                      <a:endParaRPr lang="en-MY" sz="2800"/>
                    </a:p>
                  </a:txBody>
                  <a:tcPr/>
                </a:tc>
              </a:tr>
              <a:tr h="370840">
                <a:tc>
                  <a:txBody>
                    <a:bodyPr/>
                    <a:lstStyle/>
                    <a:p>
                      <a:pPr algn="ctr"/>
                      <a:r>
                        <a:rPr lang="en-US" sz="2800" dirty="0" smtClean="0"/>
                        <a:t>Q1</a:t>
                      </a:r>
                      <a:endParaRPr lang="en-MY" sz="2800" dirty="0"/>
                    </a:p>
                  </a:txBody>
                  <a:tcPr/>
                </a:tc>
                <a:tc>
                  <a:txBody>
                    <a:bodyPr/>
                    <a:lstStyle/>
                    <a:p>
                      <a:pPr algn="ctr"/>
                      <a:r>
                        <a:rPr lang="en-US" sz="2800" dirty="0" smtClean="0"/>
                        <a:t>CO1</a:t>
                      </a:r>
                      <a:endParaRPr lang="en-MY" sz="2800" dirty="0"/>
                    </a:p>
                  </a:txBody>
                  <a:tcPr/>
                </a:tc>
                <a:tc>
                  <a:txBody>
                    <a:bodyPr/>
                    <a:lstStyle/>
                    <a:p>
                      <a:pPr algn="ctr"/>
                      <a:r>
                        <a:rPr lang="en-US" sz="2800" dirty="0" smtClean="0"/>
                        <a:t>+</a:t>
                      </a:r>
                      <a:endParaRPr lang="en-MY" sz="2800" dirty="0"/>
                    </a:p>
                  </a:txBody>
                  <a:tcPr/>
                </a:tc>
              </a:tr>
              <a:tr h="370840">
                <a:tc>
                  <a:txBody>
                    <a:bodyPr/>
                    <a:lstStyle/>
                    <a:p>
                      <a:pPr algn="ctr"/>
                      <a:r>
                        <a:rPr lang="en-US" sz="2800" dirty="0" smtClean="0"/>
                        <a:t>Q2</a:t>
                      </a:r>
                      <a:endParaRPr lang="en-MY" sz="2800" dirty="0"/>
                    </a:p>
                  </a:txBody>
                  <a:tcPr/>
                </a:tc>
                <a:tc>
                  <a:txBody>
                    <a:bodyPr/>
                    <a:lstStyle/>
                    <a:p>
                      <a:pPr algn="ctr"/>
                      <a:r>
                        <a:rPr lang="en-US" sz="2800" dirty="0" smtClean="0"/>
                        <a:t>CO2</a:t>
                      </a:r>
                      <a:endParaRPr lang="en-MY" sz="2800" dirty="0"/>
                    </a:p>
                  </a:txBody>
                  <a:tcPr/>
                </a:tc>
                <a:tc>
                  <a:txBody>
                    <a:bodyPr/>
                    <a:lstStyle/>
                    <a:p>
                      <a:pPr algn="ctr"/>
                      <a:r>
                        <a:rPr lang="en-US" sz="2800" dirty="0" smtClean="0"/>
                        <a:t>-</a:t>
                      </a:r>
                      <a:endParaRPr lang="en-MY" sz="2800" dirty="0"/>
                    </a:p>
                  </a:txBody>
                  <a:tcPr/>
                </a:tc>
              </a:tr>
              <a:tr h="370840">
                <a:tc>
                  <a:txBody>
                    <a:bodyPr/>
                    <a:lstStyle/>
                    <a:p>
                      <a:pPr algn="ctr"/>
                      <a:r>
                        <a:rPr lang="en-US" sz="2800" dirty="0" smtClean="0"/>
                        <a:t>Q3</a:t>
                      </a:r>
                      <a:endParaRPr lang="en-MY" sz="2800" dirty="0"/>
                    </a:p>
                  </a:txBody>
                  <a:tcPr/>
                </a:tc>
                <a:tc>
                  <a:txBody>
                    <a:bodyPr/>
                    <a:lstStyle/>
                    <a:p>
                      <a:pPr algn="ctr"/>
                      <a:r>
                        <a:rPr lang="en-US" sz="2800" dirty="0" smtClean="0"/>
                        <a:t>CO3</a:t>
                      </a:r>
                      <a:endParaRPr lang="en-MY" sz="2800" dirty="0"/>
                    </a:p>
                  </a:txBody>
                  <a:tcPr/>
                </a:tc>
                <a:tc>
                  <a:txBody>
                    <a:bodyPr/>
                    <a:lstStyle/>
                    <a:p>
                      <a:pPr algn="ctr"/>
                      <a:r>
                        <a:rPr lang="en-US" sz="2800" dirty="0" smtClean="0"/>
                        <a:t>+</a:t>
                      </a:r>
                      <a:endParaRPr lang="en-MY" sz="2800" dirty="0"/>
                    </a:p>
                  </a:txBody>
                  <a:tcPr/>
                </a:tc>
              </a:tr>
              <a:tr h="370840">
                <a:tc>
                  <a:txBody>
                    <a:bodyPr/>
                    <a:lstStyle/>
                    <a:p>
                      <a:pPr algn="ctr"/>
                      <a:r>
                        <a:rPr lang="en-US" sz="2800" dirty="0" smtClean="0"/>
                        <a:t>Q4</a:t>
                      </a:r>
                      <a:endParaRPr lang="en-MY" sz="2800" dirty="0"/>
                    </a:p>
                  </a:txBody>
                  <a:tcPr/>
                </a:tc>
                <a:tc>
                  <a:txBody>
                    <a:bodyPr/>
                    <a:lstStyle/>
                    <a:p>
                      <a:pPr algn="ctr"/>
                      <a:r>
                        <a:rPr lang="en-US" sz="2800" dirty="0" smtClean="0"/>
                        <a:t>CO4</a:t>
                      </a:r>
                      <a:endParaRPr lang="en-MY" sz="2800" dirty="0"/>
                    </a:p>
                  </a:txBody>
                  <a:tcPr/>
                </a:tc>
                <a:tc>
                  <a:txBody>
                    <a:bodyPr/>
                    <a:lstStyle/>
                    <a:p>
                      <a:pPr algn="ctr"/>
                      <a:r>
                        <a:rPr lang="en-US" sz="2800" dirty="0" smtClean="0"/>
                        <a:t>+</a:t>
                      </a:r>
                      <a:endParaRPr lang="en-MY" sz="2800" dirty="0"/>
                    </a:p>
                  </a:txBody>
                  <a:tcPr/>
                </a:tc>
              </a:tr>
            </a:tbl>
          </a:graphicData>
        </a:graphic>
      </p:graphicFrame>
      <p:graphicFrame>
        <p:nvGraphicFramePr>
          <p:cNvPr id="5" name="Content Placeholder 3"/>
          <p:cNvGraphicFramePr>
            <a:graphicFrameLocks/>
          </p:cNvGraphicFramePr>
          <p:nvPr>
            <p:extLst>
              <p:ext uri="{D42A27DB-BD31-4B8C-83A1-F6EECF244321}">
                <p14:modId xmlns:p14="http://schemas.microsoft.com/office/powerpoint/2010/main" val="1111039899"/>
              </p:ext>
            </p:extLst>
          </p:nvPr>
        </p:nvGraphicFramePr>
        <p:xfrm>
          <a:off x="539552" y="4095328"/>
          <a:ext cx="6858000" cy="2286000"/>
        </p:xfrm>
        <a:graphic>
          <a:graphicData uri="http://schemas.openxmlformats.org/drawingml/2006/table">
            <a:tbl>
              <a:tblPr firstRow="1" bandRow="1">
                <a:tableStyleId>{5C22544A-7EE6-4342-B048-85BDC9FD1C3A}</a:tableStyleId>
              </a:tblPr>
              <a:tblGrid>
                <a:gridCol w="1371600"/>
                <a:gridCol w="1371600"/>
                <a:gridCol w="1371600"/>
                <a:gridCol w="1371600"/>
                <a:gridCol w="1371600"/>
              </a:tblGrid>
              <a:tr h="370840">
                <a:tc>
                  <a:txBody>
                    <a:bodyPr/>
                    <a:lstStyle/>
                    <a:p>
                      <a:pPr algn="ctr"/>
                      <a:r>
                        <a:rPr lang="en-US" sz="2400" dirty="0" smtClean="0"/>
                        <a:t>Table 2</a:t>
                      </a:r>
                      <a:endParaRPr lang="en-MY" sz="2400" dirty="0"/>
                    </a:p>
                  </a:txBody>
                  <a:tcPr/>
                </a:tc>
                <a:tc>
                  <a:txBody>
                    <a:bodyPr/>
                    <a:lstStyle/>
                    <a:p>
                      <a:pPr algn="ctr"/>
                      <a:endParaRPr lang="en-MY" sz="2400"/>
                    </a:p>
                  </a:txBody>
                  <a:tcPr/>
                </a:tc>
                <a:tc>
                  <a:txBody>
                    <a:bodyPr/>
                    <a:lstStyle/>
                    <a:p>
                      <a:pPr algn="ctr"/>
                      <a:endParaRPr lang="en-MY" sz="2400"/>
                    </a:p>
                  </a:txBody>
                  <a:tcPr/>
                </a:tc>
                <a:tc>
                  <a:txBody>
                    <a:bodyPr/>
                    <a:lstStyle/>
                    <a:p>
                      <a:pPr algn="ctr"/>
                      <a:endParaRPr lang="en-MY" sz="2400"/>
                    </a:p>
                  </a:txBody>
                  <a:tcPr/>
                </a:tc>
                <a:tc>
                  <a:txBody>
                    <a:bodyPr/>
                    <a:lstStyle/>
                    <a:p>
                      <a:pPr algn="ctr"/>
                      <a:endParaRPr lang="en-MY" sz="2400"/>
                    </a:p>
                  </a:txBody>
                  <a:tcPr/>
                </a:tc>
              </a:tr>
              <a:tr h="370840">
                <a:tc>
                  <a:txBody>
                    <a:bodyPr/>
                    <a:lstStyle/>
                    <a:p>
                      <a:pPr algn="ctr"/>
                      <a:r>
                        <a:rPr lang="en-US" sz="2400" dirty="0" smtClean="0"/>
                        <a:t>Q1</a:t>
                      </a:r>
                      <a:endParaRPr lang="en-MY" sz="2400" dirty="0"/>
                    </a:p>
                  </a:txBody>
                  <a:tcPr/>
                </a:tc>
                <a:tc>
                  <a:txBody>
                    <a:bodyPr/>
                    <a:lstStyle/>
                    <a:p>
                      <a:pPr algn="ctr"/>
                      <a:r>
                        <a:rPr lang="en-US" sz="2400" dirty="0" smtClean="0"/>
                        <a:t>CO1</a:t>
                      </a:r>
                      <a:endParaRPr lang="en-MY" sz="2400" dirty="0"/>
                    </a:p>
                  </a:txBody>
                  <a:tcPr/>
                </a:tc>
                <a:tc>
                  <a:txBody>
                    <a:bodyPr/>
                    <a:lstStyle/>
                    <a:p>
                      <a:pPr algn="ctr"/>
                      <a:r>
                        <a:rPr lang="en-US" sz="2400" dirty="0" smtClean="0"/>
                        <a:t>+</a:t>
                      </a:r>
                      <a:endParaRPr lang="en-MY" sz="2400" dirty="0"/>
                    </a:p>
                  </a:txBody>
                  <a:tcPr/>
                </a:tc>
                <a:tc>
                  <a:txBody>
                    <a:bodyPr/>
                    <a:lstStyle/>
                    <a:p>
                      <a:pPr algn="ctr"/>
                      <a:r>
                        <a:rPr lang="en-US" sz="2400" dirty="0" smtClean="0"/>
                        <a:t>CO2</a:t>
                      </a:r>
                      <a:endParaRPr lang="en-MY" sz="2400" dirty="0"/>
                    </a:p>
                  </a:txBody>
                  <a:tcPr/>
                </a:tc>
                <a:tc>
                  <a:txBody>
                    <a:bodyPr/>
                    <a:lstStyle/>
                    <a:p>
                      <a:pPr algn="ctr"/>
                      <a:r>
                        <a:rPr lang="en-US" sz="2400" dirty="0" smtClean="0"/>
                        <a:t>+</a:t>
                      </a:r>
                      <a:endParaRPr lang="en-MY" sz="2400" dirty="0"/>
                    </a:p>
                  </a:txBody>
                  <a:tcPr/>
                </a:tc>
              </a:tr>
              <a:tr h="370840">
                <a:tc>
                  <a:txBody>
                    <a:bodyPr/>
                    <a:lstStyle/>
                    <a:p>
                      <a:pPr algn="ctr"/>
                      <a:r>
                        <a:rPr lang="en-US" sz="2400" dirty="0" smtClean="0"/>
                        <a:t>Q2</a:t>
                      </a:r>
                      <a:endParaRPr lang="en-MY" sz="2400" dirty="0"/>
                    </a:p>
                  </a:txBody>
                  <a:tcPr/>
                </a:tc>
                <a:tc>
                  <a:txBody>
                    <a:bodyPr/>
                    <a:lstStyle/>
                    <a:p>
                      <a:pPr algn="ctr"/>
                      <a:r>
                        <a:rPr lang="en-US" sz="2400" dirty="0" smtClean="0"/>
                        <a:t>CO2</a:t>
                      </a:r>
                      <a:endParaRPr lang="en-MY" sz="2400" dirty="0"/>
                    </a:p>
                  </a:txBody>
                  <a:tcPr/>
                </a:tc>
                <a:tc>
                  <a:txBody>
                    <a:bodyPr/>
                    <a:lstStyle/>
                    <a:p>
                      <a:pPr algn="ctr"/>
                      <a:r>
                        <a:rPr lang="en-US" sz="2400" dirty="0" smtClean="0"/>
                        <a:t>+</a:t>
                      </a:r>
                      <a:endParaRPr lang="en-MY" sz="2400" dirty="0"/>
                    </a:p>
                  </a:txBody>
                  <a:tcPr/>
                </a:tc>
                <a:tc>
                  <a:txBody>
                    <a:bodyPr/>
                    <a:lstStyle/>
                    <a:p>
                      <a:pPr algn="ctr"/>
                      <a:r>
                        <a:rPr lang="en-US" sz="2400" dirty="0" smtClean="0"/>
                        <a:t>CO3</a:t>
                      </a:r>
                      <a:endParaRPr lang="en-MY" sz="2400" dirty="0"/>
                    </a:p>
                  </a:txBody>
                  <a:tcPr/>
                </a:tc>
                <a:tc>
                  <a:txBody>
                    <a:bodyPr/>
                    <a:lstStyle/>
                    <a:p>
                      <a:pPr algn="ctr"/>
                      <a:r>
                        <a:rPr lang="en-US" sz="2400" dirty="0" smtClean="0"/>
                        <a:t>-</a:t>
                      </a:r>
                      <a:endParaRPr lang="en-MY" sz="2400" dirty="0"/>
                    </a:p>
                  </a:txBody>
                  <a:tcPr/>
                </a:tc>
              </a:tr>
              <a:tr h="370840">
                <a:tc>
                  <a:txBody>
                    <a:bodyPr/>
                    <a:lstStyle/>
                    <a:p>
                      <a:pPr algn="ctr"/>
                      <a:r>
                        <a:rPr lang="en-US" sz="2400" dirty="0" smtClean="0"/>
                        <a:t>Q3</a:t>
                      </a:r>
                      <a:endParaRPr lang="en-MY" sz="2400" dirty="0"/>
                    </a:p>
                  </a:txBody>
                  <a:tcPr/>
                </a:tc>
                <a:tc>
                  <a:txBody>
                    <a:bodyPr/>
                    <a:lstStyle/>
                    <a:p>
                      <a:pPr algn="ctr"/>
                      <a:r>
                        <a:rPr lang="en-US" sz="2400" dirty="0" smtClean="0"/>
                        <a:t>CO3</a:t>
                      </a:r>
                      <a:endParaRPr lang="en-MY" sz="2400" dirty="0"/>
                    </a:p>
                  </a:txBody>
                  <a:tcPr/>
                </a:tc>
                <a:tc>
                  <a:txBody>
                    <a:bodyPr/>
                    <a:lstStyle/>
                    <a:p>
                      <a:pPr algn="ctr"/>
                      <a:r>
                        <a:rPr lang="en-US" sz="2400" dirty="0" smtClean="0"/>
                        <a:t>-</a:t>
                      </a:r>
                      <a:endParaRPr lang="en-MY" sz="2400" dirty="0"/>
                    </a:p>
                  </a:txBody>
                  <a:tcPr/>
                </a:tc>
                <a:tc>
                  <a:txBody>
                    <a:bodyPr/>
                    <a:lstStyle/>
                    <a:p>
                      <a:pPr algn="ctr"/>
                      <a:r>
                        <a:rPr lang="en-US" sz="2400" dirty="0" smtClean="0"/>
                        <a:t>CO4</a:t>
                      </a:r>
                      <a:endParaRPr lang="en-MY" sz="2400" dirty="0"/>
                    </a:p>
                  </a:txBody>
                  <a:tcPr/>
                </a:tc>
                <a:tc>
                  <a:txBody>
                    <a:bodyPr/>
                    <a:lstStyle/>
                    <a:p>
                      <a:pPr algn="ctr"/>
                      <a:r>
                        <a:rPr lang="en-US" sz="2400" dirty="0" smtClean="0"/>
                        <a:t>+</a:t>
                      </a:r>
                      <a:endParaRPr lang="en-MY" sz="2400" dirty="0"/>
                    </a:p>
                  </a:txBody>
                  <a:tcPr/>
                </a:tc>
              </a:tr>
              <a:tr h="370840">
                <a:tc>
                  <a:txBody>
                    <a:bodyPr/>
                    <a:lstStyle/>
                    <a:p>
                      <a:pPr algn="ctr"/>
                      <a:r>
                        <a:rPr lang="en-US" sz="2400" dirty="0" smtClean="0"/>
                        <a:t>Q4</a:t>
                      </a:r>
                      <a:endParaRPr lang="en-MY" sz="2400" dirty="0"/>
                    </a:p>
                  </a:txBody>
                  <a:tcPr/>
                </a:tc>
                <a:tc>
                  <a:txBody>
                    <a:bodyPr/>
                    <a:lstStyle/>
                    <a:p>
                      <a:pPr algn="ctr"/>
                      <a:r>
                        <a:rPr lang="en-US" sz="2400" dirty="0" smtClean="0"/>
                        <a:t>CO4</a:t>
                      </a:r>
                      <a:endParaRPr lang="en-MY" sz="2400" dirty="0"/>
                    </a:p>
                  </a:txBody>
                  <a:tcPr/>
                </a:tc>
                <a:tc>
                  <a:txBody>
                    <a:bodyPr/>
                    <a:lstStyle/>
                    <a:p>
                      <a:pPr algn="ctr"/>
                      <a:r>
                        <a:rPr lang="en-US" sz="2400" dirty="0" smtClean="0"/>
                        <a:t>+</a:t>
                      </a:r>
                      <a:endParaRPr lang="en-MY" sz="2400" dirty="0"/>
                    </a:p>
                  </a:txBody>
                  <a:tcPr/>
                </a:tc>
                <a:tc>
                  <a:txBody>
                    <a:bodyPr/>
                    <a:lstStyle/>
                    <a:p>
                      <a:pPr algn="ctr"/>
                      <a:r>
                        <a:rPr lang="en-US" sz="2400" dirty="0" smtClean="0"/>
                        <a:t>CO1</a:t>
                      </a:r>
                      <a:endParaRPr lang="en-MY" sz="2400" dirty="0"/>
                    </a:p>
                  </a:txBody>
                  <a:tcPr/>
                </a:tc>
                <a:tc>
                  <a:txBody>
                    <a:bodyPr/>
                    <a:lstStyle/>
                    <a:p>
                      <a:pPr algn="ctr"/>
                      <a:r>
                        <a:rPr lang="en-US" sz="2400" dirty="0" smtClean="0"/>
                        <a:t>-</a:t>
                      </a:r>
                      <a:endParaRPr lang="en-MY" sz="2400" dirty="0"/>
                    </a:p>
                  </a:txBody>
                  <a:tcPr/>
                </a:tc>
              </a:tr>
            </a:tbl>
          </a:graphicData>
        </a:graphic>
      </p:graphicFrame>
      <p:sp>
        <p:nvSpPr>
          <p:cNvPr id="6" name="TextBox 5"/>
          <p:cNvSpPr txBox="1"/>
          <p:nvPr/>
        </p:nvSpPr>
        <p:spPr>
          <a:xfrm>
            <a:off x="4644008" y="1916832"/>
            <a:ext cx="4528704" cy="1200328"/>
          </a:xfrm>
          <a:prstGeom prst="rect">
            <a:avLst/>
          </a:prstGeom>
          <a:noFill/>
        </p:spPr>
        <p:txBody>
          <a:bodyPr wrap="none" rtlCol="0">
            <a:spAutoFit/>
          </a:bodyPr>
          <a:lstStyle/>
          <a:p>
            <a:r>
              <a:rPr lang="en-US" sz="2400" dirty="0" smtClean="0"/>
              <a:t>Discuss on the attainment of COs </a:t>
            </a:r>
          </a:p>
          <a:p>
            <a:r>
              <a:rPr lang="en-US" sz="2400" dirty="0" smtClean="0"/>
              <a:t>and POs (using Exercise 6) for both </a:t>
            </a:r>
          </a:p>
          <a:p>
            <a:r>
              <a:rPr lang="en-US" sz="2400" dirty="0" smtClean="0"/>
              <a:t>Tables, 1&amp;2</a:t>
            </a:r>
            <a:endParaRPr lang="en-MY" sz="2400" dirty="0"/>
          </a:p>
        </p:txBody>
      </p:sp>
      <p:pic>
        <p:nvPicPr>
          <p:cNvPr id="7" name="Picture 6"/>
          <p:cNvPicPr>
            <a:picLocks noChangeAspect="1"/>
          </p:cNvPicPr>
          <p:nvPr/>
        </p:nvPicPr>
        <p:blipFill>
          <a:blip r:embed="rId2"/>
          <a:stretch>
            <a:fillRect/>
          </a:stretch>
        </p:blipFill>
        <p:spPr>
          <a:xfrm>
            <a:off x="7668344" y="116632"/>
            <a:ext cx="936104" cy="936104"/>
          </a:xfrm>
          <a:prstGeom prst="rect">
            <a:avLst/>
          </a:prstGeom>
        </p:spPr>
      </p:pic>
    </p:spTree>
    <p:extLst>
      <p:ext uri="{BB962C8B-B14F-4D97-AF65-F5344CB8AC3E}">
        <p14:creationId xmlns:p14="http://schemas.microsoft.com/office/powerpoint/2010/main" val="1960619989"/>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763688" y="332656"/>
            <a:ext cx="6773904" cy="648072"/>
          </a:xfrm>
        </p:spPr>
        <p:txBody>
          <a:bodyPr/>
          <a:lstStyle/>
          <a:p>
            <a:r>
              <a:rPr lang="en-US" dirty="0" smtClean="0"/>
              <a:t>Exercise 8</a:t>
            </a:r>
            <a:endParaRPr lang="en-MY"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47089555"/>
              </p:ext>
            </p:extLst>
          </p:nvPr>
        </p:nvGraphicFramePr>
        <p:xfrm>
          <a:off x="1115616" y="1124744"/>
          <a:ext cx="6696744" cy="2590799"/>
        </p:xfrm>
        <a:graphic>
          <a:graphicData uri="http://schemas.openxmlformats.org/drawingml/2006/table">
            <a:tbl>
              <a:tblPr firstRow="1" bandRow="1">
                <a:tableStyleId>{5C22544A-7EE6-4342-B048-85BDC9FD1C3A}</a:tableStyleId>
              </a:tblPr>
              <a:tblGrid>
                <a:gridCol w="1674186"/>
                <a:gridCol w="1674186"/>
                <a:gridCol w="1674186"/>
                <a:gridCol w="1674186"/>
              </a:tblGrid>
              <a:tr h="370840">
                <a:tc>
                  <a:txBody>
                    <a:bodyPr/>
                    <a:lstStyle/>
                    <a:p>
                      <a:pPr algn="ctr"/>
                      <a:endParaRPr lang="en-MY" sz="2800" dirty="0"/>
                    </a:p>
                  </a:txBody>
                  <a:tcPr/>
                </a:tc>
                <a:tc>
                  <a:txBody>
                    <a:bodyPr/>
                    <a:lstStyle/>
                    <a:p>
                      <a:pPr algn="ctr"/>
                      <a:r>
                        <a:rPr lang="en-US" sz="2800" dirty="0" smtClean="0"/>
                        <a:t>PO1</a:t>
                      </a:r>
                      <a:endParaRPr lang="en-MY" sz="2800" dirty="0"/>
                    </a:p>
                  </a:txBody>
                  <a:tcPr/>
                </a:tc>
                <a:tc>
                  <a:txBody>
                    <a:bodyPr/>
                    <a:lstStyle/>
                    <a:p>
                      <a:pPr algn="ctr"/>
                      <a:r>
                        <a:rPr lang="en-US" sz="2800" dirty="0" smtClean="0"/>
                        <a:t>PO2</a:t>
                      </a:r>
                      <a:endParaRPr lang="en-MY" sz="2800" dirty="0"/>
                    </a:p>
                  </a:txBody>
                  <a:tcPr/>
                </a:tc>
                <a:tc>
                  <a:txBody>
                    <a:bodyPr/>
                    <a:lstStyle/>
                    <a:p>
                      <a:pPr algn="ctr"/>
                      <a:r>
                        <a:rPr lang="en-US" sz="2800" dirty="0" smtClean="0"/>
                        <a:t>PO3</a:t>
                      </a:r>
                      <a:endParaRPr lang="en-MY" sz="2800" dirty="0"/>
                    </a:p>
                  </a:txBody>
                  <a:tcPr/>
                </a:tc>
              </a:tr>
              <a:tr h="370840">
                <a:tc>
                  <a:txBody>
                    <a:bodyPr/>
                    <a:lstStyle/>
                    <a:p>
                      <a:pPr algn="ctr"/>
                      <a:r>
                        <a:rPr lang="en-US" sz="2800" dirty="0" smtClean="0"/>
                        <a:t>C1</a:t>
                      </a:r>
                      <a:endParaRPr lang="en-MY" sz="2800" dirty="0"/>
                    </a:p>
                  </a:txBody>
                  <a:tcPr/>
                </a:tc>
                <a:tc>
                  <a:txBody>
                    <a:bodyPr/>
                    <a:lstStyle/>
                    <a:p>
                      <a:pPr algn="ctr"/>
                      <a:r>
                        <a:rPr lang="en-US" sz="2800" dirty="0" smtClean="0"/>
                        <a:t>3</a:t>
                      </a:r>
                      <a:endParaRPr lang="en-MY" sz="2800" dirty="0"/>
                    </a:p>
                  </a:txBody>
                  <a:tcPr/>
                </a:tc>
                <a:tc>
                  <a:txBody>
                    <a:bodyPr/>
                    <a:lstStyle/>
                    <a:p>
                      <a:pPr algn="ctr"/>
                      <a:r>
                        <a:rPr lang="en-US" sz="2800" dirty="0" smtClean="0"/>
                        <a:t>2</a:t>
                      </a:r>
                      <a:endParaRPr lang="en-MY" sz="2800" dirty="0"/>
                    </a:p>
                  </a:txBody>
                  <a:tcPr/>
                </a:tc>
                <a:tc>
                  <a:txBody>
                    <a:bodyPr/>
                    <a:lstStyle/>
                    <a:p>
                      <a:pPr algn="ctr"/>
                      <a:r>
                        <a:rPr lang="en-US" sz="2800" dirty="0" smtClean="0"/>
                        <a:t>1</a:t>
                      </a:r>
                      <a:endParaRPr lang="en-MY" sz="2800" dirty="0"/>
                    </a:p>
                  </a:txBody>
                  <a:tcPr/>
                </a:tc>
              </a:tr>
              <a:tr h="370840">
                <a:tc>
                  <a:txBody>
                    <a:bodyPr/>
                    <a:lstStyle/>
                    <a:p>
                      <a:pPr algn="ctr"/>
                      <a:r>
                        <a:rPr lang="en-US" sz="2800" dirty="0" smtClean="0"/>
                        <a:t>C2</a:t>
                      </a:r>
                      <a:endParaRPr lang="en-MY" sz="2800" dirty="0"/>
                    </a:p>
                  </a:txBody>
                  <a:tcPr/>
                </a:tc>
                <a:tc>
                  <a:txBody>
                    <a:bodyPr/>
                    <a:lstStyle/>
                    <a:p>
                      <a:pPr algn="ctr"/>
                      <a:r>
                        <a:rPr lang="en-US" sz="2800" dirty="0" smtClean="0"/>
                        <a:t>2</a:t>
                      </a:r>
                      <a:endParaRPr lang="en-MY" sz="2800" dirty="0"/>
                    </a:p>
                  </a:txBody>
                  <a:tcPr/>
                </a:tc>
                <a:tc>
                  <a:txBody>
                    <a:bodyPr/>
                    <a:lstStyle/>
                    <a:p>
                      <a:pPr algn="ctr"/>
                      <a:r>
                        <a:rPr lang="en-US" sz="2800" dirty="0" smtClean="0"/>
                        <a:t>1</a:t>
                      </a:r>
                      <a:endParaRPr lang="en-MY" sz="2800" dirty="0"/>
                    </a:p>
                  </a:txBody>
                  <a:tcPr/>
                </a:tc>
                <a:tc>
                  <a:txBody>
                    <a:bodyPr/>
                    <a:lstStyle/>
                    <a:p>
                      <a:pPr algn="ctr"/>
                      <a:r>
                        <a:rPr lang="en-US" sz="2800" dirty="0" smtClean="0"/>
                        <a:t>2</a:t>
                      </a:r>
                      <a:endParaRPr lang="en-MY" sz="2800" dirty="0"/>
                    </a:p>
                  </a:txBody>
                  <a:tcPr/>
                </a:tc>
              </a:tr>
              <a:tr h="370840">
                <a:tc>
                  <a:txBody>
                    <a:bodyPr/>
                    <a:lstStyle/>
                    <a:p>
                      <a:pPr algn="ctr"/>
                      <a:r>
                        <a:rPr lang="en-US" sz="2800" dirty="0" smtClean="0"/>
                        <a:t>C3</a:t>
                      </a:r>
                      <a:endParaRPr lang="en-MY" sz="2800" dirty="0"/>
                    </a:p>
                  </a:txBody>
                  <a:tcPr/>
                </a:tc>
                <a:tc>
                  <a:txBody>
                    <a:bodyPr/>
                    <a:lstStyle/>
                    <a:p>
                      <a:pPr algn="ctr"/>
                      <a:r>
                        <a:rPr lang="en-US" sz="2800" dirty="0" smtClean="0"/>
                        <a:t>3</a:t>
                      </a:r>
                      <a:endParaRPr lang="en-MY" sz="2800" dirty="0"/>
                    </a:p>
                  </a:txBody>
                  <a:tcPr/>
                </a:tc>
                <a:tc>
                  <a:txBody>
                    <a:bodyPr/>
                    <a:lstStyle/>
                    <a:p>
                      <a:pPr algn="ctr"/>
                      <a:r>
                        <a:rPr lang="en-US" sz="2800" dirty="0" smtClean="0"/>
                        <a:t>0</a:t>
                      </a:r>
                      <a:endParaRPr lang="en-MY" sz="2800" dirty="0"/>
                    </a:p>
                  </a:txBody>
                  <a:tcPr/>
                </a:tc>
                <a:tc>
                  <a:txBody>
                    <a:bodyPr/>
                    <a:lstStyle/>
                    <a:p>
                      <a:pPr algn="ctr"/>
                      <a:r>
                        <a:rPr lang="en-US" sz="2800" dirty="0" smtClean="0"/>
                        <a:t>3</a:t>
                      </a:r>
                      <a:endParaRPr lang="en-MY" sz="2800" dirty="0"/>
                    </a:p>
                  </a:txBody>
                  <a:tcPr/>
                </a:tc>
              </a:tr>
              <a:tr h="370840">
                <a:tc>
                  <a:txBody>
                    <a:bodyPr/>
                    <a:lstStyle/>
                    <a:p>
                      <a:pPr algn="ctr"/>
                      <a:r>
                        <a:rPr lang="en-US" sz="2800" dirty="0" smtClean="0"/>
                        <a:t>C4</a:t>
                      </a:r>
                      <a:endParaRPr lang="en-MY" sz="2800" dirty="0"/>
                    </a:p>
                  </a:txBody>
                  <a:tcPr/>
                </a:tc>
                <a:tc>
                  <a:txBody>
                    <a:bodyPr/>
                    <a:lstStyle/>
                    <a:p>
                      <a:pPr algn="ctr"/>
                      <a:r>
                        <a:rPr lang="en-US" sz="2800" dirty="0" smtClean="0"/>
                        <a:t>2</a:t>
                      </a:r>
                      <a:endParaRPr lang="en-MY" sz="2800" dirty="0"/>
                    </a:p>
                  </a:txBody>
                  <a:tcPr/>
                </a:tc>
                <a:tc>
                  <a:txBody>
                    <a:bodyPr/>
                    <a:lstStyle/>
                    <a:p>
                      <a:pPr algn="ctr"/>
                      <a:r>
                        <a:rPr lang="en-US" sz="2800" dirty="0" smtClean="0"/>
                        <a:t>1</a:t>
                      </a:r>
                      <a:endParaRPr lang="en-MY" sz="2800" dirty="0"/>
                    </a:p>
                  </a:txBody>
                  <a:tcPr/>
                </a:tc>
                <a:tc>
                  <a:txBody>
                    <a:bodyPr/>
                    <a:lstStyle/>
                    <a:p>
                      <a:pPr algn="ctr"/>
                      <a:r>
                        <a:rPr lang="en-US" sz="2800" dirty="0" smtClean="0"/>
                        <a:t>3</a:t>
                      </a:r>
                      <a:endParaRPr lang="en-MY" sz="2800" dirty="0"/>
                    </a:p>
                  </a:txBody>
                  <a:tcPr/>
                </a:tc>
              </a:tr>
            </a:tbl>
          </a:graphicData>
        </a:graphic>
      </p:graphicFrame>
      <p:sp>
        <p:nvSpPr>
          <p:cNvPr id="5" name="TextBox 4"/>
          <p:cNvSpPr txBox="1"/>
          <p:nvPr/>
        </p:nvSpPr>
        <p:spPr>
          <a:xfrm>
            <a:off x="323528" y="3717032"/>
            <a:ext cx="8280920" cy="2677656"/>
          </a:xfrm>
          <a:prstGeom prst="rect">
            <a:avLst/>
          </a:prstGeom>
          <a:noFill/>
        </p:spPr>
        <p:txBody>
          <a:bodyPr wrap="square" rtlCol="0">
            <a:spAutoFit/>
          </a:bodyPr>
          <a:lstStyle/>
          <a:p>
            <a:r>
              <a:rPr lang="en-US" sz="2800" dirty="0" smtClean="0"/>
              <a:t>Discuss on the potential problems, if any,  where 3, 2, 1, and 0 refer to High, Moderate, Low, and No emphasis, respectively. C1…..4  refer to the courses, whereas PO1…..3 refer to </a:t>
            </a:r>
            <a:r>
              <a:rPr lang="en-US" sz="2800" dirty="0" err="1" smtClean="0"/>
              <a:t>Programme</a:t>
            </a:r>
            <a:r>
              <a:rPr lang="en-US" sz="2800" dirty="0" smtClean="0"/>
              <a:t> Outcomes.</a:t>
            </a:r>
          </a:p>
          <a:p>
            <a:endParaRPr lang="en-US" sz="2800" dirty="0" smtClean="0"/>
          </a:p>
          <a:p>
            <a:r>
              <a:rPr lang="en-US" sz="2800" dirty="0" smtClean="0"/>
              <a:t>How would cohort POs attainment be obtained?</a:t>
            </a:r>
            <a:endParaRPr lang="en-MY" sz="2800" dirty="0"/>
          </a:p>
        </p:txBody>
      </p:sp>
      <p:pic>
        <p:nvPicPr>
          <p:cNvPr id="6" name="Picture 5"/>
          <p:cNvPicPr>
            <a:picLocks noChangeAspect="1"/>
          </p:cNvPicPr>
          <p:nvPr/>
        </p:nvPicPr>
        <p:blipFill>
          <a:blip r:embed="rId2"/>
          <a:stretch>
            <a:fillRect/>
          </a:stretch>
        </p:blipFill>
        <p:spPr>
          <a:xfrm>
            <a:off x="7668344" y="116632"/>
            <a:ext cx="936104" cy="936104"/>
          </a:xfrm>
          <a:prstGeom prst="rect">
            <a:avLst/>
          </a:prstGeom>
        </p:spPr>
      </p:pic>
    </p:spTree>
    <p:extLst>
      <p:ext uri="{BB962C8B-B14F-4D97-AF65-F5344CB8AC3E}">
        <p14:creationId xmlns:p14="http://schemas.microsoft.com/office/powerpoint/2010/main" val="2787340651"/>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Exercise 9</a:t>
            </a:r>
            <a:endParaRPr lang="en-MY"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493823593"/>
              </p:ext>
            </p:extLst>
          </p:nvPr>
        </p:nvGraphicFramePr>
        <p:xfrm>
          <a:off x="457200" y="1600200"/>
          <a:ext cx="8229600" cy="3108959"/>
        </p:xfrm>
        <a:graphic>
          <a:graphicData uri="http://schemas.openxmlformats.org/drawingml/2006/table">
            <a:tbl>
              <a:tblPr firstRow="1" bandRow="1">
                <a:tableStyleId>{5C22544A-7EE6-4342-B048-85BDC9FD1C3A}</a:tableStyleId>
              </a:tblPr>
              <a:tblGrid>
                <a:gridCol w="2674640"/>
                <a:gridCol w="5554960"/>
              </a:tblGrid>
              <a:tr h="370840">
                <a:tc>
                  <a:txBody>
                    <a:bodyPr/>
                    <a:lstStyle/>
                    <a:p>
                      <a:r>
                        <a:rPr lang="en-US" sz="2800" dirty="0" smtClean="0"/>
                        <a:t>Delivery</a:t>
                      </a:r>
                      <a:endParaRPr lang="en-MY" sz="2800" dirty="0"/>
                    </a:p>
                  </a:txBody>
                  <a:tcPr/>
                </a:tc>
                <a:tc>
                  <a:txBody>
                    <a:bodyPr/>
                    <a:lstStyle/>
                    <a:p>
                      <a:r>
                        <a:rPr lang="en-US" sz="2800" dirty="0" smtClean="0"/>
                        <a:t>Assessment</a:t>
                      </a:r>
                      <a:endParaRPr lang="en-MY" sz="2800" dirty="0"/>
                    </a:p>
                  </a:txBody>
                  <a:tcPr/>
                </a:tc>
              </a:tr>
              <a:tr h="370840">
                <a:tc>
                  <a:txBody>
                    <a:bodyPr/>
                    <a:lstStyle/>
                    <a:p>
                      <a:r>
                        <a:rPr lang="en-US" sz="2800" dirty="0" smtClean="0"/>
                        <a:t>Lecture</a:t>
                      </a:r>
                      <a:endParaRPr lang="en-MY" sz="2800" dirty="0"/>
                    </a:p>
                  </a:txBody>
                  <a:tcPr/>
                </a:tc>
                <a:tc>
                  <a:txBody>
                    <a:bodyPr/>
                    <a:lstStyle/>
                    <a:p>
                      <a:endParaRPr lang="en-MY" sz="2800"/>
                    </a:p>
                  </a:txBody>
                  <a:tcPr/>
                </a:tc>
              </a:tr>
              <a:tr h="370840">
                <a:tc>
                  <a:txBody>
                    <a:bodyPr/>
                    <a:lstStyle/>
                    <a:p>
                      <a:r>
                        <a:rPr lang="en-US" sz="2800" dirty="0" smtClean="0"/>
                        <a:t>Laboratory</a:t>
                      </a:r>
                      <a:endParaRPr lang="en-MY" sz="2800" dirty="0"/>
                    </a:p>
                  </a:txBody>
                  <a:tcPr/>
                </a:tc>
                <a:tc>
                  <a:txBody>
                    <a:bodyPr/>
                    <a:lstStyle/>
                    <a:p>
                      <a:endParaRPr lang="en-MY" sz="2800"/>
                    </a:p>
                  </a:txBody>
                  <a:tcPr/>
                </a:tc>
              </a:tr>
              <a:tr h="370840">
                <a:tc>
                  <a:txBody>
                    <a:bodyPr/>
                    <a:lstStyle/>
                    <a:p>
                      <a:r>
                        <a:rPr lang="en-US" sz="2800" dirty="0" smtClean="0"/>
                        <a:t>PBL</a:t>
                      </a:r>
                      <a:endParaRPr lang="en-MY" sz="2800" dirty="0"/>
                    </a:p>
                  </a:txBody>
                  <a:tcPr/>
                </a:tc>
                <a:tc>
                  <a:txBody>
                    <a:bodyPr/>
                    <a:lstStyle/>
                    <a:p>
                      <a:endParaRPr lang="en-MY" sz="2800"/>
                    </a:p>
                  </a:txBody>
                  <a:tcPr/>
                </a:tc>
              </a:tr>
              <a:tr h="370840">
                <a:tc>
                  <a:txBody>
                    <a:bodyPr/>
                    <a:lstStyle/>
                    <a:p>
                      <a:r>
                        <a:rPr lang="en-US" sz="2800" dirty="0" smtClean="0"/>
                        <a:t>Case Method</a:t>
                      </a:r>
                      <a:endParaRPr lang="en-MY" sz="2800" dirty="0"/>
                    </a:p>
                  </a:txBody>
                  <a:tcPr/>
                </a:tc>
                <a:tc>
                  <a:txBody>
                    <a:bodyPr/>
                    <a:lstStyle/>
                    <a:p>
                      <a:endParaRPr lang="en-MY" sz="2800"/>
                    </a:p>
                  </a:txBody>
                  <a:tcPr/>
                </a:tc>
              </a:tr>
              <a:tr h="370840">
                <a:tc>
                  <a:txBody>
                    <a:bodyPr/>
                    <a:lstStyle/>
                    <a:p>
                      <a:r>
                        <a:rPr lang="en-US" sz="2800" dirty="0" smtClean="0"/>
                        <a:t>Project Based</a:t>
                      </a:r>
                      <a:endParaRPr lang="en-MY" sz="2800" dirty="0"/>
                    </a:p>
                  </a:txBody>
                  <a:tcPr/>
                </a:tc>
                <a:tc>
                  <a:txBody>
                    <a:bodyPr/>
                    <a:lstStyle/>
                    <a:p>
                      <a:endParaRPr lang="en-MY" sz="2800" dirty="0"/>
                    </a:p>
                  </a:txBody>
                  <a:tcPr/>
                </a:tc>
              </a:tr>
            </a:tbl>
          </a:graphicData>
        </a:graphic>
      </p:graphicFrame>
      <p:sp>
        <p:nvSpPr>
          <p:cNvPr id="5" name="TextBox 4"/>
          <p:cNvSpPr txBox="1"/>
          <p:nvPr/>
        </p:nvSpPr>
        <p:spPr>
          <a:xfrm>
            <a:off x="567769" y="5118283"/>
            <a:ext cx="8421246" cy="954107"/>
          </a:xfrm>
          <a:prstGeom prst="rect">
            <a:avLst/>
          </a:prstGeom>
          <a:noFill/>
        </p:spPr>
        <p:txBody>
          <a:bodyPr wrap="none" rtlCol="0">
            <a:spAutoFit/>
          </a:bodyPr>
          <a:lstStyle/>
          <a:p>
            <a:r>
              <a:rPr lang="en-US" sz="2800" dirty="0" smtClean="0"/>
              <a:t>Identify suitable assessment techniques for the different </a:t>
            </a:r>
          </a:p>
          <a:p>
            <a:r>
              <a:rPr lang="en-US" sz="2800" dirty="0" smtClean="0"/>
              <a:t>delivery modes.</a:t>
            </a:r>
            <a:endParaRPr lang="en-MY" sz="2800" dirty="0"/>
          </a:p>
        </p:txBody>
      </p:sp>
      <p:pic>
        <p:nvPicPr>
          <p:cNvPr id="6" name="Picture 5"/>
          <p:cNvPicPr>
            <a:picLocks noChangeAspect="1"/>
          </p:cNvPicPr>
          <p:nvPr/>
        </p:nvPicPr>
        <p:blipFill>
          <a:blip r:embed="rId2"/>
          <a:stretch>
            <a:fillRect/>
          </a:stretch>
        </p:blipFill>
        <p:spPr>
          <a:xfrm>
            <a:off x="7668344" y="116632"/>
            <a:ext cx="936104" cy="936104"/>
          </a:xfrm>
          <a:prstGeom prst="rect">
            <a:avLst/>
          </a:prstGeom>
        </p:spPr>
      </p:pic>
    </p:spTree>
    <p:extLst>
      <p:ext uri="{BB962C8B-B14F-4D97-AF65-F5344CB8AC3E}">
        <p14:creationId xmlns:p14="http://schemas.microsoft.com/office/powerpoint/2010/main" val="1240727905"/>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624136" y="1772816"/>
            <a:ext cx="7772400" cy="1470025"/>
          </a:xfrm>
        </p:spPr>
        <p:txBody>
          <a:bodyPr/>
          <a:lstStyle/>
          <a:p>
            <a:r>
              <a:rPr lang="en-US" dirty="0" smtClean="0"/>
              <a:t>Debriefing</a:t>
            </a:r>
            <a:endParaRPr lang="en-US" dirty="0"/>
          </a:p>
        </p:txBody>
      </p:sp>
      <p:sp>
        <p:nvSpPr>
          <p:cNvPr id="5" name="Subtitle 4"/>
          <p:cNvSpPr>
            <a:spLocks noGrp="1"/>
          </p:cNvSpPr>
          <p:nvPr>
            <p:ph type="subTitle" idx="1"/>
          </p:nvPr>
        </p:nvSpPr>
        <p:spPr>
          <a:xfrm>
            <a:off x="1371600" y="5348808"/>
            <a:ext cx="6400800" cy="1752600"/>
          </a:xfrm>
        </p:spPr>
        <p:txBody>
          <a:bodyPr/>
          <a:lstStyle/>
          <a:p>
            <a:r>
              <a:rPr lang="en-US" dirty="0" smtClean="0"/>
              <a:t>Megat Johari Megat Mohd Noor </a:t>
            </a:r>
            <a:endParaRPr lang="en-US" dirty="0"/>
          </a:p>
        </p:txBody>
      </p:sp>
      <p:pic>
        <p:nvPicPr>
          <p:cNvPr id="6" name="Picture 5"/>
          <p:cNvPicPr>
            <a:picLocks noChangeAspect="1"/>
          </p:cNvPicPr>
          <p:nvPr/>
        </p:nvPicPr>
        <p:blipFill>
          <a:blip r:embed="rId2"/>
          <a:stretch>
            <a:fillRect/>
          </a:stretch>
        </p:blipFill>
        <p:spPr>
          <a:xfrm>
            <a:off x="7668344" y="116632"/>
            <a:ext cx="936104" cy="936104"/>
          </a:xfrm>
          <a:prstGeom prst="rect">
            <a:avLst/>
          </a:prstGeom>
        </p:spPr>
      </p:pic>
      <p:pic>
        <p:nvPicPr>
          <p:cNvPr id="7" name="Picture 6" descr="D:\User\Downloads\MJIIT4.jpg"/>
          <p:cNvPicPr>
            <a:picLocks noChangeAspect="1" noChangeArrowheads="1"/>
          </p:cNvPicPr>
          <p:nvPr/>
        </p:nvPicPr>
        <p:blipFill>
          <a:blip r:embed="rId3" cstate="print"/>
          <a:srcRect/>
          <a:stretch>
            <a:fillRect/>
          </a:stretch>
        </p:blipFill>
        <p:spPr bwMode="auto">
          <a:xfrm>
            <a:off x="0" y="24506"/>
            <a:ext cx="5220072" cy="1100238"/>
          </a:xfrm>
          <a:prstGeom prst="rect">
            <a:avLst/>
          </a:prstGeom>
          <a:noFill/>
        </p:spPr>
      </p:pic>
      <p:pic>
        <p:nvPicPr>
          <p:cNvPr id="8" name="Picture 2" descr="C:\Users\Valued User\Pictures\2010-10-11 phones_htc\DCIM\100MEDIA\IMAG0084.jpg"/>
          <p:cNvPicPr>
            <a:picLocks noChangeAspect="1" noChangeArrowheads="1"/>
          </p:cNvPicPr>
          <p:nvPr/>
        </p:nvPicPr>
        <p:blipFill>
          <a:blip r:embed="rId4" cstate="print"/>
          <a:srcRect/>
          <a:stretch>
            <a:fillRect/>
          </a:stretch>
        </p:blipFill>
        <p:spPr bwMode="auto">
          <a:xfrm>
            <a:off x="4067944" y="2348880"/>
            <a:ext cx="3973122" cy="2378968"/>
          </a:xfrm>
          <a:prstGeom prst="rect">
            <a:avLst/>
          </a:prstGeom>
          <a:noFill/>
        </p:spPr>
      </p:pic>
    </p:spTree>
    <p:extLst>
      <p:ext uri="{BB962C8B-B14F-4D97-AF65-F5344CB8AC3E}">
        <p14:creationId xmlns:p14="http://schemas.microsoft.com/office/powerpoint/2010/main" val="1444781294"/>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lstStyle/>
          <a:p>
            <a:pPr eaLnBrk="1" hangingPunct="1"/>
            <a:r>
              <a:rPr lang="en-US" smtClean="0"/>
              <a:t>Some Thoughts</a:t>
            </a:r>
          </a:p>
        </p:txBody>
      </p:sp>
      <p:sp>
        <p:nvSpPr>
          <p:cNvPr id="118787" name="Rectangle 3"/>
          <p:cNvSpPr>
            <a:spLocks noGrp="1" noChangeArrowheads="1"/>
          </p:cNvSpPr>
          <p:nvPr>
            <p:ph type="body" idx="1"/>
          </p:nvPr>
        </p:nvSpPr>
        <p:spPr>
          <a:xfrm>
            <a:off x="395536" y="1600200"/>
            <a:ext cx="8291264" cy="4445691"/>
          </a:xfrm>
        </p:spPr>
        <p:txBody>
          <a:bodyPr>
            <a:normAutofit/>
          </a:bodyPr>
          <a:lstStyle/>
          <a:p>
            <a:pPr eaLnBrk="1" hangingPunct="1"/>
            <a:r>
              <a:rPr lang="en-US" dirty="0" smtClean="0"/>
              <a:t>Need to distribute the outcomes throughout the </a:t>
            </a:r>
            <a:r>
              <a:rPr lang="en-US" dirty="0" err="1" smtClean="0"/>
              <a:t>programme</a:t>
            </a:r>
            <a:r>
              <a:rPr lang="en-US" dirty="0" smtClean="0"/>
              <a:t>, and not one/two courses only addressing a particular outcome</a:t>
            </a:r>
          </a:p>
          <a:p>
            <a:pPr eaLnBrk="1" hangingPunct="1"/>
            <a:r>
              <a:rPr lang="en-US" dirty="0" smtClean="0"/>
              <a:t>Problem-based and cooperative learning</a:t>
            </a:r>
          </a:p>
          <a:p>
            <a:pPr eaLnBrk="1" hangingPunct="1"/>
            <a:r>
              <a:rPr lang="en-US" dirty="0" smtClean="0"/>
              <a:t>Do not assess skills that have not been taught</a:t>
            </a:r>
          </a:p>
          <a:p>
            <a:pPr eaLnBrk="1" hangingPunct="1"/>
            <a:r>
              <a:rPr lang="en-US" dirty="0" smtClean="0"/>
              <a:t>Assessment drives learning</a:t>
            </a:r>
            <a:endParaRPr lang="en-GB" dirty="0" smtClean="0"/>
          </a:p>
        </p:txBody>
      </p:sp>
      <p:pic>
        <p:nvPicPr>
          <p:cNvPr id="118788" name="Picture 4" descr="j0283219"/>
          <p:cNvPicPr>
            <a:picLocks noChangeAspect="1" noChangeArrowheads="1" noCrop="1"/>
          </p:cNvPicPr>
          <p:nvPr/>
        </p:nvPicPr>
        <p:blipFill>
          <a:blip r:embed="rId2" cstate="print"/>
          <a:srcRect/>
          <a:stretch>
            <a:fillRect/>
          </a:stretch>
        </p:blipFill>
        <p:spPr bwMode="auto">
          <a:xfrm>
            <a:off x="5580112" y="4437112"/>
            <a:ext cx="3124200" cy="1968500"/>
          </a:xfrm>
          <a:prstGeom prst="rect">
            <a:avLst/>
          </a:prstGeom>
          <a:noFill/>
          <a:ln w="9525">
            <a:noFill/>
            <a:miter lim="800000"/>
            <a:headEnd/>
            <a:tailEnd/>
          </a:ln>
        </p:spPr>
      </p:pic>
      <p:pic>
        <p:nvPicPr>
          <p:cNvPr id="5" name="Picture 4"/>
          <p:cNvPicPr>
            <a:picLocks noChangeAspect="1"/>
          </p:cNvPicPr>
          <p:nvPr/>
        </p:nvPicPr>
        <p:blipFill>
          <a:blip r:embed="rId3"/>
          <a:stretch>
            <a:fillRect/>
          </a:stretch>
        </p:blipFill>
        <p:spPr>
          <a:xfrm>
            <a:off x="7668344" y="116632"/>
            <a:ext cx="936104" cy="936104"/>
          </a:xfrm>
          <a:prstGeom prst="rect">
            <a:avLst/>
          </a:prstGeom>
        </p:spPr>
      </p:pic>
    </p:spTree>
    <p:extLst>
      <p:ext uri="{BB962C8B-B14F-4D97-AF65-F5344CB8AC3E}">
        <p14:creationId xmlns:p14="http://schemas.microsoft.com/office/powerpoint/2010/main" val="2067774716"/>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85800" y="2130425"/>
            <a:ext cx="7990656" cy="1470025"/>
          </a:xfrm>
        </p:spPr>
        <p:txBody>
          <a:bodyPr/>
          <a:lstStyle/>
          <a:p>
            <a:r>
              <a:rPr lang="en-US" dirty="0" smtClean="0"/>
              <a:t>Outcome Based Education – Concept   (1 hour)</a:t>
            </a:r>
            <a:endParaRPr lang="en-US" dirty="0"/>
          </a:p>
        </p:txBody>
      </p:sp>
      <p:sp>
        <p:nvSpPr>
          <p:cNvPr id="4" name="Subtitle 3"/>
          <p:cNvSpPr>
            <a:spLocks noGrp="1"/>
          </p:cNvSpPr>
          <p:nvPr>
            <p:ph type="subTitle" idx="1"/>
          </p:nvPr>
        </p:nvSpPr>
        <p:spPr/>
        <p:txBody>
          <a:bodyPr/>
          <a:lstStyle/>
          <a:p>
            <a:r>
              <a:rPr lang="en-US" dirty="0" smtClean="0"/>
              <a:t>9.30 – 10.30</a:t>
            </a:r>
            <a:endParaRPr lang="en-US" dirty="0"/>
          </a:p>
        </p:txBody>
      </p:sp>
      <p:pic>
        <p:nvPicPr>
          <p:cNvPr id="5" name="Picture 4"/>
          <p:cNvPicPr>
            <a:picLocks noChangeAspect="1"/>
          </p:cNvPicPr>
          <p:nvPr/>
        </p:nvPicPr>
        <p:blipFill>
          <a:blip r:embed="rId2"/>
          <a:stretch>
            <a:fillRect/>
          </a:stretch>
        </p:blipFill>
        <p:spPr>
          <a:xfrm>
            <a:off x="7668344" y="116632"/>
            <a:ext cx="936104" cy="936104"/>
          </a:xfrm>
          <a:prstGeom prst="rect">
            <a:avLst/>
          </a:prstGeom>
        </p:spPr>
      </p:pic>
    </p:spTree>
    <p:extLst>
      <p:ext uri="{BB962C8B-B14F-4D97-AF65-F5344CB8AC3E}">
        <p14:creationId xmlns:p14="http://schemas.microsoft.com/office/powerpoint/2010/main" val="1078666099"/>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457200" y="495300"/>
            <a:ext cx="8229600" cy="609600"/>
          </a:xfrm>
        </p:spPr>
        <p:txBody>
          <a:bodyPr/>
          <a:lstStyle/>
          <a:p>
            <a:pPr algn="ctr" eaLnBrk="1" hangingPunct="1"/>
            <a:r>
              <a:rPr lang="en-US" dirty="0" smtClean="0"/>
              <a:t>Some Thoughts</a:t>
            </a:r>
          </a:p>
        </p:txBody>
      </p:sp>
      <p:sp>
        <p:nvSpPr>
          <p:cNvPr id="119811" name="Rectangle 3"/>
          <p:cNvSpPr>
            <a:spLocks noGrp="1" noChangeArrowheads="1"/>
          </p:cNvSpPr>
          <p:nvPr>
            <p:ph type="body" idx="1"/>
          </p:nvPr>
        </p:nvSpPr>
        <p:spPr>
          <a:xfrm>
            <a:off x="467544" y="1600200"/>
            <a:ext cx="8219256" cy="4445691"/>
          </a:xfrm>
        </p:spPr>
        <p:txBody>
          <a:bodyPr/>
          <a:lstStyle/>
          <a:p>
            <a:pPr eaLnBrk="1" hangingPunct="1"/>
            <a:r>
              <a:rPr lang="en-US" dirty="0" smtClean="0"/>
              <a:t>Provide clear guidelines for all work</a:t>
            </a:r>
          </a:p>
          <a:p>
            <a:pPr lvl="1" eaLnBrk="1" hangingPunct="1"/>
            <a:r>
              <a:rPr lang="en-US" dirty="0" smtClean="0"/>
              <a:t>Report writing – nature and structure of the information required</a:t>
            </a:r>
          </a:p>
          <a:p>
            <a:pPr lvl="1" eaLnBrk="1" hangingPunct="1"/>
            <a:r>
              <a:rPr lang="en-US" dirty="0" smtClean="0"/>
              <a:t>Oral presentation – detailed evaluation criteria: clarity, effective use of visual aids, eye contact</a:t>
            </a:r>
          </a:p>
          <a:p>
            <a:pPr eaLnBrk="1" hangingPunct="1"/>
            <a:r>
              <a:rPr lang="en-US" dirty="0" smtClean="0"/>
              <a:t>Use of higher order thinking skills</a:t>
            </a:r>
          </a:p>
          <a:p>
            <a:pPr eaLnBrk="1" hangingPunct="1"/>
            <a:r>
              <a:rPr lang="en-US" dirty="0" smtClean="0"/>
              <a:t>Team involvement to be defined</a:t>
            </a:r>
          </a:p>
          <a:p>
            <a:pPr eaLnBrk="1" hangingPunct="1"/>
            <a:endParaRPr lang="en-GB" dirty="0" smtClean="0"/>
          </a:p>
        </p:txBody>
      </p:sp>
      <p:pic>
        <p:nvPicPr>
          <p:cNvPr id="119812" name="Picture 4" descr="animated7.gif">
            <a:hlinkClick r:id="rId2"/>
          </p:cNvPr>
          <p:cNvPicPr>
            <a:picLocks noChangeAspect="1" noChangeArrowheads="1" noCrop="1"/>
          </p:cNvPicPr>
          <p:nvPr/>
        </p:nvPicPr>
        <p:blipFill>
          <a:blip r:embed="rId3" cstate="print"/>
          <a:srcRect/>
          <a:stretch>
            <a:fillRect/>
          </a:stretch>
        </p:blipFill>
        <p:spPr bwMode="auto">
          <a:xfrm>
            <a:off x="7164288" y="4797152"/>
            <a:ext cx="1752600" cy="1314450"/>
          </a:xfrm>
          <a:prstGeom prst="rect">
            <a:avLst/>
          </a:prstGeom>
          <a:noFill/>
          <a:ln w="9525">
            <a:noFill/>
            <a:miter lim="800000"/>
            <a:headEnd/>
            <a:tailEnd/>
          </a:ln>
        </p:spPr>
      </p:pic>
      <p:pic>
        <p:nvPicPr>
          <p:cNvPr id="5" name="Picture 4"/>
          <p:cNvPicPr>
            <a:picLocks noChangeAspect="1"/>
          </p:cNvPicPr>
          <p:nvPr/>
        </p:nvPicPr>
        <p:blipFill>
          <a:blip r:embed="rId4"/>
          <a:stretch>
            <a:fillRect/>
          </a:stretch>
        </p:blipFill>
        <p:spPr>
          <a:xfrm>
            <a:off x="7668344" y="116632"/>
            <a:ext cx="936104" cy="936104"/>
          </a:xfrm>
          <a:prstGeom prst="rect">
            <a:avLst/>
          </a:prstGeom>
        </p:spPr>
      </p:pic>
    </p:spTree>
    <p:extLst>
      <p:ext uri="{BB962C8B-B14F-4D97-AF65-F5344CB8AC3E}">
        <p14:creationId xmlns:p14="http://schemas.microsoft.com/office/powerpoint/2010/main" val="1080537695"/>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Wait</a:t>
            </a:r>
            <a:endParaRPr lang="en-MY" dirty="0"/>
          </a:p>
        </p:txBody>
      </p:sp>
      <p:pic>
        <p:nvPicPr>
          <p:cNvPr id="5" name="Picture 4" descr="ATT00003.jpg"/>
          <p:cNvPicPr>
            <a:picLocks noChangeAspect="1"/>
          </p:cNvPicPr>
          <p:nvPr/>
        </p:nvPicPr>
        <p:blipFill>
          <a:blip r:embed="rId2" cstate="print"/>
          <a:stretch>
            <a:fillRect/>
          </a:stretch>
        </p:blipFill>
        <p:spPr>
          <a:xfrm>
            <a:off x="467544" y="1484784"/>
            <a:ext cx="8355652" cy="4648175"/>
          </a:xfrm>
          <a:prstGeom prst="rect">
            <a:avLst/>
          </a:prstGeom>
        </p:spPr>
      </p:pic>
    </p:spTree>
    <p:extLst>
      <p:ext uri="{BB962C8B-B14F-4D97-AF65-F5344CB8AC3E}">
        <p14:creationId xmlns:p14="http://schemas.microsoft.com/office/powerpoint/2010/main" val="260351855"/>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96" y="274638"/>
            <a:ext cx="8229600" cy="1143000"/>
          </a:xfrm>
        </p:spPr>
        <p:txBody>
          <a:bodyPr/>
          <a:lstStyle/>
          <a:p>
            <a:r>
              <a:rPr lang="en-US" dirty="0" smtClean="0"/>
              <a:t>How to face an evaluator?</a:t>
            </a:r>
            <a:endParaRPr lang="en-MY" dirty="0"/>
          </a:p>
        </p:txBody>
      </p:sp>
      <p:sp>
        <p:nvSpPr>
          <p:cNvPr id="3" name="Content Placeholder 2"/>
          <p:cNvSpPr>
            <a:spLocks noGrp="1"/>
          </p:cNvSpPr>
          <p:nvPr>
            <p:ph idx="1"/>
          </p:nvPr>
        </p:nvSpPr>
        <p:spPr>
          <a:xfrm>
            <a:off x="457200" y="1600200"/>
            <a:ext cx="4114800" cy="4525963"/>
          </a:xfrm>
        </p:spPr>
        <p:txBody>
          <a:bodyPr>
            <a:normAutofit fontScale="92500" lnSpcReduction="20000"/>
          </a:bodyPr>
          <a:lstStyle/>
          <a:p>
            <a:r>
              <a:rPr lang="en-US" dirty="0" smtClean="0"/>
              <a:t>Silent</a:t>
            </a:r>
          </a:p>
          <a:p>
            <a:r>
              <a:rPr lang="en-US" dirty="0" smtClean="0"/>
              <a:t>Less talking</a:t>
            </a:r>
          </a:p>
          <a:p>
            <a:r>
              <a:rPr lang="en-US" dirty="0" smtClean="0"/>
              <a:t>Show document when asked</a:t>
            </a:r>
          </a:p>
          <a:p>
            <a:r>
              <a:rPr lang="en-US" dirty="0" smtClean="0"/>
              <a:t>Talk nonsense</a:t>
            </a:r>
          </a:p>
          <a:p>
            <a:r>
              <a:rPr lang="en-US" dirty="0" smtClean="0"/>
              <a:t>Distract</a:t>
            </a:r>
          </a:p>
          <a:p>
            <a:r>
              <a:rPr lang="en-US" dirty="0" smtClean="0"/>
              <a:t>Ignore</a:t>
            </a:r>
          </a:p>
          <a:p>
            <a:r>
              <a:rPr lang="en-US" dirty="0" smtClean="0"/>
              <a:t>Assume you know better</a:t>
            </a:r>
          </a:p>
          <a:p>
            <a:r>
              <a:rPr lang="en-US" dirty="0" smtClean="0"/>
              <a:t>Don’t care </a:t>
            </a:r>
            <a:endParaRPr lang="en-MY" dirty="0"/>
          </a:p>
        </p:txBody>
      </p:sp>
      <p:pic>
        <p:nvPicPr>
          <p:cNvPr id="4" name="Picture 3" descr="IMG_0282.JPG"/>
          <p:cNvPicPr>
            <a:picLocks noChangeAspect="1"/>
          </p:cNvPicPr>
          <p:nvPr/>
        </p:nvPicPr>
        <p:blipFill>
          <a:blip r:embed="rId2" cstate="print"/>
          <a:stretch>
            <a:fillRect/>
          </a:stretch>
        </p:blipFill>
        <p:spPr>
          <a:xfrm>
            <a:off x="5652120" y="1412776"/>
            <a:ext cx="1869672" cy="2492896"/>
          </a:xfrm>
          <a:prstGeom prst="rect">
            <a:avLst/>
          </a:prstGeom>
        </p:spPr>
      </p:pic>
      <p:pic>
        <p:nvPicPr>
          <p:cNvPr id="5" name="Picture 4" descr="IMAG0277.jpg"/>
          <p:cNvPicPr>
            <a:picLocks noChangeAspect="1"/>
          </p:cNvPicPr>
          <p:nvPr/>
        </p:nvPicPr>
        <p:blipFill>
          <a:blip r:embed="rId3" cstate="print"/>
          <a:stretch>
            <a:fillRect/>
          </a:stretch>
        </p:blipFill>
        <p:spPr>
          <a:xfrm>
            <a:off x="5220072" y="4004174"/>
            <a:ext cx="3923928" cy="2349513"/>
          </a:xfrm>
          <a:prstGeom prst="rect">
            <a:avLst/>
          </a:prstGeom>
        </p:spPr>
      </p:pic>
      <p:pic>
        <p:nvPicPr>
          <p:cNvPr id="6" name="Picture 5" descr="DSC04216.JPG"/>
          <p:cNvPicPr>
            <a:picLocks noChangeAspect="1"/>
          </p:cNvPicPr>
          <p:nvPr/>
        </p:nvPicPr>
        <p:blipFill>
          <a:blip r:embed="rId4" cstate="print"/>
          <a:stretch>
            <a:fillRect/>
          </a:stretch>
        </p:blipFill>
        <p:spPr>
          <a:xfrm>
            <a:off x="7378794" y="260648"/>
            <a:ext cx="1765206" cy="2636912"/>
          </a:xfrm>
          <a:prstGeom prst="rect">
            <a:avLst/>
          </a:prstGeom>
        </p:spPr>
      </p:pic>
      <p:pic>
        <p:nvPicPr>
          <p:cNvPr id="7" name="Picture 6" descr="DSC04219.JPG"/>
          <p:cNvPicPr>
            <a:picLocks noChangeAspect="1"/>
          </p:cNvPicPr>
          <p:nvPr/>
        </p:nvPicPr>
        <p:blipFill>
          <a:blip r:embed="rId5" cstate="print"/>
          <a:stretch>
            <a:fillRect/>
          </a:stretch>
        </p:blipFill>
        <p:spPr>
          <a:xfrm>
            <a:off x="3851920" y="3068960"/>
            <a:ext cx="2199039" cy="3284984"/>
          </a:xfrm>
          <a:prstGeom prst="rect">
            <a:avLst/>
          </a:prstGeom>
        </p:spPr>
      </p:pic>
    </p:spTree>
    <p:extLst>
      <p:ext uri="{BB962C8B-B14F-4D97-AF65-F5344CB8AC3E}">
        <p14:creationId xmlns:p14="http://schemas.microsoft.com/office/powerpoint/2010/main" val="3633837848"/>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solidFill>
            <a:schemeClr val="accent5">
              <a:lumMod val="20000"/>
              <a:lumOff val="80000"/>
            </a:schemeClr>
          </a:solidFill>
        </p:spPr>
        <p:txBody>
          <a:bodyPr/>
          <a:lstStyle/>
          <a:p>
            <a:pPr eaLnBrk="1" hangingPunct="1"/>
            <a:r>
              <a:rPr lang="ms-MY" b="1" dirty="0" smtClean="0">
                <a:solidFill>
                  <a:srgbClr val="FF0000"/>
                </a:solidFill>
              </a:rPr>
              <a:t>How</a:t>
            </a:r>
            <a:r>
              <a:rPr lang="ms-MY" dirty="0" smtClean="0"/>
              <a:t> do you close the loop ?</a:t>
            </a:r>
            <a:endParaRPr lang="en-US" dirty="0" smtClean="0"/>
          </a:p>
        </p:txBody>
      </p:sp>
      <p:sp>
        <p:nvSpPr>
          <p:cNvPr id="24579" name="Rectangle 3"/>
          <p:cNvSpPr>
            <a:spLocks noGrp="1" noChangeArrowheads="1"/>
          </p:cNvSpPr>
          <p:nvPr>
            <p:ph type="body" idx="1"/>
          </p:nvPr>
        </p:nvSpPr>
        <p:spPr>
          <a:xfrm>
            <a:off x="323528" y="1916832"/>
            <a:ext cx="6958012" cy="4114800"/>
          </a:xfrm>
        </p:spPr>
        <p:txBody>
          <a:bodyPr/>
          <a:lstStyle/>
          <a:p>
            <a:r>
              <a:rPr lang="en-US" dirty="0" smtClean="0"/>
              <a:t>Follow up</a:t>
            </a:r>
          </a:p>
          <a:p>
            <a:r>
              <a:rPr lang="en-US" dirty="0" smtClean="0"/>
              <a:t>Assessment Plan</a:t>
            </a:r>
          </a:p>
          <a:p>
            <a:r>
              <a:rPr lang="en-US" dirty="0" smtClean="0"/>
              <a:t>Stakeholders participation</a:t>
            </a:r>
          </a:p>
          <a:p>
            <a:pPr eaLnBrk="1" hangingPunct="1"/>
            <a:r>
              <a:rPr lang="en-US" dirty="0" smtClean="0"/>
              <a:t>Action oriented </a:t>
            </a:r>
          </a:p>
        </p:txBody>
      </p:sp>
      <p:sp>
        <p:nvSpPr>
          <p:cNvPr id="4" name="Slide Number Placeholder 3"/>
          <p:cNvSpPr>
            <a:spLocks noGrp="1"/>
          </p:cNvSpPr>
          <p:nvPr>
            <p:ph type="sldNum" sz="quarter" idx="12"/>
          </p:nvPr>
        </p:nvSpPr>
        <p:spPr/>
        <p:txBody>
          <a:bodyPr/>
          <a:lstStyle/>
          <a:p>
            <a:fld id="{FCB6C688-D391-49FA-9427-186D52100BF7}" type="slidenum">
              <a:rPr lang="en-MY" smtClean="0"/>
              <a:pPr/>
              <a:t>193</a:t>
            </a:fld>
            <a:endParaRPr lang="en-MY"/>
          </a:p>
        </p:txBody>
      </p:sp>
      <p:pic>
        <p:nvPicPr>
          <p:cNvPr id="8" name="Picture 7" descr="IMAG0212.jpg"/>
          <p:cNvPicPr>
            <a:picLocks noChangeAspect="1"/>
          </p:cNvPicPr>
          <p:nvPr/>
        </p:nvPicPr>
        <p:blipFill>
          <a:blip r:embed="rId2" cstate="print"/>
          <a:stretch>
            <a:fillRect/>
          </a:stretch>
        </p:blipFill>
        <p:spPr>
          <a:xfrm>
            <a:off x="5796136" y="1747576"/>
            <a:ext cx="2731415" cy="4561744"/>
          </a:xfrm>
          <a:prstGeom prst="rect">
            <a:avLst/>
          </a:prstGeom>
        </p:spPr>
      </p:pic>
    </p:spTree>
    <p:extLst>
      <p:ext uri="{BB962C8B-B14F-4D97-AF65-F5344CB8AC3E}">
        <p14:creationId xmlns:p14="http://schemas.microsoft.com/office/powerpoint/2010/main" val="3988772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050"/>
          <p:cNvSpPr>
            <a:spLocks noGrp="1" noChangeArrowheads="1"/>
          </p:cNvSpPr>
          <p:nvPr>
            <p:ph type="title"/>
          </p:nvPr>
        </p:nvSpPr>
        <p:spPr>
          <a:solidFill>
            <a:schemeClr val="accent5">
              <a:lumMod val="20000"/>
              <a:lumOff val="80000"/>
            </a:schemeClr>
          </a:solidFill>
        </p:spPr>
        <p:txBody>
          <a:bodyPr/>
          <a:lstStyle/>
          <a:p>
            <a:pPr eaLnBrk="1" hangingPunct="1"/>
            <a:r>
              <a:rPr lang="en-US" dirty="0" smtClean="0"/>
              <a:t>Make it simple</a:t>
            </a:r>
            <a:endParaRPr lang="en-GB" dirty="0" smtClean="0"/>
          </a:p>
        </p:txBody>
      </p:sp>
      <p:sp>
        <p:nvSpPr>
          <p:cNvPr id="13315" name="Rectangle 2051"/>
          <p:cNvSpPr>
            <a:spLocks noGrp="1" noChangeArrowheads="1"/>
          </p:cNvSpPr>
          <p:nvPr>
            <p:ph type="body" idx="1"/>
          </p:nvPr>
        </p:nvSpPr>
        <p:spPr/>
        <p:txBody>
          <a:bodyPr>
            <a:normAutofit fontScale="92500" lnSpcReduction="10000"/>
          </a:bodyPr>
          <a:lstStyle/>
          <a:p>
            <a:pPr eaLnBrk="1" hangingPunct="1"/>
            <a:r>
              <a:rPr lang="en-US" dirty="0" smtClean="0"/>
              <a:t>PEO</a:t>
            </a:r>
          </a:p>
          <a:p>
            <a:pPr eaLnBrk="1" hangingPunct="1"/>
            <a:r>
              <a:rPr lang="en-US" dirty="0" smtClean="0"/>
              <a:t>12 Outcomes</a:t>
            </a:r>
          </a:p>
          <a:p>
            <a:pPr eaLnBrk="1" hangingPunct="1"/>
            <a:r>
              <a:rPr lang="en-US" dirty="0" smtClean="0"/>
              <a:t>Course outcomes</a:t>
            </a:r>
          </a:p>
          <a:p>
            <a:pPr eaLnBrk="1" hangingPunct="1"/>
            <a:r>
              <a:rPr lang="en-US" dirty="0" smtClean="0"/>
              <a:t>KSA</a:t>
            </a:r>
          </a:p>
          <a:p>
            <a:pPr eaLnBrk="1" hangingPunct="1"/>
            <a:r>
              <a:rPr lang="en-US" dirty="0" smtClean="0"/>
              <a:t>Involvement</a:t>
            </a:r>
          </a:p>
          <a:p>
            <a:pPr eaLnBrk="1" hangingPunct="1"/>
            <a:r>
              <a:rPr lang="en-US" dirty="0" smtClean="0"/>
              <a:t>Assessment</a:t>
            </a:r>
          </a:p>
          <a:p>
            <a:pPr eaLnBrk="1" hangingPunct="1"/>
            <a:r>
              <a:rPr lang="en-US" dirty="0" smtClean="0"/>
              <a:t>Intervention (do not put all your eggs in one basket)</a:t>
            </a:r>
          </a:p>
          <a:p>
            <a:pPr eaLnBrk="1" hangingPunct="1"/>
            <a:r>
              <a:rPr lang="en-US" dirty="0" smtClean="0"/>
              <a:t>Starts complex then simplify</a:t>
            </a:r>
          </a:p>
          <a:p>
            <a:pPr eaLnBrk="1" hangingPunct="1"/>
            <a:endParaRPr lang="en-US" dirty="0" smtClean="0"/>
          </a:p>
        </p:txBody>
      </p:sp>
      <p:sp>
        <p:nvSpPr>
          <p:cNvPr id="4" name="Slide Number Placeholder 3"/>
          <p:cNvSpPr>
            <a:spLocks noGrp="1"/>
          </p:cNvSpPr>
          <p:nvPr>
            <p:ph type="sldNum" sz="quarter" idx="12"/>
          </p:nvPr>
        </p:nvSpPr>
        <p:spPr/>
        <p:txBody>
          <a:bodyPr/>
          <a:lstStyle/>
          <a:p>
            <a:fld id="{FCB6C688-D391-49FA-9427-186D52100BF7}" type="slidenum">
              <a:rPr lang="en-MY" smtClean="0"/>
              <a:pPr/>
              <a:t>194</a:t>
            </a:fld>
            <a:endParaRPr lang="en-MY"/>
          </a:p>
        </p:txBody>
      </p:sp>
      <p:pic>
        <p:nvPicPr>
          <p:cNvPr id="5" name="Picture 4" descr="IMAG0620.jpg"/>
          <p:cNvPicPr>
            <a:picLocks noChangeAspect="1"/>
          </p:cNvPicPr>
          <p:nvPr/>
        </p:nvPicPr>
        <p:blipFill>
          <a:blip r:embed="rId2" cstate="print"/>
          <a:stretch>
            <a:fillRect/>
          </a:stretch>
        </p:blipFill>
        <p:spPr>
          <a:xfrm>
            <a:off x="4355976" y="1700808"/>
            <a:ext cx="4090956" cy="2449523"/>
          </a:xfrm>
          <a:prstGeom prst="rect">
            <a:avLst/>
          </a:prstGeom>
        </p:spPr>
      </p:pic>
    </p:spTree>
    <p:extLst>
      <p:ext uri="{BB962C8B-B14F-4D97-AF65-F5344CB8AC3E}">
        <p14:creationId xmlns:p14="http://schemas.microsoft.com/office/powerpoint/2010/main" val="2585512019"/>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560" y="44624"/>
            <a:ext cx="9144000" cy="681264"/>
          </a:xfrm>
        </p:spPr>
        <p:txBody>
          <a:bodyPr>
            <a:noAutofit/>
          </a:bodyPr>
          <a:lstStyle/>
          <a:p>
            <a:pPr algn="ctr"/>
            <a:r>
              <a:rPr lang="en-US" sz="3600" dirty="0" err="1" smtClean="0"/>
              <a:t>Programmes</a:t>
            </a:r>
            <a:r>
              <a:rPr lang="en-US" sz="3600" dirty="0" smtClean="0"/>
              <a:t> caught in between!</a:t>
            </a:r>
            <a:endParaRPr lang="en-MY" sz="3600" dirty="0"/>
          </a:p>
        </p:txBody>
      </p:sp>
      <p:pic>
        <p:nvPicPr>
          <p:cNvPr id="2050" name="Picture 2" descr="C:\Users\Valued User\Pictures\ATT00280.jpg"/>
          <p:cNvPicPr>
            <a:picLocks noChangeAspect="1" noChangeArrowheads="1"/>
          </p:cNvPicPr>
          <p:nvPr/>
        </p:nvPicPr>
        <p:blipFill>
          <a:blip r:embed="rId2" cstate="print"/>
          <a:srcRect/>
          <a:stretch>
            <a:fillRect/>
          </a:stretch>
        </p:blipFill>
        <p:spPr bwMode="auto">
          <a:xfrm>
            <a:off x="323528" y="836712"/>
            <a:ext cx="8568952" cy="6264696"/>
          </a:xfrm>
          <a:prstGeom prst="rect">
            <a:avLst/>
          </a:prstGeom>
          <a:noFill/>
        </p:spPr>
      </p:pic>
      <p:sp>
        <p:nvSpPr>
          <p:cNvPr id="4" name="TextBox 3"/>
          <p:cNvSpPr txBox="1"/>
          <p:nvPr/>
        </p:nvSpPr>
        <p:spPr>
          <a:xfrm>
            <a:off x="395536" y="2348880"/>
            <a:ext cx="2457724" cy="584775"/>
          </a:xfrm>
          <a:prstGeom prst="rect">
            <a:avLst/>
          </a:prstGeom>
          <a:noFill/>
        </p:spPr>
        <p:txBody>
          <a:bodyPr wrap="none" rtlCol="0">
            <a:spAutoFit/>
          </a:bodyPr>
          <a:lstStyle/>
          <a:p>
            <a:r>
              <a:rPr lang="en-US" sz="3200" b="1" dirty="0" smtClean="0">
                <a:solidFill>
                  <a:schemeClr val="bg1"/>
                </a:solidFill>
              </a:rPr>
              <a:t>Management</a:t>
            </a:r>
            <a:endParaRPr lang="en-MY" sz="3200" b="1" dirty="0">
              <a:solidFill>
                <a:schemeClr val="bg1"/>
              </a:solidFill>
            </a:endParaRPr>
          </a:p>
        </p:txBody>
      </p:sp>
      <p:sp>
        <p:nvSpPr>
          <p:cNvPr id="5" name="TextBox 4"/>
          <p:cNvSpPr txBox="1"/>
          <p:nvPr/>
        </p:nvSpPr>
        <p:spPr>
          <a:xfrm>
            <a:off x="7491642" y="2204864"/>
            <a:ext cx="1040798" cy="707886"/>
          </a:xfrm>
          <a:prstGeom prst="rect">
            <a:avLst/>
          </a:prstGeom>
          <a:noFill/>
        </p:spPr>
        <p:txBody>
          <a:bodyPr wrap="none" rtlCol="0">
            <a:spAutoFit/>
          </a:bodyPr>
          <a:lstStyle/>
          <a:p>
            <a:r>
              <a:rPr lang="en-US" sz="4000" dirty="0" smtClean="0">
                <a:solidFill>
                  <a:schemeClr val="bg1"/>
                </a:solidFill>
              </a:rPr>
              <a:t>EAC</a:t>
            </a:r>
            <a:endParaRPr lang="en-MY" sz="4000" dirty="0">
              <a:solidFill>
                <a:schemeClr val="bg1"/>
              </a:solidFill>
            </a:endParaRPr>
          </a:p>
        </p:txBody>
      </p:sp>
      <p:sp>
        <p:nvSpPr>
          <p:cNvPr id="8" name="Footer Placeholder 7"/>
          <p:cNvSpPr>
            <a:spLocks noGrp="1"/>
          </p:cNvSpPr>
          <p:nvPr>
            <p:ph type="ftr" sz="quarter" idx="11"/>
          </p:nvPr>
        </p:nvSpPr>
        <p:spPr/>
        <p:txBody>
          <a:bodyPr/>
          <a:lstStyle/>
          <a:p>
            <a:r>
              <a:rPr lang="en-MY" smtClean="0"/>
              <a:t>Megat Johari Megat Mohd Noor</a:t>
            </a:r>
            <a:endParaRPr lang="en-MY"/>
          </a:p>
        </p:txBody>
      </p:sp>
      <p:sp>
        <p:nvSpPr>
          <p:cNvPr id="9" name="Slide Number Placeholder 8"/>
          <p:cNvSpPr>
            <a:spLocks noGrp="1"/>
          </p:cNvSpPr>
          <p:nvPr>
            <p:ph type="sldNum" sz="quarter" idx="12"/>
          </p:nvPr>
        </p:nvSpPr>
        <p:spPr/>
        <p:txBody>
          <a:bodyPr/>
          <a:lstStyle/>
          <a:p>
            <a:fld id="{BEDBCF31-6A46-429E-9285-BA07B136F16B}" type="slidenum">
              <a:rPr lang="en-MY" smtClean="0"/>
              <a:pPr/>
              <a:t>195</a:t>
            </a:fld>
            <a:endParaRPr lang="en-MY"/>
          </a:p>
        </p:txBody>
      </p:sp>
    </p:spTree>
    <p:extLst>
      <p:ext uri="{BB962C8B-B14F-4D97-AF65-F5344CB8AC3E}">
        <p14:creationId xmlns:p14="http://schemas.microsoft.com/office/powerpoint/2010/main" val="1587922539"/>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1"/>
                </a:solidFill>
              </a:rPr>
              <a:t>Big Picture</a:t>
            </a:r>
            <a:endParaRPr lang="en-MY" b="1" dirty="0">
              <a:solidFill>
                <a:schemeClr val="tx1"/>
              </a:solidFill>
            </a:endParaRPr>
          </a:p>
        </p:txBody>
      </p:sp>
      <p:pic>
        <p:nvPicPr>
          <p:cNvPr id="25602" name="Picture 2" descr="C:\Users\Valued User\Pictures\2010-10-27 2_handphone_picts\DCIM\100MEDIA\IMAG0205.jpg"/>
          <p:cNvPicPr>
            <a:picLocks noGrp="1" noChangeAspect="1" noChangeArrowheads="1"/>
          </p:cNvPicPr>
          <p:nvPr>
            <p:ph idx="1"/>
          </p:nvPr>
        </p:nvPicPr>
        <p:blipFill>
          <a:blip r:embed="rId2" cstate="print"/>
          <a:srcRect/>
          <a:stretch>
            <a:fillRect/>
          </a:stretch>
        </p:blipFill>
        <p:spPr bwMode="auto">
          <a:xfrm>
            <a:off x="792587" y="1600200"/>
            <a:ext cx="7558825" cy="4525963"/>
          </a:xfrm>
          <a:prstGeom prst="rect">
            <a:avLst/>
          </a:prstGeom>
          <a:noFill/>
        </p:spPr>
      </p:pic>
      <p:sp>
        <p:nvSpPr>
          <p:cNvPr id="5" name="Footer Placeholder 4"/>
          <p:cNvSpPr>
            <a:spLocks noGrp="1"/>
          </p:cNvSpPr>
          <p:nvPr>
            <p:ph type="ftr" sz="quarter" idx="11"/>
          </p:nvPr>
        </p:nvSpPr>
        <p:spPr/>
        <p:txBody>
          <a:bodyPr/>
          <a:lstStyle/>
          <a:p>
            <a:r>
              <a:rPr lang="en-MY" smtClean="0"/>
              <a:t>Megat Johari Megat Mohd Noor</a:t>
            </a:r>
            <a:endParaRPr lang="en-MY"/>
          </a:p>
        </p:txBody>
      </p:sp>
      <p:sp>
        <p:nvSpPr>
          <p:cNvPr id="6" name="Slide Number Placeholder 5"/>
          <p:cNvSpPr>
            <a:spLocks noGrp="1"/>
          </p:cNvSpPr>
          <p:nvPr>
            <p:ph type="sldNum" sz="quarter" idx="12"/>
          </p:nvPr>
        </p:nvSpPr>
        <p:spPr/>
        <p:txBody>
          <a:bodyPr/>
          <a:lstStyle/>
          <a:p>
            <a:fld id="{BEDBCF31-6A46-429E-9285-BA07B136F16B}" type="slidenum">
              <a:rPr lang="en-MY" smtClean="0"/>
              <a:pPr/>
              <a:t>196</a:t>
            </a:fld>
            <a:endParaRPr lang="en-MY"/>
          </a:p>
        </p:txBody>
      </p:sp>
    </p:spTree>
    <p:extLst>
      <p:ext uri="{BB962C8B-B14F-4D97-AF65-F5344CB8AC3E}">
        <p14:creationId xmlns:p14="http://schemas.microsoft.com/office/powerpoint/2010/main" val="1357032900"/>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1979712" y="404664"/>
            <a:ext cx="5544616" cy="638944"/>
          </a:xfrm>
          <a:solidFill>
            <a:srgbClr val="CCFFCC"/>
          </a:solidFill>
        </p:spPr>
        <p:txBody>
          <a:bodyPr/>
          <a:lstStyle/>
          <a:p>
            <a:pPr algn="ctr" eaLnBrk="1" hangingPunct="1"/>
            <a:r>
              <a:rPr lang="en-US" dirty="0" smtClean="0"/>
              <a:t>Conclusion</a:t>
            </a:r>
            <a:endParaRPr lang="en-GB" dirty="0" smtClean="0"/>
          </a:p>
        </p:txBody>
      </p:sp>
      <p:sp>
        <p:nvSpPr>
          <p:cNvPr id="131075" name="Rectangle 3"/>
          <p:cNvSpPr>
            <a:spLocks noGrp="1" noChangeArrowheads="1"/>
          </p:cNvSpPr>
          <p:nvPr>
            <p:ph type="body" idx="1"/>
          </p:nvPr>
        </p:nvSpPr>
        <p:spPr>
          <a:xfrm>
            <a:off x="642938" y="1571625"/>
            <a:ext cx="7772400" cy="4114800"/>
          </a:xfrm>
        </p:spPr>
        <p:txBody>
          <a:bodyPr>
            <a:normAutofit fontScale="92500" lnSpcReduction="20000"/>
          </a:bodyPr>
          <a:lstStyle/>
          <a:p>
            <a:pPr eaLnBrk="1" hangingPunct="1"/>
            <a:r>
              <a:rPr lang="en-US" dirty="0" smtClean="0"/>
              <a:t>Quality education</a:t>
            </a:r>
          </a:p>
          <a:p>
            <a:pPr eaLnBrk="1" hangingPunct="1"/>
            <a:r>
              <a:rPr lang="en-US" dirty="0" smtClean="0"/>
              <a:t>OBE is student focus</a:t>
            </a:r>
          </a:p>
          <a:p>
            <a:pPr eaLnBrk="1" hangingPunct="1"/>
            <a:r>
              <a:rPr lang="en-US" dirty="0" smtClean="0"/>
              <a:t>Develop measurable &amp; linked </a:t>
            </a:r>
          </a:p>
          <a:p>
            <a:pPr lvl="1" eaLnBrk="1" hangingPunct="1"/>
            <a:r>
              <a:rPr lang="en-US" dirty="0" err="1" smtClean="0"/>
              <a:t>programme</a:t>
            </a:r>
            <a:r>
              <a:rPr lang="en-US" dirty="0" smtClean="0"/>
              <a:t>/course learning outcomes </a:t>
            </a:r>
          </a:p>
          <a:p>
            <a:pPr lvl="1" eaLnBrk="1" hangingPunct="1"/>
            <a:r>
              <a:rPr lang="en-US" dirty="0" smtClean="0"/>
              <a:t>Learning (topic) </a:t>
            </a:r>
            <a:r>
              <a:rPr lang="en-US" dirty="0" smtClean="0"/>
              <a:t>objectives/outcomes</a:t>
            </a:r>
          </a:p>
          <a:p>
            <a:pPr lvl="1" eaLnBrk="1" hangingPunct="1"/>
            <a:r>
              <a:rPr lang="en-US" dirty="0" smtClean="0"/>
              <a:t>assessment &amp; evaluation</a:t>
            </a:r>
          </a:p>
          <a:p>
            <a:pPr eaLnBrk="1" hangingPunct="1"/>
            <a:r>
              <a:rPr lang="en-US" dirty="0" smtClean="0"/>
              <a:t>Plan for OBE; not by chance – “If you fail to plan means you plan to fail”</a:t>
            </a:r>
          </a:p>
          <a:p>
            <a:pPr eaLnBrk="1" hangingPunct="1"/>
            <a:r>
              <a:rPr lang="en-US" dirty="0" smtClean="0"/>
              <a:t>Implement teaching according to plan</a:t>
            </a:r>
            <a:endParaRPr lang="en-GB" dirty="0" smtClean="0"/>
          </a:p>
        </p:txBody>
      </p:sp>
      <p:pic>
        <p:nvPicPr>
          <p:cNvPr id="131076" name="Picture 4" descr="j0303362"/>
          <p:cNvPicPr>
            <a:picLocks noChangeAspect="1" noChangeArrowheads="1" noCrop="1"/>
          </p:cNvPicPr>
          <p:nvPr/>
        </p:nvPicPr>
        <p:blipFill>
          <a:blip r:embed="rId2" cstate="print"/>
          <a:srcRect/>
          <a:stretch>
            <a:fillRect/>
          </a:stretch>
        </p:blipFill>
        <p:spPr bwMode="auto">
          <a:xfrm>
            <a:off x="6929438" y="2000250"/>
            <a:ext cx="1447800" cy="1384300"/>
          </a:xfrm>
          <a:prstGeom prst="rect">
            <a:avLst/>
          </a:prstGeom>
          <a:noFill/>
          <a:ln w="9525">
            <a:noFill/>
            <a:miter lim="800000"/>
            <a:headEnd/>
            <a:tailEnd/>
          </a:ln>
        </p:spPr>
      </p:pic>
      <p:pic>
        <p:nvPicPr>
          <p:cNvPr id="5" name="Picture 4"/>
          <p:cNvPicPr>
            <a:picLocks noChangeAspect="1"/>
          </p:cNvPicPr>
          <p:nvPr/>
        </p:nvPicPr>
        <p:blipFill>
          <a:blip r:embed="rId3"/>
          <a:stretch>
            <a:fillRect/>
          </a:stretch>
        </p:blipFill>
        <p:spPr>
          <a:xfrm>
            <a:off x="7668344" y="116632"/>
            <a:ext cx="936104" cy="936104"/>
          </a:xfrm>
          <a:prstGeom prst="rect">
            <a:avLst/>
          </a:prstGeom>
        </p:spPr>
      </p:pic>
    </p:spTree>
    <p:extLst>
      <p:ext uri="{BB962C8B-B14F-4D97-AF65-F5344CB8AC3E}">
        <p14:creationId xmlns:p14="http://schemas.microsoft.com/office/powerpoint/2010/main" val="3361357920"/>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5"/>
          <p:cNvSpPr>
            <a:spLocks noGrp="1"/>
          </p:cNvSpPr>
          <p:nvPr>
            <p:ph type="title"/>
          </p:nvPr>
        </p:nvSpPr>
        <p:spPr>
          <a:xfrm>
            <a:off x="1979712" y="404664"/>
            <a:ext cx="5571530" cy="664046"/>
          </a:xfrm>
          <a:solidFill>
            <a:srgbClr val="CCFFCC"/>
          </a:solidFill>
        </p:spPr>
        <p:txBody>
          <a:bodyPr/>
          <a:lstStyle/>
          <a:p>
            <a:pPr algn="ctr"/>
            <a:r>
              <a:rPr lang="en-US" dirty="0" smtClean="0"/>
              <a:t>Recommendations</a:t>
            </a:r>
            <a:endParaRPr lang="en-MY" dirty="0" smtClean="0"/>
          </a:p>
        </p:txBody>
      </p:sp>
      <p:sp>
        <p:nvSpPr>
          <p:cNvPr id="132099" name="Content Placeholder 2"/>
          <p:cNvSpPr>
            <a:spLocks noGrp="1"/>
          </p:cNvSpPr>
          <p:nvPr>
            <p:ph sz="quarter" idx="4294967295"/>
          </p:nvPr>
        </p:nvSpPr>
        <p:spPr>
          <a:xfrm>
            <a:off x="428625" y="1476375"/>
            <a:ext cx="8358188" cy="4953000"/>
          </a:xfrm>
        </p:spPr>
        <p:txBody>
          <a:bodyPr/>
          <a:lstStyle/>
          <a:p>
            <a:r>
              <a:rPr lang="en-US" sz="2800" smtClean="0"/>
              <a:t>Ensure consistency within a myriad of approaches</a:t>
            </a:r>
          </a:p>
          <a:p>
            <a:r>
              <a:rPr lang="en-US" sz="2800" smtClean="0"/>
              <a:t>Training and implementation help build understanding  and eventually a culture (Knowledge, Behaviour, Attitude)</a:t>
            </a:r>
          </a:p>
          <a:p>
            <a:r>
              <a:rPr lang="en-US" sz="2800" smtClean="0"/>
              <a:t>Specifications</a:t>
            </a:r>
          </a:p>
          <a:p>
            <a:pPr lvl="1"/>
            <a:r>
              <a:rPr lang="en-US" sz="2300" smtClean="0"/>
              <a:t>Objective, implementation, results, evaluation, where applied, what improvement, and evidence</a:t>
            </a:r>
          </a:p>
          <a:p>
            <a:r>
              <a:rPr lang="en-US" sz="2800" smtClean="0"/>
              <a:t>Show quality improvement</a:t>
            </a:r>
          </a:p>
          <a:p>
            <a:r>
              <a:rPr lang="en-US" sz="2800" smtClean="0"/>
              <a:t>Evidence, evidence, evidence……. Relevant!</a:t>
            </a:r>
            <a:endParaRPr lang="en-MY" sz="2000" smtClean="0"/>
          </a:p>
          <a:p>
            <a:endParaRPr lang="en-MY" smtClean="0"/>
          </a:p>
        </p:txBody>
      </p:sp>
      <p:pic>
        <p:nvPicPr>
          <p:cNvPr id="132100" name="Picture 5" descr="j0283083"/>
          <p:cNvPicPr>
            <a:picLocks noChangeAspect="1" noChangeArrowheads="1" noCrop="1"/>
          </p:cNvPicPr>
          <p:nvPr/>
        </p:nvPicPr>
        <p:blipFill>
          <a:blip r:embed="rId2" cstate="print"/>
          <a:srcRect/>
          <a:stretch>
            <a:fillRect/>
          </a:stretch>
        </p:blipFill>
        <p:spPr bwMode="auto">
          <a:xfrm>
            <a:off x="7668344" y="4941168"/>
            <a:ext cx="1165225" cy="1143000"/>
          </a:xfrm>
          <a:prstGeom prst="rect">
            <a:avLst/>
          </a:prstGeom>
          <a:noFill/>
          <a:ln w="9525">
            <a:noFill/>
            <a:miter lim="800000"/>
            <a:headEnd/>
            <a:tailEnd/>
          </a:ln>
        </p:spPr>
      </p:pic>
      <p:pic>
        <p:nvPicPr>
          <p:cNvPr id="5" name="Picture 4"/>
          <p:cNvPicPr>
            <a:picLocks noChangeAspect="1"/>
          </p:cNvPicPr>
          <p:nvPr/>
        </p:nvPicPr>
        <p:blipFill>
          <a:blip r:embed="rId3"/>
          <a:stretch>
            <a:fillRect/>
          </a:stretch>
        </p:blipFill>
        <p:spPr>
          <a:xfrm>
            <a:off x="7668344" y="116632"/>
            <a:ext cx="936104" cy="936104"/>
          </a:xfrm>
          <a:prstGeom prst="rect">
            <a:avLst/>
          </a:prstGeom>
        </p:spPr>
      </p:pic>
    </p:spTree>
    <p:extLst>
      <p:ext uri="{BB962C8B-B14F-4D97-AF65-F5344CB8AC3E}">
        <p14:creationId xmlns:p14="http://schemas.microsoft.com/office/powerpoint/2010/main" val="4124122935"/>
      </p:ext>
    </p:extLst>
  </p:cSld>
  <p:clrMapOvr>
    <a:masterClrMapping/>
  </p:clrMapOvr>
  <p:transition xmlns:p14="http://schemas.microsoft.com/office/powerpoint/2010/main">
    <p:split dir="in"/>
  </p:transition>
  <p:timing>
    <p:tnLst>
      <p:par>
        <p:cTn xmlns:p14="http://schemas.microsoft.com/office/powerpoint/2010/mai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2339752" y="571500"/>
            <a:ext cx="6453410" cy="638175"/>
          </a:xfrm>
          <a:solidFill>
            <a:srgbClr val="FFCCFF"/>
          </a:solidFill>
        </p:spPr>
        <p:txBody>
          <a:bodyPr/>
          <a:lstStyle/>
          <a:p>
            <a:r>
              <a:rPr lang="en-GB" sz="3200" dirty="0" smtClean="0">
                <a:latin typeface="½Å¸íÁ¶"/>
                <a:ea typeface="신명조"/>
                <a:cs typeface="신명조"/>
              </a:rPr>
              <a:t>OBE Meets IHL (Now ... 2013)</a:t>
            </a:r>
            <a:endParaRPr lang="en-US" sz="4000" dirty="0" smtClean="0"/>
          </a:p>
        </p:txBody>
      </p:sp>
      <p:pic>
        <p:nvPicPr>
          <p:cNvPr id="96259" name="Picture 3"/>
          <p:cNvPicPr>
            <a:picLocks noGrp="1" noChangeAspect="1" noChangeArrowheads="1"/>
          </p:cNvPicPr>
          <p:nvPr>
            <p:ph type="body" idx="4294967295"/>
          </p:nvPr>
        </p:nvPicPr>
        <p:blipFill>
          <a:blip r:embed="rId2" cstate="print"/>
          <a:srcRect/>
          <a:stretch>
            <a:fillRect/>
          </a:stretch>
        </p:blipFill>
        <p:spPr>
          <a:xfrm>
            <a:off x="971550" y="1916113"/>
            <a:ext cx="7620000" cy="4114800"/>
          </a:xfrm>
          <a:noFill/>
        </p:spPr>
      </p:pic>
      <p:sp>
        <p:nvSpPr>
          <p:cNvPr id="96260" name="AutoShape 4"/>
          <p:cNvSpPr>
            <a:spLocks noChangeArrowheads="1"/>
          </p:cNvSpPr>
          <p:nvPr/>
        </p:nvSpPr>
        <p:spPr bwMode="auto">
          <a:xfrm>
            <a:off x="1043608" y="2233603"/>
            <a:ext cx="3276600" cy="851297"/>
          </a:xfrm>
          <a:prstGeom prst="wedgeRoundRectCallout">
            <a:avLst>
              <a:gd name="adj1" fmla="val -22752"/>
              <a:gd name="adj2" fmla="val 211708"/>
              <a:gd name="adj3" fmla="val 16667"/>
            </a:avLst>
          </a:prstGeom>
          <a:solidFill>
            <a:srgbClr val="008080"/>
          </a:solidFill>
          <a:ln w="12700">
            <a:noFill/>
            <a:miter lim="800000"/>
            <a:headEnd/>
            <a:tailEnd/>
          </a:ln>
        </p:spPr>
        <p:txBody>
          <a:bodyPr wrap="square" anchor="ctr">
            <a:spAutoFit/>
          </a:bodyPr>
          <a:lstStyle/>
          <a:p>
            <a:pPr algn="ctr">
              <a:spcBef>
                <a:spcPct val="30000"/>
              </a:spcBef>
            </a:pPr>
            <a:r>
              <a:rPr lang="en-GB" sz="2200" dirty="0" smtClean="0">
                <a:solidFill>
                  <a:srgbClr val="FFFF00"/>
                </a:solidFill>
                <a:latin typeface="Comic Sans MS" pitchFamily="66" charset="0"/>
                <a:ea typeface="Gulim" pitchFamily="34" charset="-127"/>
              </a:rPr>
              <a:t>OBE makes us accountable</a:t>
            </a:r>
            <a:endParaRPr lang="en-GB" sz="2200" dirty="0">
              <a:solidFill>
                <a:srgbClr val="FFFF00"/>
              </a:solidFill>
              <a:latin typeface="Comic Sans MS" pitchFamily="66" charset="0"/>
              <a:ea typeface="신명조"/>
              <a:cs typeface="신명조"/>
            </a:endParaRPr>
          </a:p>
        </p:txBody>
      </p:sp>
      <p:sp>
        <p:nvSpPr>
          <p:cNvPr id="96261" name="AutoShape 5"/>
          <p:cNvSpPr>
            <a:spLocks noChangeArrowheads="1"/>
          </p:cNvSpPr>
          <p:nvPr/>
        </p:nvSpPr>
        <p:spPr bwMode="auto">
          <a:xfrm>
            <a:off x="2627784" y="3140969"/>
            <a:ext cx="3581400" cy="851297"/>
          </a:xfrm>
          <a:prstGeom prst="wedgeRoundRectCallout">
            <a:avLst>
              <a:gd name="adj1" fmla="val -28814"/>
              <a:gd name="adj2" fmla="val 96352"/>
              <a:gd name="adj3" fmla="val 16667"/>
            </a:avLst>
          </a:prstGeom>
          <a:solidFill>
            <a:schemeClr val="hlink"/>
          </a:solidFill>
          <a:ln w="12700">
            <a:noFill/>
            <a:miter lim="800000"/>
            <a:headEnd/>
            <a:tailEnd/>
          </a:ln>
        </p:spPr>
        <p:txBody>
          <a:bodyPr anchor="ctr">
            <a:spAutoFit/>
          </a:bodyPr>
          <a:lstStyle/>
          <a:p>
            <a:pPr algn="ctr">
              <a:spcBef>
                <a:spcPct val="50000"/>
              </a:spcBef>
            </a:pPr>
            <a:r>
              <a:rPr lang="en-GB" sz="2200" dirty="0" smtClean="0">
                <a:solidFill>
                  <a:schemeClr val="bg1"/>
                </a:solidFill>
                <a:latin typeface="Comic Sans MS" pitchFamily="66" charset="0"/>
                <a:ea typeface="Gulim" pitchFamily="34" charset="-127"/>
              </a:rPr>
              <a:t>What is the best way of doing OBE?</a:t>
            </a:r>
            <a:endParaRPr lang="en-GB" sz="2200" dirty="0">
              <a:solidFill>
                <a:schemeClr val="bg1"/>
              </a:solidFill>
              <a:latin typeface="Times"/>
              <a:ea typeface="Gulim" pitchFamily="34" charset="-127"/>
            </a:endParaRPr>
          </a:p>
        </p:txBody>
      </p:sp>
      <p:sp>
        <p:nvSpPr>
          <p:cNvPr id="96262" name="AutoShape 6"/>
          <p:cNvSpPr>
            <a:spLocks noChangeArrowheads="1"/>
          </p:cNvSpPr>
          <p:nvPr/>
        </p:nvSpPr>
        <p:spPr bwMode="auto">
          <a:xfrm>
            <a:off x="3810000" y="5375117"/>
            <a:ext cx="4038600" cy="1225868"/>
          </a:xfrm>
          <a:prstGeom prst="wedgeRoundRectCallout">
            <a:avLst>
              <a:gd name="adj1" fmla="val -27796"/>
              <a:gd name="adj2" fmla="val -114961"/>
              <a:gd name="adj3" fmla="val 16667"/>
            </a:avLst>
          </a:prstGeom>
          <a:solidFill>
            <a:srgbClr val="FFFFCC"/>
          </a:solidFill>
          <a:ln w="12700">
            <a:noFill/>
            <a:miter lim="800000"/>
            <a:headEnd/>
            <a:tailEnd/>
          </a:ln>
        </p:spPr>
        <p:txBody>
          <a:bodyPr anchor="ctr">
            <a:spAutoFit/>
          </a:bodyPr>
          <a:lstStyle/>
          <a:p>
            <a:pPr algn="ctr">
              <a:spcBef>
                <a:spcPct val="50000"/>
              </a:spcBef>
            </a:pPr>
            <a:r>
              <a:rPr lang="en-GB" sz="2200" dirty="0" smtClean="0">
                <a:latin typeface="Comic Sans MS" pitchFamily="66" charset="0"/>
                <a:ea typeface="Gulim" pitchFamily="34" charset="-127"/>
              </a:rPr>
              <a:t>Let us assess and evaluate the learning of students the right way</a:t>
            </a:r>
            <a:endParaRPr lang="en-GB" sz="2200" dirty="0">
              <a:latin typeface="Times"/>
              <a:ea typeface="Gulim" pitchFamily="34" charset="-127"/>
            </a:endParaRPr>
          </a:p>
        </p:txBody>
      </p:sp>
      <p:sp>
        <p:nvSpPr>
          <p:cNvPr id="7" name="AutoShape 4"/>
          <p:cNvSpPr>
            <a:spLocks noChangeArrowheads="1"/>
          </p:cNvSpPr>
          <p:nvPr/>
        </p:nvSpPr>
        <p:spPr bwMode="auto">
          <a:xfrm>
            <a:off x="4716016" y="1484785"/>
            <a:ext cx="3276600" cy="1225868"/>
          </a:xfrm>
          <a:prstGeom prst="wedgeRoundRectCallout">
            <a:avLst>
              <a:gd name="adj1" fmla="val 18264"/>
              <a:gd name="adj2" fmla="val 172203"/>
              <a:gd name="adj3" fmla="val 16667"/>
            </a:avLst>
          </a:prstGeom>
          <a:solidFill>
            <a:srgbClr val="008080"/>
          </a:solidFill>
          <a:ln w="12700">
            <a:noFill/>
            <a:miter lim="800000"/>
            <a:headEnd/>
            <a:tailEnd/>
          </a:ln>
        </p:spPr>
        <p:txBody>
          <a:bodyPr wrap="square" anchor="ctr">
            <a:spAutoFit/>
          </a:bodyPr>
          <a:lstStyle/>
          <a:p>
            <a:pPr algn="ctr">
              <a:spcBef>
                <a:spcPct val="30000"/>
              </a:spcBef>
            </a:pPr>
            <a:r>
              <a:rPr lang="en-GB" sz="2200" dirty="0" smtClean="0">
                <a:solidFill>
                  <a:srgbClr val="FFFF00"/>
                </a:solidFill>
                <a:latin typeface="Comic Sans MS" pitchFamily="66" charset="0"/>
                <a:ea typeface="Gulim" pitchFamily="34" charset="-127"/>
              </a:rPr>
              <a:t>May God bless the Smart Alex that brought the idea!</a:t>
            </a:r>
            <a:endParaRPr lang="en-GB" sz="2200" dirty="0">
              <a:solidFill>
                <a:srgbClr val="FFFF00"/>
              </a:solidFill>
              <a:latin typeface="Comic Sans MS" pitchFamily="66" charset="0"/>
              <a:ea typeface="신명조"/>
              <a:cs typeface="신명조"/>
            </a:endParaRPr>
          </a:p>
        </p:txBody>
      </p:sp>
    </p:spTree>
    <p:extLst>
      <p:ext uri="{BB962C8B-B14F-4D97-AF65-F5344CB8AC3E}">
        <p14:creationId xmlns:p14="http://schemas.microsoft.com/office/powerpoint/2010/main" val="3777867913"/>
      </p:ext>
    </p:extLst>
  </p:cSld>
  <p:clrMapOvr>
    <a:masterClrMapping/>
  </p:clrMapOvr>
  <p:transition xmlns:p14="http://schemas.microsoft.com/office/powerpoint/2010/main" spd="med">
    <p:cove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6259"/>
                                        </p:tgtEl>
                                        <p:attrNameLst>
                                          <p:attrName>style.visibility</p:attrName>
                                        </p:attrNameLst>
                                      </p:cBhvr>
                                      <p:to>
                                        <p:strVal val="visible"/>
                                      </p:to>
                                    </p:set>
                                    <p:animEffect transition="in" filter="dissolve">
                                      <p:cBhvr>
                                        <p:cTn id="7" dur="500"/>
                                        <p:tgtEl>
                                          <p:spTgt spid="9625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6260"/>
                                        </p:tgtEl>
                                        <p:attrNameLst>
                                          <p:attrName>style.visibility</p:attrName>
                                        </p:attrNameLst>
                                      </p:cBhvr>
                                      <p:to>
                                        <p:strVal val="visible"/>
                                      </p:to>
                                    </p:set>
                                    <p:animEffect transition="in" filter="blinds(horizontal)">
                                      <p:cBhvr>
                                        <p:cTn id="12" dur="500"/>
                                        <p:tgtEl>
                                          <p:spTgt spid="9626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6261"/>
                                        </p:tgtEl>
                                        <p:attrNameLst>
                                          <p:attrName>style.visibility</p:attrName>
                                        </p:attrNameLst>
                                      </p:cBhvr>
                                      <p:to>
                                        <p:strVal val="visible"/>
                                      </p:to>
                                    </p:set>
                                    <p:animEffect transition="in" filter="blinds(horizontal)">
                                      <p:cBhvr>
                                        <p:cTn id="17" dur="500"/>
                                        <p:tgtEl>
                                          <p:spTgt spid="9626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6262"/>
                                        </p:tgtEl>
                                        <p:attrNameLst>
                                          <p:attrName>style.visibility</p:attrName>
                                        </p:attrNameLst>
                                      </p:cBhvr>
                                      <p:to>
                                        <p:strVal val="visible"/>
                                      </p:to>
                                    </p:set>
                                    <p:animEffect transition="in" filter="blinds(horizontal)">
                                      <p:cBhvr>
                                        <p:cTn id="22" dur="500"/>
                                        <p:tgtEl>
                                          <p:spTgt spid="96262"/>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0" grpId="0" animBg="1" autoUpdateAnimBg="0"/>
      <p:bldP spid="96261" grpId="0" animBg="1" autoUpdateAnimBg="0"/>
      <p:bldP spid="96262" grpId="0" animBg="1" autoUpdateAnimBg="0"/>
      <p:bldP spid="7" grpId="0" animBg="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DAY 1  </a:t>
            </a:r>
            <a:r>
              <a:rPr lang="en-US" dirty="0" err="1" smtClean="0"/>
              <a:t>Programme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17412116"/>
              </p:ext>
            </p:extLst>
          </p:nvPr>
        </p:nvGraphicFramePr>
        <p:xfrm>
          <a:off x="251520" y="1412776"/>
          <a:ext cx="8712968" cy="4846320"/>
        </p:xfrm>
        <a:graphic>
          <a:graphicData uri="http://schemas.openxmlformats.org/drawingml/2006/table">
            <a:tbl>
              <a:tblPr firstRow="1" bandRow="1">
                <a:tableStyleId>{5C22544A-7EE6-4342-B048-85BDC9FD1C3A}</a:tableStyleId>
              </a:tblPr>
              <a:tblGrid>
                <a:gridCol w="1243116"/>
                <a:gridCol w="7469852"/>
              </a:tblGrid>
              <a:tr h="370840">
                <a:tc>
                  <a:txBody>
                    <a:bodyPr/>
                    <a:lstStyle/>
                    <a:p>
                      <a:r>
                        <a:rPr lang="en-US" sz="2400" dirty="0" smtClean="0"/>
                        <a:t>Time</a:t>
                      </a:r>
                      <a:endParaRPr lang="en-US" sz="2400" dirty="0"/>
                    </a:p>
                  </a:txBody>
                  <a:tcPr/>
                </a:tc>
                <a:tc>
                  <a:txBody>
                    <a:bodyPr/>
                    <a:lstStyle/>
                    <a:p>
                      <a:r>
                        <a:rPr lang="en-US" sz="2400" dirty="0" smtClean="0"/>
                        <a:t>Speaker</a:t>
                      </a:r>
                      <a:r>
                        <a:rPr lang="en-US" sz="2400" baseline="0" dirty="0" smtClean="0"/>
                        <a:t> &amp; Facilitator: Megat Johari Megat Mohd Noor</a:t>
                      </a:r>
                      <a:endParaRPr lang="en-US" sz="2400" dirty="0"/>
                    </a:p>
                  </a:txBody>
                  <a:tcPr/>
                </a:tc>
              </a:tr>
              <a:tr h="233824">
                <a:tc>
                  <a:txBody>
                    <a:bodyPr/>
                    <a:lstStyle/>
                    <a:p>
                      <a:r>
                        <a:rPr lang="en-US" sz="2400" dirty="0" smtClean="0"/>
                        <a:t>09.00</a:t>
                      </a:r>
                      <a:endParaRPr lang="en-US" sz="2400" dirty="0"/>
                    </a:p>
                  </a:txBody>
                  <a:tcPr/>
                </a:tc>
                <a:tc>
                  <a:txBody>
                    <a:bodyPr/>
                    <a:lstStyle/>
                    <a:p>
                      <a:r>
                        <a:rPr lang="en-US" sz="2400" dirty="0" smtClean="0"/>
                        <a:t>Welcoming Remarks</a:t>
                      </a:r>
                    </a:p>
                    <a:p>
                      <a:r>
                        <a:rPr lang="en-US" sz="2400" dirty="0" smtClean="0"/>
                        <a:t>Introduction &amp; Outcome Based Education</a:t>
                      </a:r>
                      <a:r>
                        <a:rPr lang="en-US" sz="2400" baseline="0" dirty="0" smtClean="0"/>
                        <a:t> (OBE)</a:t>
                      </a:r>
                      <a:r>
                        <a:rPr lang="en-US" sz="2400" dirty="0" smtClean="0"/>
                        <a:t> Concept</a:t>
                      </a:r>
                      <a:endParaRPr lang="en-US" sz="2400" dirty="0"/>
                    </a:p>
                  </a:txBody>
                  <a:tcPr/>
                </a:tc>
              </a:tr>
              <a:tr h="0">
                <a:tc>
                  <a:txBody>
                    <a:bodyPr/>
                    <a:lstStyle/>
                    <a:p>
                      <a:r>
                        <a:rPr lang="en-US" sz="2400" dirty="0" smtClean="0"/>
                        <a:t>10.30</a:t>
                      </a:r>
                      <a:endParaRPr lang="en-US" sz="2400" dirty="0"/>
                    </a:p>
                  </a:txBody>
                  <a:tcPr/>
                </a:tc>
                <a:tc>
                  <a:txBody>
                    <a:bodyPr/>
                    <a:lstStyle/>
                    <a:p>
                      <a:r>
                        <a:rPr lang="en-US" sz="2400" dirty="0" smtClean="0"/>
                        <a:t>Break</a:t>
                      </a:r>
                      <a:endParaRPr lang="en-US" sz="2400" dirty="0"/>
                    </a:p>
                  </a:txBody>
                  <a:tcPr/>
                </a:tc>
              </a:tr>
              <a:tr h="150376">
                <a:tc>
                  <a:txBody>
                    <a:bodyPr/>
                    <a:lstStyle/>
                    <a:p>
                      <a:r>
                        <a:rPr lang="en-US" sz="2400" dirty="0" smtClean="0"/>
                        <a:t>10.45</a:t>
                      </a:r>
                      <a:endParaRPr lang="en-US" sz="2400" dirty="0"/>
                    </a:p>
                  </a:txBody>
                  <a:tcPr/>
                </a:tc>
                <a:tc>
                  <a:txBody>
                    <a:bodyPr/>
                    <a:lstStyle/>
                    <a:p>
                      <a:r>
                        <a:rPr lang="en-US" sz="2400" dirty="0" smtClean="0"/>
                        <a:t>Developing Engineering Curricula &amp; </a:t>
                      </a:r>
                      <a:r>
                        <a:rPr lang="en-US" sz="2400" dirty="0" err="1" smtClean="0"/>
                        <a:t>Programme</a:t>
                      </a:r>
                      <a:r>
                        <a:rPr lang="en-US" sz="2400" dirty="0" smtClean="0"/>
                        <a:t> Educational Objectives (PEO)</a:t>
                      </a:r>
                      <a:endParaRPr lang="en-US" sz="2400" dirty="0"/>
                    </a:p>
                  </a:txBody>
                  <a:tcPr/>
                </a:tc>
              </a:tr>
              <a:tr h="370840">
                <a:tc>
                  <a:txBody>
                    <a:bodyPr/>
                    <a:lstStyle/>
                    <a:p>
                      <a:r>
                        <a:rPr lang="en-US" sz="2400" dirty="0" smtClean="0"/>
                        <a:t>12.45</a:t>
                      </a:r>
                      <a:endParaRPr lang="en-US" sz="2400" dirty="0"/>
                    </a:p>
                  </a:txBody>
                  <a:tcPr/>
                </a:tc>
                <a:tc>
                  <a:txBody>
                    <a:bodyPr/>
                    <a:lstStyle/>
                    <a:p>
                      <a:r>
                        <a:rPr lang="en-US" sz="2400" dirty="0" smtClean="0"/>
                        <a:t>Break</a:t>
                      </a:r>
                      <a:endParaRPr lang="en-US" sz="2400" dirty="0"/>
                    </a:p>
                  </a:txBody>
                  <a:tcPr/>
                </a:tc>
              </a:tr>
              <a:tr h="370840">
                <a:tc>
                  <a:txBody>
                    <a:bodyPr/>
                    <a:lstStyle/>
                    <a:p>
                      <a:r>
                        <a:rPr lang="en-US" sz="2400" dirty="0" smtClean="0"/>
                        <a:t>14.00</a:t>
                      </a:r>
                      <a:endParaRPr lang="en-US" sz="2400" dirty="0"/>
                    </a:p>
                  </a:txBody>
                  <a:tcPr/>
                </a:tc>
                <a:tc>
                  <a:txBody>
                    <a:bodyPr/>
                    <a:lstStyle/>
                    <a:p>
                      <a:r>
                        <a:rPr lang="en-US" sz="2400" dirty="0" err="1" smtClean="0"/>
                        <a:t>Programme</a:t>
                      </a:r>
                      <a:r>
                        <a:rPr lang="en-US" sz="2400" dirty="0" smtClean="0"/>
                        <a:t> Outcomes (PO)</a:t>
                      </a:r>
                      <a:endParaRPr lang="en-US" sz="2400" dirty="0"/>
                    </a:p>
                  </a:txBody>
                  <a:tcPr/>
                </a:tc>
              </a:tr>
              <a:tr h="370840">
                <a:tc>
                  <a:txBody>
                    <a:bodyPr/>
                    <a:lstStyle/>
                    <a:p>
                      <a:r>
                        <a:rPr lang="en-US" sz="2400" dirty="0" smtClean="0"/>
                        <a:t>15.30</a:t>
                      </a:r>
                      <a:endParaRPr lang="en-US" sz="2400" dirty="0"/>
                    </a:p>
                  </a:txBody>
                  <a:tcPr/>
                </a:tc>
                <a:tc>
                  <a:txBody>
                    <a:bodyPr/>
                    <a:lstStyle/>
                    <a:p>
                      <a:r>
                        <a:rPr lang="en-US" sz="2400" dirty="0" smtClean="0"/>
                        <a:t>Break</a:t>
                      </a:r>
                      <a:endParaRPr lang="en-US" sz="2400" dirty="0"/>
                    </a:p>
                  </a:txBody>
                  <a:tcPr/>
                </a:tc>
              </a:tr>
              <a:tr h="370840">
                <a:tc>
                  <a:txBody>
                    <a:bodyPr/>
                    <a:lstStyle/>
                    <a:p>
                      <a:r>
                        <a:rPr lang="en-US" sz="2400" dirty="0" smtClean="0"/>
                        <a:t>15.45</a:t>
                      </a:r>
                      <a:endParaRPr lang="en-US" sz="2400" dirty="0"/>
                    </a:p>
                  </a:txBody>
                  <a:tcPr/>
                </a:tc>
                <a:tc>
                  <a:txBody>
                    <a:bodyPr/>
                    <a:lstStyle/>
                    <a:p>
                      <a:r>
                        <a:rPr lang="en-US" sz="2400" dirty="0" smtClean="0"/>
                        <a:t>Course Outcomes (CO)</a:t>
                      </a:r>
                      <a:endParaRPr lang="en-US" sz="2400" dirty="0"/>
                    </a:p>
                  </a:txBody>
                  <a:tcPr/>
                </a:tc>
              </a:tr>
              <a:tr h="370840">
                <a:tc>
                  <a:txBody>
                    <a:bodyPr/>
                    <a:lstStyle/>
                    <a:p>
                      <a:r>
                        <a:rPr lang="en-US" sz="2400" dirty="0" smtClean="0"/>
                        <a:t>17.00</a:t>
                      </a:r>
                      <a:endParaRPr lang="en-US" sz="2400" dirty="0"/>
                    </a:p>
                  </a:txBody>
                  <a:tcPr/>
                </a:tc>
                <a:tc>
                  <a:txBody>
                    <a:bodyPr/>
                    <a:lstStyle/>
                    <a:p>
                      <a:r>
                        <a:rPr lang="en-US" sz="2400" dirty="0" smtClean="0"/>
                        <a:t>End</a:t>
                      </a:r>
                      <a:endParaRPr lang="en-US" sz="2400" dirty="0"/>
                    </a:p>
                  </a:txBody>
                  <a:tcPr/>
                </a:tc>
              </a:tr>
            </a:tbl>
          </a:graphicData>
        </a:graphic>
      </p:graphicFrame>
      <p:pic>
        <p:nvPicPr>
          <p:cNvPr id="5" name="Picture 4"/>
          <p:cNvPicPr>
            <a:picLocks noChangeAspect="1"/>
          </p:cNvPicPr>
          <p:nvPr/>
        </p:nvPicPr>
        <p:blipFill>
          <a:blip r:embed="rId2"/>
          <a:stretch>
            <a:fillRect/>
          </a:stretch>
        </p:blipFill>
        <p:spPr>
          <a:xfrm>
            <a:off x="7668344" y="116632"/>
            <a:ext cx="936104" cy="936104"/>
          </a:xfrm>
          <a:prstGeom prst="rect">
            <a:avLst/>
          </a:prstGeom>
        </p:spPr>
      </p:pic>
    </p:spTree>
    <p:extLst>
      <p:ext uri="{BB962C8B-B14F-4D97-AF65-F5344CB8AC3E}">
        <p14:creationId xmlns:p14="http://schemas.microsoft.com/office/powerpoint/2010/main" val="1875793875"/>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2" name="Rectangle 2"/>
          <p:cNvSpPr>
            <a:spLocks noGrp="1" noChangeArrowheads="1"/>
          </p:cNvSpPr>
          <p:nvPr>
            <p:ph type="title"/>
          </p:nvPr>
        </p:nvSpPr>
        <p:spPr>
          <a:xfrm>
            <a:off x="1907704" y="476672"/>
            <a:ext cx="5544616" cy="648072"/>
          </a:xfrm>
          <a:solidFill>
            <a:srgbClr val="FFB9F9"/>
          </a:solidFill>
        </p:spPr>
        <p:txBody>
          <a:bodyPr>
            <a:normAutofit/>
          </a:bodyPr>
          <a:lstStyle/>
          <a:p>
            <a:pPr algn="ctr"/>
            <a:r>
              <a:rPr lang="en-US" dirty="0" smtClean="0"/>
              <a:t>Outcome Based Education</a:t>
            </a:r>
            <a:endParaRPr lang="en-US" dirty="0"/>
          </a:p>
        </p:txBody>
      </p:sp>
      <p:sp>
        <p:nvSpPr>
          <p:cNvPr id="583685" name="Rectangle 5"/>
          <p:cNvSpPr>
            <a:spLocks noGrp="1" noChangeArrowheads="1"/>
          </p:cNvSpPr>
          <p:nvPr>
            <p:ph type="body" sz="half" idx="1"/>
          </p:nvPr>
        </p:nvSpPr>
        <p:spPr>
          <a:xfrm>
            <a:off x="228600" y="1700808"/>
            <a:ext cx="8610600" cy="4114800"/>
          </a:xfrm>
        </p:spPr>
        <p:txBody>
          <a:bodyPr/>
          <a:lstStyle/>
          <a:p>
            <a:pPr indent="3175">
              <a:buFont typeface="Wingdings" pitchFamily="2" charset="2"/>
              <a:buNone/>
            </a:pPr>
            <a:r>
              <a:rPr lang="en-US" sz="3600" dirty="0">
                <a:latin typeface="Arial" pitchFamily="34" charset="0"/>
              </a:rPr>
              <a:t>OBE is a process that involves </a:t>
            </a:r>
            <a:r>
              <a:rPr lang="en-US" sz="3600" b="1" u="sng" dirty="0" smtClean="0">
                <a:solidFill>
                  <a:srgbClr val="FF0000"/>
                </a:solidFill>
                <a:latin typeface="Arial" pitchFamily="34" charset="0"/>
              </a:rPr>
              <a:t>assessment</a:t>
            </a:r>
            <a:r>
              <a:rPr lang="en-US" sz="3600" dirty="0" smtClean="0">
                <a:latin typeface="Arial" pitchFamily="34" charset="0"/>
              </a:rPr>
              <a:t> </a:t>
            </a:r>
            <a:r>
              <a:rPr lang="en-US" sz="3600" dirty="0">
                <a:latin typeface="Arial" pitchFamily="34" charset="0"/>
              </a:rPr>
              <a:t>and </a:t>
            </a:r>
            <a:r>
              <a:rPr lang="en-US" sz="3600" b="1" u="sng" dirty="0" smtClean="0">
                <a:solidFill>
                  <a:srgbClr val="FF0000"/>
                </a:solidFill>
                <a:latin typeface="Arial" pitchFamily="34" charset="0"/>
              </a:rPr>
              <a:t>evaluation </a:t>
            </a:r>
            <a:r>
              <a:rPr lang="en-US" sz="3600" dirty="0" smtClean="0">
                <a:latin typeface="Arial" pitchFamily="34" charset="0"/>
              </a:rPr>
              <a:t>practices </a:t>
            </a:r>
            <a:r>
              <a:rPr lang="en-US" sz="3600" dirty="0">
                <a:latin typeface="Arial" pitchFamily="34" charset="0"/>
              </a:rPr>
              <a:t>in education to reflect the </a:t>
            </a:r>
            <a:r>
              <a:rPr lang="en-US" sz="3600" b="1" u="sng" dirty="0" smtClean="0">
                <a:solidFill>
                  <a:srgbClr val="FF0000"/>
                </a:solidFill>
                <a:latin typeface="Arial" pitchFamily="34" charset="0"/>
              </a:rPr>
              <a:t>attainment</a:t>
            </a:r>
            <a:r>
              <a:rPr lang="en-US" sz="3600" dirty="0" smtClean="0">
                <a:latin typeface="Arial" pitchFamily="34" charset="0"/>
              </a:rPr>
              <a:t> </a:t>
            </a:r>
            <a:r>
              <a:rPr lang="en-US" sz="3600" dirty="0">
                <a:latin typeface="Arial" pitchFamily="34" charset="0"/>
              </a:rPr>
              <a:t>of </a:t>
            </a:r>
            <a:r>
              <a:rPr lang="en-US" sz="3600" dirty="0" smtClean="0">
                <a:latin typeface="Arial" pitchFamily="34" charset="0"/>
              </a:rPr>
              <a:t>expected learning </a:t>
            </a:r>
            <a:r>
              <a:rPr lang="en-US" sz="3600" dirty="0">
                <a:latin typeface="Arial" pitchFamily="34" charset="0"/>
              </a:rPr>
              <a:t>and </a:t>
            </a:r>
            <a:r>
              <a:rPr lang="en-US" sz="3600" dirty="0" smtClean="0">
                <a:latin typeface="Arial" pitchFamily="34" charset="0"/>
              </a:rPr>
              <a:t>showing </a:t>
            </a:r>
            <a:r>
              <a:rPr lang="en-US" sz="3600" b="1" u="sng" dirty="0" smtClean="0">
                <a:solidFill>
                  <a:srgbClr val="FF0000"/>
                </a:solidFill>
                <a:latin typeface="Arial" pitchFamily="34" charset="0"/>
              </a:rPr>
              <a:t>mastery</a:t>
            </a:r>
            <a:r>
              <a:rPr lang="en-US" sz="3600" dirty="0" smtClean="0">
                <a:latin typeface="Arial" pitchFamily="34" charset="0"/>
              </a:rPr>
              <a:t> in the programme area </a:t>
            </a:r>
            <a:endParaRPr lang="en-US" sz="3600" dirty="0">
              <a:latin typeface="Arial" pitchFamily="34" charset="0"/>
            </a:endParaRPr>
          </a:p>
        </p:txBody>
      </p:sp>
      <p:pic>
        <p:nvPicPr>
          <p:cNvPr id="583683" name="Picture 3" descr="bd06982_"/>
          <p:cNvPicPr>
            <a:picLocks noChangeAspect="1" noChangeArrowheads="1"/>
          </p:cNvPicPr>
          <p:nvPr/>
        </p:nvPicPr>
        <p:blipFill>
          <a:blip r:embed="rId3" cstate="print"/>
          <a:srcRect/>
          <a:stretch>
            <a:fillRect/>
          </a:stretch>
        </p:blipFill>
        <p:spPr bwMode="auto">
          <a:xfrm>
            <a:off x="5867400" y="5219700"/>
            <a:ext cx="2811463" cy="1352550"/>
          </a:xfrm>
          <a:prstGeom prst="rect">
            <a:avLst/>
          </a:prstGeom>
          <a:noFill/>
        </p:spPr>
      </p:pic>
      <p:pic>
        <p:nvPicPr>
          <p:cNvPr id="5" name="Picture 4"/>
          <p:cNvPicPr>
            <a:picLocks noChangeAspect="1"/>
          </p:cNvPicPr>
          <p:nvPr/>
        </p:nvPicPr>
        <p:blipFill>
          <a:blip r:embed="rId4"/>
          <a:stretch>
            <a:fillRect/>
          </a:stretch>
        </p:blipFill>
        <p:spPr>
          <a:xfrm>
            <a:off x="7668344" y="116632"/>
            <a:ext cx="936104" cy="936104"/>
          </a:xfrm>
          <a:prstGeom prst="rect">
            <a:avLst/>
          </a:prstGeom>
        </p:spPr>
      </p:pic>
    </p:spTree>
    <p:extLst>
      <p:ext uri="{BB962C8B-B14F-4D97-AF65-F5344CB8AC3E}">
        <p14:creationId xmlns:p14="http://schemas.microsoft.com/office/powerpoint/2010/main" val="211196988"/>
      </p:ext>
    </p:extLst>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Evaluator’s contribution</a:t>
            </a:r>
            <a:endParaRPr lang="en-MY" dirty="0"/>
          </a:p>
        </p:txBody>
      </p:sp>
      <p:sp>
        <p:nvSpPr>
          <p:cNvPr id="3" name="Content Placeholder 2"/>
          <p:cNvSpPr>
            <a:spLocks noGrp="1"/>
          </p:cNvSpPr>
          <p:nvPr>
            <p:ph idx="1"/>
          </p:nvPr>
        </p:nvSpPr>
        <p:spPr/>
        <p:txBody>
          <a:bodyPr/>
          <a:lstStyle/>
          <a:p>
            <a:r>
              <a:rPr lang="en-US" dirty="0" smtClean="0"/>
              <a:t>Internal - recommend improvement</a:t>
            </a:r>
          </a:p>
          <a:p>
            <a:r>
              <a:rPr lang="en-US" dirty="0" smtClean="0"/>
              <a:t>Always prepared</a:t>
            </a:r>
          </a:p>
          <a:p>
            <a:r>
              <a:rPr lang="en-US" dirty="0" smtClean="0"/>
              <a:t>Helps management (School Prefect!)</a:t>
            </a:r>
          </a:p>
          <a:p>
            <a:endParaRPr lang="en-MY" dirty="0"/>
          </a:p>
        </p:txBody>
      </p:sp>
      <p:sp>
        <p:nvSpPr>
          <p:cNvPr id="4" name="TextBox 3"/>
          <p:cNvSpPr txBox="1"/>
          <p:nvPr/>
        </p:nvSpPr>
        <p:spPr>
          <a:xfrm>
            <a:off x="467544" y="4941168"/>
            <a:ext cx="4092082" cy="769441"/>
          </a:xfrm>
          <a:prstGeom prst="rect">
            <a:avLst/>
          </a:prstGeom>
          <a:noFill/>
        </p:spPr>
        <p:txBody>
          <a:bodyPr wrap="none" rtlCol="0">
            <a:spAutoFit/>
          </a:bodyPr>
          <a:lstStyle/>
          <a:p>
            <a:r>
              <a:rPr lang="en-US" sz="4400" b="1" dirty="0" smtClean="0"/>
              <a:t>Reviled &amp; Hated </a:t>
            </a:r>
            <a:endParaRPr lang="en-MY" sz="4400" b="1" dirty="0"/>
          </a:p>
        </p:txBody>
      </p:sp>
      <p:pic>
        <p:nvPicPr>
          <p:cNvPr id="5" name="Picture 4" descr="DSC06989.JPG"/>
          <p:cNvPicPr>
            <a:picLocks noChangeAspect="1"/>
          </p:cNvPicPr>
          <p:nvPr/>
        </p:nvPicPr>
        <p:blipFill>
          <a:blip r:embed="rId2" cstate="print"/>
          <a:stretch>
            <a:fillRect/>
          </a:stretch>
        </p:blipFill>
        <p:spPr>
          <a:xfrm>
            <a:off x="6876256" y="3501008"/>
            <a:ext cx="2031690" cy="2708920"/>
          </a:xfrm>
          <a:prstGeom prst="rect">
            <a:avLst/>
          </a:prstGeom>
        </p:spPr>
      </p:pic>
    </p:spTree>
    <p:extLst>
      <p:ext uri="{BB962C8B-B14F-4D97-AF65-F5344CB8AC3E}">
        <p14:creationId xmlns:p14="http://schemas.microsoft.com/office/powerpoint/2010/main" val="1332366106"/>
      </p:ext>
    </p:extLst>
  </p:cSld>
  <p:clrMapOvr>
    <a:masterClrMapping/>
  </p:clrMapOvr>
  <p:transition xmlns:p14="http://schemas.microsoft.com/office/powerpoint/2010/main">
    <p:pull dir="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par>
                                <p:cTn id="8" presetID="28" presetClass="emph" presetSubtype="0" fill="hold" grpId="1" nodeType="withEffect">
                                  <p:stCondLst>
                                    <p:cond delay="0"/>
                                  </p:stCondLst>
                                  <p:iterate type="lt">
                                    <p:tmPct val="10000"/>
                                  </p:iterate>
                                  <p:childTnLst>
                                    <p:animClr clrSpc="rgb" dir="cw">
                                      <p:cBhvr override="childStyle">
                                        <p:cTn id="9" dur="500" fill="hold"/>
                                        <p:tgtEl>
                                          <p:spTgt spid="4"/>
                                        </p:tgtEl>
                                        <p:attrNameLst>
                                          <p:attrName>style.color</p:attrName>
                                        </p:attrNameLst>
                                      </p:cBhvr>
                                      <p:to>
                                        <a:schemeClr val="accent2"/>
                                      </p:to>
                                    </p:animClr>
                                    <p:animClr clrSpc="rgb" dir="cw">
                                      <p:cBhvr>
                                        <p:cTn id="10" dur="500" fill="hold"/>
                                        <p:tgtEl>
                                          <p:spTgt spid="4"/>
                                        </p:tgtEl>
                                        <p:attrNameLst>
                                          <p:attrName>fillcolor</p:attrName>
                                        </p:attrNameLst>
                                      </p:cBhvr>
                                      <p:to>
                                        <a:schemeClr val="accent2"/>
                                      </p:to>
                                    </p:animClr>
                                    <p:set>
                                      <p:cBhvr>
                                        <p:cTn id="11" dur="500" fill="hold"/>
                                        <p:tgtEl>
                                          <p:spTgt spid="4"/>
                                        </p:tgtEl>
                                        <p:attrNameLst>
                                          <p:attrName>fill.type</p:attrName>
                                        </p:attrNameLst>
                                      </p:cBhvr>
                                      <p:to>
                                        <p:strVal val="solid"/>
                                      </p:to>
                                    </p:set>
                                    <p:anim to="1.5" calcmode="lin" valueType="num">
                                      <p:cBhvr override="childStyle">
                                        <p:cTn id="12" dur="500" fill="hold"/>
                                        <p:tgtEl>
                                          <p:spTgt spid="4"/>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Slide Number Placeholder 5"/>
          <p:cNvSpPr>
            <a:spLocks noGrp="1"/>
          </p:cNvSpPr>
          <p:nvPr>
            <p:ph type="sldNum" sz="quarter" idx="12"/>
          </p:nvPr>
        </p:nvSpPr>
        <p:spPr>
          <a:noFill/>
        </p:spPr>
        <p:txBody>
          <a:bodyPr/>
          <a:lstStyle/>
          <a:p>
            <a:fld id="{3AC50F40-92B0-4D6C-A70F-AAFD43496136}" type="slidenum">
              <a:rPr lang="en-GB" smtClean="0">
                <a:latin typeface="Times New Roman" pitchFamily="18" charset="0"/>
              </a:rPr>
              <a:pPr/>
              <a:t>201</a:t>
            </a:fld>
            <a:endParaRPr lang="en-GB" smtClean="0">
              <a:latin typeface="Times New Roman" pitchFamily="18" charset="0"/>
            </a:endParaRPr>
          </a:p>
        </p:txBody>
      </p:sp>
      <p:sp>
        <p:nvSpPr>
          <p:cNvPr id="133124" name="Rectangle 2"/>
          <p:cNvSpPr>
            <a:spLocks noGrp="1" noChangeArrowheads="1"/>
          </p:cNvSpPr>
          <p:nvPr>
            <p:ph type="title"/>
          </p:nvPr>
        </p:nvSpPr>
        <p:spPr/>
        <p:txBody>
          <a:bodyPr/>
          <a:lstStyle/>
          <a:p>
            <a:pPr eaLnBrk="1" hangingPunct="1"/>
            <a:r>
              <a:rPr lang="en-US" smtClean="0"/>
              <a:t>Job as a Lecturer</a:t>
            </a:r>
            <a:endParaRPr lang="en-GB" smtClean="0"/>
          </a:p>
        </p:txBody>
      </p:sp>
      <p:sp>
        <p:nvSpPr>
          <p:cNvPr id="133125" name="Rectangle 3"/>
          <p:cNvSpPr>
            <a:spLocks noGrp="1" noChangeArrowheads="1"/>
          </p:cNvSpPr>
          <p:nvPr>
            <p:ph type="body" idx="1"/>
          </p:nvPr>
        </p:nvSpPr>
        <p:spPr/>
        <p:txBody>
          <a:bodyPr/>
          <a:lstStyle/>
          <a:p>
            <a:pPr eaLnBrk="1" hangingPunct="1"/>
            <a:r>
              <a:rPr lang="en-US" dirty="0" smtClean="0"/>
              <a:t>What do you think of your job as a lecturer?</a:t>
            </a:r>
          </a:p>
          <a:p>
            <a:pPr eaLnBrk="1" hangingPunct="1"/>
            <a:endParaRPr lang="en-US" dirty="0" smtClean="0"/>
          </a:p>
          <a:p>
            <a:pPr eaLnBrk="1" hangingPunct="1"/>
            <a:r>
              <a:rPr lang="en-US" dirty="0" smtClean="0"/>
              <a:t>TOO MUCH WORK</a:t>
            </a:r>
          </a:p>
        </p:txBody>
      </p:sp>
      <p:pic>
        <p:nvPicPr>
          <p:cNvPr id="133126" name="Picture 6" descr="hiphop"/>
          <p:cNvPicPr>
            <a:picLocks noChangeAspect="1" noChangeArrowheads="1"/>
          </p:cNvPicPr>
          <p:nvPr/>
        </p:nvPicPr>
        <p:blipFill>
          <a:blip r:embed="rId2" cstate="print"/>
          <a:srcRect/>
          <a:stretch>
            <a:fillRect/>
          </a:stretch>
        </p:blipFill>
        <p:spPr bwMode="auto">
          <a:xfrm>
            <a:off x="6156176" y="4805883"/>
            <a:ext cx="2295525" cy="2295525"/>
          </a:xfrm>
          <a:prstGeom prst="rect">
            <a:avLst/>
          </a:prstGeom>
          <a:noFill/>
          <a:ln w="9525">
            <a:noFill/>
            <a:miter lim="800000"/>
            <a:headEnd/>
            <a:tailEnd/>
          </a:ln>
        </p:spPr>
      </p:pic>
      <p:pic>
        <p:nvPicPr>
          <p:cNvPr id="6" name="Picture 5"/>
          <p:cNvPicPr>
            <a:picLocks noChangeAspect="1"/>
          </p:cNvPicPr>
          <p:nvPr/>
        </p:nvPicPr>
        <p:blipFill>
          <a:blip r:embed="rId3"/>
          <a:stretch>
            <a:fillRect/>
          </a:stretch>
        </p:blipFill>
        <p:spPr>
          <a:xfrm>
            <a:off x="7668344" y="116632"/>
            <a:ext cx="936104" cy="936104"/>
          </a:xfrm>
          <a:prstGeom prst="rect">
            <a:avLst/>
          </a:prstGeom>
        </p:spPr>
      </p:pic>
    </p:spTree>
    <p:extLst>
      <p:ext uri="{BB962C8B-B14F-4D97-AF65-F5344CB8AC3E}">
        <p14:creationId xmlns:p14="http://schemas.microsoft.com/office/powerpoint/2010/main" val="3721159747"/>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pPr eaLnBrk="1" hangingPunct="1"/>
            <a:endParaRPr lang="en-US" smtClean="0"/>
          </a:p>
        </p:txBody>
      </p:sp>
      <p:pic>
        <p:nvPicPr>
          <p:cNvPr id="130051" name="Picture 3" descr="CASTLE1"/>
          <p:cNvPicPr>
            <a:picLocks noGrp="1" noChangeAspect="1" noChangeArrowheads="1"/>
          </p:cNvPicPr>
          <p:nvPr>
            <p:ph idx="1"/>
          </p:nvPr>
        </p:nvPicPr>
        <p:blipFill>
          <a:blip r:embed="rId2" cstate="print"/>
          <a:srcRect/>
          <a:stretch>
            <a:fillRect/>
          </a:stretch>
        </p:blipFill>
        <p:spPr>
          <a:xfrm>
            <a:off x="0" y="0"/>
            <a:ext cx="9144000" cy="6858000"/>
          </a:xfrm>
          <a:noFill/>
        </p:spPr>
      </p:pic>
    </p:spTree>
    <p:extLst>
      <p:ext uri="{BB962C8B-B14F-4D97-AF65-F5344CB8AC3E}">
        <p14:creationId xmlns:p14="http://schemas.microsoft.com/office/powerpoint/2010/main" val="898594863"/>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1" descr="j0297001"/>
          <p:cNvPicPr>
            <a:picLocks noChangeAspect="1" noChangeArrowheads="1" noCrop="1"/>
          </p:cNvPicPr>
          <p:nvPr/>
        </p:nvPicPr>
        <p:blipFill>
          <a:blip r:embed="rId2" cstate="print"/>
          <a:srcRect/>
          <a:stretch>
            <a:fillRect/>
          </a:stretch>
        </p:blipFill>
        <p:spPr bwMode="auto">
          <a:xfrm>
            <a:off x="928688" y="1285875"/>
            <a:ext cx="1174750" cy="1676400"/>
          </a:xfrm>
          <a:prstGeom prst="rect">
            <a:avLst/>
          </a:prstGeom>
          <a:noFill/>
          <a:ln w="9525">
            <a:noFill/>
            <a:miter lim="800000"/>
            <a:headEnd/>
            <a:tailEnd/>
          </a:ln>
        </p:spPr>
      </p:pic>
      <p:sp>
        <p:nvSpPr>
          <p:cNvPr id="3" name="Rectangle 2"/>
          <p:cNvSpPr/>
          <p:nvPr/>
        </p:nvSpPr>
        <p:spPr>
          <a:xfrm>
            <a:off x="2786050" y="1643050"/>
            <a:ext cx="3647152" cy="923330"/>
          </a:xfrm>
          <a:prstGeom prst="rect">
            <a:avLst/>
          </a:prstGeom>
          <a:noFill/>
        </p:spPr>
        <p:txBody>
          <a:bodyPr wrap="none">
            <a:spAutoFit/>
          </a:bodyPr>
          <a:lstStyle/>
          <a:p>
            <a:pPr algn="ctr">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charset="0"/>
                <a:cs typeface="Arial" charset="0"/>
              </a:rPr>
              <a:t>Thank you</a:t>
            </a:r>
          </a:p>
        </p:txBody>
      </p:sp>
      <p:sp>
        <p:nvSpPr>
          <p:cNvPr id="4" name="Rectangle 3"/>
          <p:cNvSpPr/>
          <p:nvPr/>
        </p:nvSpPr>
        <p:spPr>
          <a:xfrm>
            <a:off x="642910" y="4786322"/>
            <a:ext cx="8001056" cy="707886"/>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charset="0"/>
                <a:cs typeface="Arial" charset="0"/>
              </a:rPr>
              <a:t>Diversity within Consistency</a:t>
            </a:r>
          </a:p>
        </p:txBody>
      </p:sp>
      <p:pic>
        <p:nvPicPr>
          <p:cNvPr id="5" name="Picture 4"/>
          <p:cNvPicPr>
            <a:picLocks noChangeAspect="1"/>
          </p:cNvPicPr>
          <p:nvPr/>
        </p:nvPicPr>
        <p:blipFill>
          <a:blip r:embed="rId3"/>
          <a:stretch>
            <a:fillRect/>
          </a:stretch>
        </p:blipFill>
        <p:spPr>
          <a:xfrm>
            <a:off x="7668344" y="116632"/>
            <a:ext cx="936104" cy="936104"/>
          </a:xfrm>
          <a:prstGeom prst="rect">
            <a:avLst/>
          </a:prstGeom>
        </p:spPr>
      </p:pic>
      <p:pic>
        <p:nvPicPr>
          <p:cNvPr id="6" name="Picture 5" descr="D:\User\Downloads\MJIIT4.jpg"/>
          <p:cNvPicPr>
            <a:picLocks noChangeAspect="1" noChangeArrowheads="1"/>
          </p:cNvPicPr>
          <p:nvPr/>
        </p:nvPicPr>
        <p:blipFill>
          <a:blip r:embed="rId4" cstate="print"/>
          <a:srcRect/>
          <a:stretch>
            <a:fillRect/>
          </a:stretch>
        </p:blipFill>
        <p:spPr bwMode="auto">
          <a:xfrm>
            <a:off x="0" y="-27384"/>
            <a:ext cx="5220072" cy="1100238"/>
          </a:xfrm>
          <a:prstGeom prst="rect">
            <a:avLst/>
          </a:prstGeom>
          <a:noFill/>
        </p:spPr>
      </p:pic>
    </p:spTree>
    <p:extLst>
      <p:ext uri="{BB962C8B-B14F-4D97-AF65-F5344CB8AC3E}">
        <p14:creationId xmlns:p14="http://schemas.microsoft.com/office/powerpoint/2010/main" val="2174247979"/>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2"/>
          <p:cNvSpPr>
            <a:spLocks noGrp="1" noChangeArrowheads="1"/>
          </p:cNvSpPr>
          <p:nvPr>
            <p:ph type="title"/>
          </p:nvPr>
        </p:nvSpPr>
        <p:spPr>
          <a:xfrm>
            <a:off x="1835696" y="404664"/>
            <a:ext cx="5616624" cy="720080"/>
          </a:xfrm>
          <a:solidFill>
            <a:srgbClr val="FFCCFF"/>
          </a:solidFill>
        </p:spPr>
        <p:txBody>
          <a:bodyPr>
            <a:normAutofit fontScale="90000"/>
          </a:bodyPr>
          <a:lstStyle/>
          <a:p>
            <a:pPr algn="ctr" eaLnBrk="1" hangingPunct="1"/>
            <a:r>
              <a:rPr lang="en-US" dirty="0" smtClean="0">
                <a:latin typeface="Tahoma" pitchFamily="34" charset="0"/>
                <a:cs typeface="Tahoma" pitchFamily="34" charset="0"/>
              </a:rPr>
              <a:t>Characteristics of OBE curricula</a:t>
            </a:r>
            <a:endParaRPr lang="en-US" dirty="0" smtClean="0"/>
          </a:p>
        </p:txBody>
      </p:sp>
      <p:sp>
        <p:nvSpPr>
          <p:cNvPr id="28677" name="Rectangle 3"/>
          <p:cNvSpPr>
            <a:spLocks noGrp="1" noChangeArrowheads="1"/>
          </p:cNvSpPr>
          <p:nvPr>
            <p:ph type="body" idx="1"/>
          </p:nvPr>
        </p:nvSpPr>
        <p:spPr>
          <a:xfrm>
            <a:off x="179512" y="1412776"/>
            <a:ext cx="8784976" cy="4824536"/>
          </a:xfrm>
        </p:spPr>
        <p:txBody>
          <a:bodyPr>
            <a:normAutofit/>
          </a:bodyPr>
          <a:lstStyle/>
          <a:p>
            <a:pPr eaLnBrk="1" hangingPunct="1"/>
            <a:r>
              <a:rPr lang="en-US" dirty="0" smtClean="0">
                <a:latin typeface="Tahoma" pitchFamily="34" charset="0"/>
                <a:cs typeface="Tahoma" pitchFamily="34" charset="0"/>
              </a:rPr>
              <a:t>It has </a:t>
            </a:r>
            <a:r>
              <a:rPr lang="en-US" b="1" dirty="0" err="1" smtClean="0">
                <a:solidFill>
                  <a:srgbClr val="FF0000"/>
                </a:solidFill>
                <a:latin typeface="Tahoma" pitchFamily="34" charset="0"/>
                <a:cs typeface="Tahoma" pitchFamily="34" charset="0"/>
              </a:rPr>
              <a:t>programme</a:t>
            </a:r>
            <a:r>
              <a:rPr lang="en-US" b="1" dirty="0" smtClean="0">
                <a:solidFill>
                  <a:srgbClr val="FF0000"/>
                </a:solidFill>
                <a:latin typeface="Tahoma" pitchFamily="34" charset="0"/>
                <a:cs typeface="Tahoma" pitchFamily="34" charset="0"/>
              </a:rPr>
              <a:t> educational objectives, </a:t>
            </a:r>
            <a:r>
              <a:rPr lang="en-US" b="1" dirty="0" err="1" smtClean="0">
                <a:solidFill>
                  <a:srgbClr val="FF0000"/>
                </a:solidFill>
                <a:latin typeface="Tahoma" pitchFamily="34" charset="0"/>
                <a:cs typeface="Tahoma" pitchFamily="34" charset="0"/>
              </a:rPr>
              <a:t>programme</a:t>
            </a:r>
            <a:r>
              <a:rPr lang="en-US" b="1" dirty="0" smtClean="0">
                <a:solidFill>
                  <a:srgbClr val="FF0000"/>
                </a:solidFill>
                <a:latin typeface="Tahoma" pitchFamily="34" charset="0"/>
                <a:cs typeface="Tahoma" pitchFamily="34" charset="0"/>
              </a:rPr>
              <a:t> outcomes, course learning outcomes</a:t>
            </a:r>
            <a:r>
              <a:rPr lang="en-US" b="1" dirty="0" smtClean="0">
                <a:latin typeface="Tahoma" pitchFamily="34" charset="0"/>
                <a:cs typeface="Tahoma" pitchFamily="34" charset="0"/>
              </a:rPr>
              <a:t> </a:t>
            </a:r>
            <a:r>
              <a:rPr lang="en-US" dirty="0" smtClean="0">
                <a:latin typeface="Tahoma" pitchFamily="34" charset="0"/>
                <a:cs typeface="Tahoma" pitchFamily="34" charset="0"/>
              </a:rPr>
              <a:t>and </a:t>
            </a:r>
            <a:r>
              <a:rPr lang="en-US" b="1" dirty="0" smtClean="0">
                <a:solidFill>
                  <a:srgbClr val="FF0000"/>
                </a:solidFill>
                <a:latin typeface="Tahoma" pitchFamily="34" charset="0"/>
                <a:cs typeface="Tahoma" pitchFamily="34" charset="0"/>
              </a:rPr>
              <a:t>performance indicators</a:t>
            </a:r>
            <a:r>
              <a:rPr lang="en-US" dirty="0" smtClean="0">
                <a:latin typeface="Tahoma" pitchFamily="34" charset="0"/>
                <a:cs typeface="Tahoma" pitchFamily="34" charset="0"/>
              </a:rPr>
              <a:t>.</a:t>
            </a:r>
            <a:endParaRPr lang="en-US" dirty="0" smtClean="0">
              <a:cs typeface="Times New Roman" pitchFamily="18" charset="0"/>
            </a:endParaRPr>
          </a:p>
          <a:p>
            <a:pPr eaLnBrk="1" hangingPunct="1"/>
            <a:r>
              <a:rPr lang="en-US" dirty="0" smtClean="0">
                <a:latin typeface="Tahoma" pitchFamily="34" charset="0"/>
                <a:cs typeface="Tahoma" pitchFamily="34" charset="0"/>
              </a:rPr>
              <a:t>It is </a:t>
            </a:r>
            <a:r>
              <a:rPr lang="en-US" b="1" dirty="0" smtClean="0">
                <a:solidFill>
                  <a:srgbClr val="FF0000"/>
                </a:solidFill>
                <a:latin typeface="Tahoma" pitchFamily="34" charset="0"/>
                <a:cs typeface="Tahoma" pitchFamily="34" charset="0"/>
              </a:rPr>
              <a:t>objective</a:t>
            </a:r>
            <a:r>
              <a:rPr lang="en-US" b="1" dirty="0" smtClean="0">
                <a:latin typeface="Tahoma" pitchFamily="34" charset="0"/>
                <a:cs typeface="Tahoma" pitchFamily="34" charset="0"/>
              </a:rPr>
              <a:t> </a:t>
            </a:r>
            <a:r>
              <a:rPr lang="en-US" dirty="0" smtClean="0">
                <a:latin typeface="Tahoma" pitchFamily="34" charset="0"/>
                <a:cs typeface="Tahoma" pitchFamily="34" charset="0"/>
              </a:rPr>
              <a:t>and</a:t>
            </a:r>
            <a:r>
              <a:rPr lang="en-US" b="1" dirty="0" smtClean="0">
                <a:latin typeface="Tahoma" pitchFamily="34" charset="0"/>
                <a:cs typeface="Tahoma" pitchFamily="34" charset="0"/>
              </a:rPr>
              <a:t> </a:t>
            </a:r>
            <a:r>
              <a:rPr lang="en-US" b="1" dirty="0" smtClean="0">
                <a:solidFill>
                  <a:srgbClr val="FF0000"/>
                </a:solidFill>
                <a:latin typeface="Tahoma" pitchFamily="34" charset="0"/>
                <a:cs typeface="Tahoma" pitchFamily="34" charset="0"/>
              </a:rPr>
              <a:t>outcome driven</a:t>
            </a:r>
            <a:r>
              <a:rPr lang="en-US" dirty="0" smtClean="0">
                <a:latin typeface="Tahoma" pitchFamily="34" charset="0"/>
                <a:cs typeface="Tahoma" pitchFamily="34" charset="0"/>
              </a:rPr>
              <a:t>, where every stated objective and outcomes can be </a:t>
            </a:r>
            <a:r>
              <a:rPr lang="en-US" b="1" dirty="0" smtClean="0">
                <a:solidFill>
                  <a:srgbClr val="FF0000"/>
                </a:solidFill>
                <a:latin typeface="Tahoma" pitchFamily="34" charset="0"/>
                <a:cs typeface="Tahoma" pitchFamily="34" charset="0"/>
              </a:rPr>
              <a:t>assessed</a:t>
            </a:r>
            <a:r>
              <a:rPr lang="en-US" b="1" dirty="0" smtClean="0">
                <a:latin typeface="Tahoma" pitchFamily="34" charset="0"/>
                <a:cs typeface="Tahoma" pitchFamily="34" charset="0"/>
              </a:rPr>
              <a:t> </a:t>
            </a:r>
            <a:r>
              <a:rPr lang="en-US" dirty="0" smtClean="0">
                <a:latin typeface="Tahoma" pitchFamily="34" charset="0"/>
                <a:cs typeface="Tahoma" pitchFamily="34" charset="0"/>
              </a:rPr>
              <a:t>and</a:t>
            </a:r>
            <a:r>
              <a:rPr lang="en-US" b="1" dirty="0" smtClean="0">
                <a:latin typeface="Tahoma" pitchFamily="34" charset="0"/>
                <a:cs typeface="Tahoma" pitchFamily="34" charset="0"/>
              </a:rPr>
              <a:t> </a:t>
            </a:r>
            <a:r>
              <a:rPr lang="en-US" b="1" dirty="0" smtClean="0">
                <a:solidFill>
                  <a:srgbClr val="FF0000"/>
                </a:solidFill>
                <a:latin typeface="Tahoma" pitchFamily="34" charset="0"/>
                <a:cs typeface="Tahoma" pitchFamily="34" charset="0"/>
              </a:rPr>
              <a:t>evaluated</a:t>
            </a:r>
            <a:r>
              <a:rPr lang="en-US" dirty="0" smtClean="0">
                <a:latin typeface="Tahoma" pitchFamily="34" charset="0"/>
                <a:cs typeface="Tahoma" pitchFamily="34" charset="0"/>
              </a:rPr>
              <a:t>. </a:t>
            </a:r>
            <a:endParaRPr lang="en-US" dirty="0" smtClean="0">
              <a:cs typeface="Times New Roman" pitchFamily="18" charset="0"/>
            </a:endParaRPr>
          </a:p>
          <a:p>
            <a:pPr eaLnBrk="1" hangingPunct="1"/>
            <a:r>
              <a:rPr lang="en-US" dirty="0" smtClean="0">
                <a:latin typeface="Tahoma" pitchFamily="34" charset="0"/>
                <a:cs typeface="Tahoma" pitchFamily="34" charset="0"/>
              </a:rPr>
              <a:t>It is centered around the </a:t>
            </a:r>
            <a:r>
              <a:rPr lang="en-US" b="1" dirty="0" smtClean="0">
                <a:solidFill>
                  <a:srgbClr val="FF0000"/>
                </a:solidFill>
                <a:latin typeface="Tahoma" pitchFamily="34" charset="0"/>
                <a:cs typeface="Tahoma" pitchFamily="34" charset="0"/>
              </a:rPr>
              <a:t>needs of the students</a:t>
            </a:r>
            <a:r>
              <a:rPr lang="en-US" b="1" dirty="0" smtClean="0">
                <a:latin typeface="Tahoma" pitchFamily="34" charset="0"/>
                <a:cs typeface="Tahoma" pitchFamily="34" charset="0"/>
              </a:rPr>
              <a:t> </a:t>
            </a:r>
            <a:r>
              <a:rPr lang="en-US" dirty="0" smtClean="0">
                <a:latin typeface="Tahoma" pitchFamily="34" charset="0"/>
                <a:cs typeface="Tahoma" pitchFamily="34" charset="0"/>
              </a:rPr>
              <a:t>and the </a:t>
            </a:r>
            <a:r>
              <a:rPr lang="en-US" b="1" dirty="0" smtClean="0">
                <a:solidFill>
                  <a:srgbClr val="FF0000"/>
                </a:solidFill>
                <a:latin typeface="Tahoma" pitchFamily="34" charset="0"/>
                <a:cs typeface="Tahoma" pitchFamily="34" charset="0"/>
              </a:rPr>
              <a:t>stakeholders</a:t>
            </a:r>
            <a:r>
              <a:rPr lang="en-US" dirty="0" smtClean="0">
                <a:latin typeface="Tahoma" pitchFamily="34" charset="0"/>
                <a:cs typeface="Tahoma" pitchFamily="34" charset="0"/>
              </a:rPr>
              <a:t>.</a:t>
            </a:r>
            <a:endParaRPr lang="en-US" dirty="0" smtClean="0">
              <a:cs typeface="Times New Roman" pitchFamily="18" charset="0"/>
            </a:endParaRPr>
          </a:p>
          <a:p>
            <a:pPr eaLnBrk="1" hangingPunct="1"/>
            <a:endParaRPr lang="en-US" dirty="0" smtClean="0"/>
          </a:p>
        </p:txBody>
      </p:sp>
      <p:pic>
        <p:nvPicPr>
          <p:cNvPr id="4" name="Picture 3"/>
          <p:cNvPicPr>
            <a:picLocks noChangeAspect="1"/>
          </p:cNvPicPr>
          <p:nvPr/>
        </p:nvPicPr>
        <p:blipFill>
          <a:blip r:embed="rId2"/>
          <a:stretch>
            <a:fillRect/>
          </a:stretch>
        </p:blipFill>
        <p:spPr>
          <a:xfrm>
            <a:off x="7668344" y="116632"/>
            <a:ext cx="936104" cy="936104"/>
          </a:xfrm>
          <a:prstGeom prst="rect">
            <a:avLst/>
          </a:prstGeom>
        </p:spPr>
      </p:pic>
    </p:spTree>
    <p:extLst>
      <p:ext uri="{BB962C8B-B14F-4D97-AF65-F5344CB8AC3E}">
        <p14:creationId xmlns:p14="http://schemas.microsoft.com/office/powerpoint/2010/main" val="3231595339"/>
      </p:ext>
    </p:extLst>
  </p:cSld>
  <p:clrMapOvr>
    <a:masterClrMapping/>
  </p:clrMapOvr>
  <p:transition xmlns:p14="http://schemas.microsoft.com/office/powerpoint/2010/main">
    <p:pull dir="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8677">
                                            <p:txEl>
                                              <p:pRg st="0" end="0"/>
                                            </p:txEl>
                                          </p:spTgt>
                                        </p:tgtEl>
                                        <p:attrNameLst>
                                          <p:attrName>style.visibility</p:attrName>
                                        </p:attrNameLst>
                                      </p:cBhvr>
                                      <p:to>
                                        <p:strVal val="visible"/>
                                      </p:to>
                                    </p:set>
                                    <p:animEffect transition="in" filter="blinds(horizontal)">
                                      <p:cBhvr>
                                        <p:cTn id="7" dur="500"/>
                                        <p:tgtEl>
                                          <p:spTgt spid="2867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8677">
                                            <p:txEl>
                                              <p:pRg st="1" end="1"/>
                                            </p:txEl>
                                          </p:spTgt>
                                        </p:tgtEl>
                                        <p:attrNameLst>
                                          <p:attrName>style.visibility</p:attrName>
                                        </p:attrNameLst>
                                      </p:cBhvr>
                                      <p:to>
                                        <p:strVal val="visible"/>
                                      </p:to>
                                    </p:set>
                                    <p:animEffect transition="in" filter="blinds(horizontal)">
                                      <p:cBhvr>
                                        <p:cTn id="12" dur="500"/>
                                        <p:tgtEl>
                                          <p:spTgt spid="2867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8677">
                                            <p:txEl>
                                              <p:pRg st="2" end="2"/>
                                            </p:txEl>
                                          </p:spTgt>
                                        </p:tgtEl>
                                        <p:attrNameLst>
                                          <p:attrName>style.visibility</p:attrName>
                                        </p:attrNameLst>
                                      </p:cBhvr>
                                      <p:to>
                                        <p:strVal val="visible"/>
                                      </p:to>
                                    </p:set>
                                    <p:animEffect transition="in" filter="blinds(horizontal)">
                                      <p:cBhvr>
                                        <p:cTn id="17" dur="500"/>
                                        <p:tgtEl>
                                          <p:spTgt spid="2867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7"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2"/>
          <p:cNvSpPr>
            <a:spLocks noGrp="1" noChangeArrowheads="1"/>
          </p:cNvSpPr>
          <p:nvPr>
            <p:ph type="title"/>
          </p:nvPr>
        </p:nvSpPr>
        <p:spPr>
          <a:xfrm>
            <a:off x="1816968" y="260648"/>
            <a:ext cx="5491336" cy="1080120"/>
          </a:xfrm>
          <a:solidFill>
            <a:srgbClr val="FFCCFF"/>
          </a:solidFill>
        </p:spPr>
        <p:txBody>
          <a:bodyPr>
            <a:normAutofit/>
          </a:bodyPr>
          <a:lstStyle/>
          <a:p>
            <a:pPr algn="ctr" eaLnBrk="1" hangingPunct="1"/>
            <a:r>
              <a:rPr lang="en-US" dirty="0" smtClean="0">
                <a:latin typeface="Tahoma" pitchFamily="34" charset="0"/>
                <a:cs typeface="Tahoma" pitchFamily="34" charset="0"/>
              </a:rPr>
              <a:t>Characteristics of OBE curricula </a:t>
            </a:r>
            <a:r>
              <a:rPr lang="en-US" dirty="0" err="1" smtClean="0">
                <a:latin typeface="Tahoma" pitchFamily="34" charset="0"/>
                <a:cs typeface="Tahoma" pitchFamily="34" charset="0"/>
              </a:rPr>
              <a:t>cont</a:t>
            </a:r>
            <a:r>
              <a:rPr lang="en-US" dirty="0" smtClean="0">
                <a:latin typeface="Tahoma" pitchFamily="34" charset="0"/>
                <a:cs typeface="Tahoma" pitchFamily="34" charset="0"/>
              </a:rPr>
              <a:t>….</a:t>
            </a:r>
          </a:p>
        </p:txBody>
      </p:sp>
      <p:sp>
        <p:nvSpPr>
          <p:cNvPr id="29701" name="Rectangle 3"/>
          <p:cNvSpPr>
            <a:spLocks noGrp="1" noChangeArrowheads="1"/>
          </p:cNvSpPr>
          <p:nvPr>
            <p:ph type="body" idx="1"/>
          </p:nvPr>
        </p:nvSpPr>
        <p:spPr>
          <a:xfrm>
            <a:off x="251520" y="1628800"/>
            <a:ext cx="8712968" cy="4525963"/>
          </a:xfrm>
        </p:spPr>
        <p:txBody>
          <a:bodyPr/>
          <a:lstStyle/>
          <a:p>
            <a:pPr eaLnBrk="1" hangingPunct="1">
              <a:lnSpc>
                <a:spcPct val="90000"/>
              </a:lnSpc>
            </a:pPr>
            <a:r>
              <a:rPr lang="en-US" sz="2800" dirty="0" smtClean="0">
                <a:latin typeface="Tahoma" pitchFamily="34" charset="0"/>
                <a:cs typeface="Tahoma" pitchFamily="34" charset="0"/>
              </a:rPr>
              <a:t>Every </a:t>
            </a:r>
            <a:r>
              <a:rPr lang="en-US" sz="2800" b="1" dirty="0" smtClean="0">
                <a:solidFill>
                  <a:srgbClr val="FF0000"/>
                </a:solidFill>
                <a:latin typeface="Tahoma" pitchFamily="34" charset="0"/>
                <a:cs typeface="Tahoma" pitchFamily="34" charset="0"/>
              </a:rPr>
              <a:t>learning outcome </a:t>
            </a:r>
            <a:r>
              <a:rPr lang="en-US" sz="2800" dirty="0" smtClean="0">
                <a:latin typeface="Tahoma" pitchFamily="34" charset="0"/>
                <a:cs typeface="Tahoma" pitchFamily="34" charset="0"/>
              </a:rPr>
              <a:t>is </a:t>
            </a:r>
            <a:r>
              <a:rPr lang="en-US" sz="2800" b="1" dirty="0" smtClean="0">
                <a:solidFill>
                  <a:srgbClr val="FF0000"/>
                </a:solidFill>
                <a:latin typeface="Tahoma" pitchFamily="34" charset="0"/>
                <a:cs typeface="Tahoma" pitchFamily="34" charset="0"/>
              </a:rPr>
              <a:t>intentional</a:t>
            </a:r>
            <a:r>
              <a:rPr lang="en-US" sz="2800" dirty="0" smtClean="0">
                <a:latin typeface="Tahoma" pitchFamily="34" charset="0"/>
                <a:cs typeface="Tahoma" pitchFamily="34" charset="0"/>
              </a:rPr>
              <a:t> and therefore the outcomes must be </a:t>
            </a:r>
            <a:r>
              <a:rPr lang="en-US" sz="2800" b="1" dirty="0" smtClean="0">
                <a:solidFill>
                  <a:srgbClr val="FF0000"/>
                </a:solidFill>
                <a:latin typeface="Tahoma" pitchFamily="34" charset="0"/>
                <a:cs typeface="Tahoma" pitchFamily="34" charset="0"/>
              </a:rPr>
              <a:t>assessed</a:t>
            </a:r>
            <a:r>
              <a:rPr lang="en-US" sz="2800" dirty="0" smtClean="0">
                <a:latin typeface="Tahoma" pitchFamily="34" charset="0"/>
                <a:cs typeface="Tahoma" pitchFamily="34" charset="0"/>
              </a:rPr>
              <a:t> using suitable performance indicators.</a:t>
            </a:r>
            <a:endParaRPr lang="en-US" sz="2800" dirty="0" smtClean="0">
              <a:cs typeface="Times New Roman" pitchFamily="18" charset="0"/>
            </a:endParaRPr>
          </a:p>
          <a:p>
            <a:pPr eaLnBrk="1" hangingPunct="1">
              <a:lnSpc>
                <a:spcPct val="90000"/>
              </a:lnSpc>
            </a:pPr>
            <a:r>
              <a:rPr lang="en-US" sz="2800" dirty="0" err="1" smtClean="0">
                <a:latin typeface="Tahoma" pitchFamily="34" charset="0"/>
                <a:cs typeface="Tahoma" pitchFamily="34" charset="0"/>
              </a:rPr>
              <a:t>Programme</a:t>
            </a:r>
            <a:r>
              <a:rPr lang="en-US" sz="2800" dirty="0" smtClean="0">
                <a:latin typeface="Tahoma" pitchFamily="34" charset="0"/>
                <a:cs typeface="Tahoma" pitchFamily="34" charset="0"/>
              </a:rPr>
              <a:t> educational objectives address the graduates attainment within </a:t>
            </a:r>
            <a:r>
              <a:rPr lang="en-US" sz="2800" b="1" dirty="0" smtClean="0">
                <a:solidFill>
                  <a:srgbClr val="FF0000"/>
                </a:solidFill>
                <a:latin typeface="Tahoma" pitchFamily="34" charset="0"/>
                <a:cs typeface="Tahoma" pitchFamily="34" charset="0"/>
              </a:rPr>
              <a:t>3-5 years </a:t>
            </a:r>
            <a:r>
              <a:rPr lang="en-US" sz="2800" dirty="0" smtClean="0">
                <a:latin typeface="Tahoma" pitchFamily="34" charset="0"/>
                <a:cs typeface="Tahoma" pitchFamily="34" charset="0"/>
              </a:rPr>
              <a:t>after their graduation.</a:t>
            </a:r>
            <a:endParaRPr lang="en-US" sz="2800" dirty="0" smtClean="0">
              <a:cs typeface="Times New Roman" pitchFamily="18" charset="0"/>
            </a:endParaRPr>
          </a:p>
          <a:p>
            <a:pPr eaLnBrk="1" hangingPunct="1">
              <a:lnSpc>
                <a:spcPct val="90000"/>
              </a:lnSpc>
            </a:pPr>
            <a:r>
              <a:rPr lang="en-US" sz="2800" b="1" dirty="0" err="1" smtClean="0">
                <a:solidFill>
                  <a:srgbClr val="FF0000"/>
                </a:solidFill>
                <a:latin typeface="Tahoma" pitchFamily="34" charset="0"/>
                <a:cs typeface="Tahoma" pitchFamily="34" charset="0"/>
              </a:rPr>
              <a:t>Programme</a:t>
            </a:r>
            <a:r>
              <a:rPr lang="en-US" sz="2800" b="1" dirty="0" smtClean="0">
                <a:solidFill>
                  <a:srgbClr val="FF0000"/>
                </a:solidFill>
                <a:latin typeface="Tahoma" pitchFamily="34" charset="0"/>
                <a:cs typeface="Tahoma" pitchFamily="34" charset="0"/>
              </a:rPr>
              <a:t> outcomes</a:t>
            </a:r>
            <a:r>
              <a:rPr lang="en-US" sz="2800" dirty="0" smtClean="0">
                <a:latin typeface="Tahoma" pitchFamily="34" charset="0"/>
                <a:cs typeface="Tahoma" pitchFamily="34" charset="0"/>
              </a:rPr>
              <a:t>, which consist of abilities to be attained by students before they graduate, </a:t>
            </a:r>
            <a:r>
              <a:rPr lang="en-US" sz="2800" b="1" dirty="0" smtClean="0">
                <a:solidFill>
                  <a:srgbClr val="FF0000"/>
                </a:solidFill>
                <a:latin typeface="Tahoma" pitchFamily="34" charset="0"/>
                <a:cs typeface="Tahoma" pitchFamily="34" charset="0"/>
              </a:rPr>
              <a:t>are formulated </a:t>
            </a:r>
            <a:r>
              <a:rPr lang="en-US" sz="2800" dirty="0" smtClean="0">
                <a:latin typeface="Tahoma" pitchFamily="34" charset="0"/>
                <a:cs typeface="Tahoma" pitchFamily="34" charset="0"/>
              </a:rPr>
              <a:t>based on the </a:t>
            </a:r>
            <a:r>
              <a:rPr lang="en-US" sz="2800" dirty="0" err="1" smtClean="0">
                <a:latin typeface="Tahoma" pitchFamily="34" charset="0"/>
                <a:cs typeface="Tahoma" pitchFamily="34" charset="0"/>
              </a:rPr>
              <a:t>programme</a:t>
            </a:r>
            <a:r>
              <a:rPr lang="en-US" sz="2800" dirty="0" smtClean="0">
                <a:latin typeface="Tahoma" pitchFamily="34" charset="0"/>
                <a:cs typeface="Tahoma" pitchFamily="34" charset="0"/>
              </a:rPr>
              <a:t> educational </a:t>
            </a:r>
            <a:r>
              <a:rPr lang="en-US" sz="2800" b="1" dirty="0" smtClean="0">
                <a:solidFill>
                  <a:srgbClr val="FF0000"/>
                </a:solidFill>
                <a:latin typeface="Tahoma" pitchFamily="34" charset="0"/>
                <a:cs typeface="Tahoma" pitchFamily="34" charset="0"/>
              </a:rPr>
              <a:t>objectives</a:t>
            </a:r>
            <a:r>
              <a:rPr lang="en-US" sz="2800" dirty="0" smtClean="0">
                <a:latin typeface="Tahoma" pitchFamily="34" charset="0"/>
                <a:cs typeface="Tahoma" pitchFamily="34" charset="0"/>
              </a:rPr>
              <a:t>.</a:t>
            </a:r>
          </a:p>
        </p:txBody>
      </p:sp>
      <p:pic>
        <p:nvPicPr>
          <p:cNvPr id="4" name="Picture 3"/>
          <p:cNvPicPr>
            <a:picLocks noChangeAspect="1"/>
          </p:cNvPicPr>
          <p:nvPr/>
        </p:nvPicPr>
        <p:blipFill>
          <a:blip r:embed="rId2"/>
          <a:stretch>
            <a:fillRect/>
          </a:stretch>
        </p:blipFill>
        <p:spPr>
          <a:xfrm>
            <a:off x="7668344" y="116632"/>
            <a:ext cx="936104" cy="936104"/>
          </a:xfrm>
          <a:prstGeom prst="rect">
            <a:avLst/>
          </a:prstGeom>
        </p:spPr>
      </p:pic>
    </p:spTree>
    <p:extLst>
      <p:ext uri="{BB962C8B-B14F-4D97-AF65-F5344CB8AC3E}">
        <p14:creationId xmlns:p14="http://schemas.microsoft.com/office/powerpoint/2010/main" val="2605561482"/>
      </p:ext>
    </p:extLst>
  </p:cSld>
  <p:clrMapOvr>
    <a:masterClrMapping/>
  </p:clrMapOvr>
  <p:transition xmlns:p14="http://schemas.microsoft.com/office/powerpoint/2010/main">
    <p:pull dir="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9701">
                                            <p:txEl>
                                              <p:pRg st="0" end="0"/>
                                            </p:txEl>
                                          </p:spTgt>
                                        </p:tgtEl>
                                        <p:attrNameLst>
                                          <p:attrName>style.visibility</p:attrName>
                                        </p:attrNameLst>
                                      </p:cBhvr>
                                      <p:to>
                                        <p:strVal val="visible"/>
                                      </p:to>
                                    </p:set>
                                    <p:animEffect transition="in" filter="blinds(horizontal)">
                                      <p:cBhvr>
                                        <p:cTn id="7" dur="500"/>
                                        <p:tgtEl>
                                          <p:spTgt spid="2970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9701">
                                            <p:txEl>
                                              <p:pRg st="1" end="1"/>
                                            </p:txEl>
                                          </p:spTgt>
                                        </p:tgtEl>
                                        <p:attrNameLst>
                                          <p:attrName>style.visibility</p:attrName>
                                        </p:attrNameLst>
                                      </p:cBhvr>
                                      <p:to>
                                        <p:strVal val="visible"/>
                                      </p:to>
                                    </p:set>
                                    <p:animEffect transition="in" filter="blinds(horizontal)">
                                      <p:cBhvr>
                                        <p:cTn id="12" dur="500"/>
                                        <p:tgtEl>
                                          <p:spTgt spid="2970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9701">
                                            <p:txEl>
                                              <p:pRg st="2" end="2"/>
                                            </p:txEl>
                                          </p:spTgt>
                                        </p:tgtEl>
                                        <p:attrNameLst>
                                          <p:attrName>style.visibility</p:attrName>
                                        </p:attrNameLst>
                                      </p:cBhvr>
                                      <p:to>
                                        <p:strVal val="visible"/>
                                      </p:to>
                                    </p:set>
                                    <p:animEffect transition="in" filter="blinds(horizontal)">
                                      <p:cBhvr>
                                        <p:cTn id="17" dur="500"/>
                                        <p:tgtEl>
                                          <p:spTgt spid="2970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1"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2"/>
          <p:cNvSpPr>
            <a:spLocks noGrp="1" noChangeArrowheads="1"/>
          </p:cNvSpPr>
          <p:nvPr>
            <p:ph type="title"/>
          </p:nvPr>
        </p:nvSpPr>
        <p:spPr>
          <a:xfrm>
            <a:off x="1893168" y="332656"/>
            <a:ext cx="5415136" cy="936104"/>
          </a:xfrm>
          <a:solidFill>
            <a:srgbClr val="FFCCFF"/>
          </a:solidFill>
        </p:spPr>
        <p:txBody>
          <a:bodyPr>
            <a:normAutofit fontScale="90000"/>
          </a:bodyPr>
          <a:lstStyle/>
          <a:p>
            <a:pPr algn="ctr" eaLnBrk="1" hangingPunct="1"/>
            <a:r>
              <a:rPr lang="en-US" dirty="0" smtClean="0">
                <a:latin typeface="Tahoma" pitchFamily="34" charset="0"/>
                <a:cs typeface="Tahoma" pitchFamily="34" charset="0"/>
              </a:rPr>
              <a:t>Characteristics of OBE curricula </a:t>
            </a:r>
            <a:r>
              <a:rPr lang="en-US" dirty="0" err="1" smtClean="0">
                <a:latin typeface="Tahoma" pitchFamily="34" charset="0"/>
                <a:cs typeface="Tahoma" pitchFamily="34" charset="0"/>
              </a:rPr>
              <a:t>cont</a:t>
            </a:r>
            <a:r>
              <a:rPr lang="en-US" dirty="0" smtClean="0">
                <a:latin typeface="Tahoma" pitchFamily="34" charset="0"/>
                <a:cs typeface="Tahoma" pitchFamily="34" charset="0"/>
              </a:rPr>
              <a:t>….</a:t>
            </a:r>
          </a:p>
        </p:txBody>
      </p:sp>
      <p:sp>
        <p:nvSpPr>
          <p:cNvPr id="30725" name="Rectangle 3"/>
          <p:cNvSpPr>
            <a:spLocks noGrp="1" noChangeArrowheads="1"/>
          </p:cNvSpPr>
          <p:nvPr>
            <p:ph type="body" idx="1"/>
          </p:nvPr>
        </p:nvSpPr>
        <p:spPr>
          <a:xfrm>
            <a:off x="323528" y="1412776"/>
            <a:ext cx="8496944" cy="4896543"/>
          </a:xfrm>
        </p:spPr>
        <p:txBody>
          <a:bodyPr>
            <a:noAutofit/>
          </a:bodyPr>
          <a:lstStyle/>
          <a:p>
            <a:pPr eaLnBrk="1" hangingPunct="1">
              <a:lnSpc>
                <a:spcPct val="90000"/>
              </a:lnSpc>
            </a:pPr>
            <a:r>
              <a:rPr lang="en-US" sz="3000" dirty="0" err="1" smtClean="0">
                <a:latin typeface="Tahoma" pitchFamily="34" charset="0"/>
                <a:cs typeface="Tahoma" pitchFamily="34" charset="0"/>
              </a:rPr>
              <a:t>Programme</a:t>
            </a:r>
            <a:r>
              <a:rPr lang="en-US" sz="3000" dirty="0" smtClean="0">
                <a:latin typeface="Tahoma" pitchFamily="34" charset="0"/>
                <a:cs typeface="Tahoma" pitchFamily="34" charset="0"/>
              </a:rPr>
              <a:t> outcomes address </a:t>
            </a:r>
            <a:r>
              <a:rPr lang="en-US" sz="3000" b="1" dirty="0" smtClean="0">
                <a:solidFill>
                  <a:srgbClr val="FF0000"/>
                </a:solidFill>
                <a:latin typeface="Tahoma" pitchFamily="34" charset="0"/>
                <a:cs typeface="Tahoma" pitchFamily="34" charset="0"/>
              </a:rPr>
              <a:t>Knowledge, Skills </a:t>
            </a:r>
            <a:r>
              <a:rPr lang="en-US" sz="3000" dirty="0" smtClean="0">
                <a:latin typeface="Tahoma" pitchFamily="34" charset="0"/>
                <a:cs typeface="Tahoma" pitchFamily="34" charset="0"/>
              </a:rPr>
              <a:t>and </a:t>
            </a:r>
            <a:r>
              <a:rPr lang="en-US" sz="3000" b="1" dirty="0" smtClean="0">
                <a:solidFill>
                  <a:srgbClr val="FF0000"/>
                </a:solidFill>
                <a:latin typeface="Tahoma" pitchFamily="34" charset="0"/>
                <a:cs typeface="Tahoma" pitchFamily="34" charset="0"/>
              </a:rPr>
              <a:t>Attitudes</a:t>
            </a:r>
            <a:r>
              <a:rPr lang="en-US" sz="3000" dirty="0" smtClean="0">
                <a:latin typeface="Tahoma" pitchFamily="34" charset="0"/>
                <a:cs typeface="Tahoma" pitchFamily="34" charset="0"/>
              </a:rPr>
              <a:t> to be attained by students.</a:t>
            </a:r>
          </a:p>
          <a:p>
            <a:pPr eaLnBrk="1" hangingPunct="1">
              <a:lnSpc>
                <a:spcPct val="90000"/>
              </a:lnSpc>
            </a:pPr>
            <a:r>
              <a:rPr lang="en-US" sz="3000" b="1" dirty="0" smtClean="0">
                <a:solidFill>
                  <a:srgbClr val="FF0000"/>
                </a:solidFill>
                <a:latin typeface="Tahoma" pitchFamily="34" charset="0"/>
                <a:cs typeface="Tahoma" pitchFamily="34" charset="0"/>
              </a:rPr>
              <a:t>Course outcomes </a:t>
            </a:r>
            <a:r>
              <a:rPr lang="en-US" sz="3000" dirty="0" smtClean="0">
                <a:latin typeface="Tahoma" pitchFamily="34" charset="0"/>
                <a:cs typeface="Tahoma" pitchFamily="34" charset="0"/>
              </a:rPr>
              <a:t>must </a:t>
            </a:r>
            <a:r>
              <a:rPr lang="en-US" sz="3000" b="1" dirty="0" smtClean="0">
                <a:solidFill>
                  <a:srgbClr val="FF0000"/>
                </a:solidFill>
                <a:latin typeface="Tahoma" pitchFamily="34" charset="0"/>
                <a:cs typeface="Tahoma" pitchFamily="34" charset="0"/>
              </a:rPr>
              <a:t>satisfy</a:t>
            </a:r>
            <a:r>
              <a:rPr lang="en-US" sz="3000" dirty="0" smtClean="0">
                <a:latin typeface="Tahoma" pitchFamily="34" charset="0"/>
                <a:cs typeface="Tahoma" pitchFamily="34" charset="0"/>
              </a:rPr>
              <a:t> the stated </a:t>
            </a:r>
            <a:r>
              <a:rPr lang="en-US" sz="3000" b="1" dirty="0" err="1" smtClean="0">
                <a:solidFill>
                  <a:srgbClr val="FF0000"/>
                </a:solidFill>
                <a:latin typeface="Tahoma" pitchFamily="34" charset="0"/>
                <a:cs typeface="Tahoma" pitchFamily="34" charset="0"/>
              </a:rPr>
              <a:t>programme</a:t>
            </a:r>
            <a:r>
              <a:rPr lang="en-US" sz="3000" b="1" dirty="0" smtClean="0">
                <a:solidFill>
                  <a:srgbClr val="FF0000"/>
                </a:solidFill>
                <a:latin typeface="Tahoma" pitchFamily="34" charset="0"/>
                <a:cs typeface="Tahoma" pitchFamily="34" charset="0"/>
              </a:rPr>
              <a:t> outcomes</a:t>
            </a:r>
            <a:r>
              <a:rPr lang="en-US" sz="3000" dirty="0" smtClean="0">
                <a:latin typeface="Tahoma" pitchFamily="34" charset="0"/>
                <a:cs typeface="Tahoma" pitchFamily="34" charset="0"/>
              </a:rPr>
              <a:t>.  There is no need for ANY (individual) course to address all </a:t>
            </a:r>
            <a:r>
              <a:rPr lang="en-US" sz="3000" dirty="0" err="1" smtClean="0">
                <a:latin typeface="Tahoma" pitchFamily="34" charset="0"/>
                <a:cs typeface="Tahoma" pitchFamily="34" charset="0"/>
              </a:rPr>
              <a:t>programme</a:t>
            </a:r>
            <a:r>
              <a:rPr lang="en-US" sz="3000" dirty="0" smtClean="0">
                <a:latin typeface="Tahoma" pitchFamily="34" charset="0"/>
                <a:cs typeface="Tahoma" pitchFamily="34" charset="0"/>
              </a:rPr>
              <a:t> outcomes. </a:t>
            </a:r>
          </a:p>
          <a:p>
            <a:pPr eaLnBrk="1" hangingPunct="1">
              <a:lnSpc>
                <a:spcPct val="90000"/>
              </a:lnSpc>
            </a:pPr>
            <a:r>
              <a:rPr lang="en-US" sz="3000" dirty="0" smtClean="0">
                <a:latin typeface="Tahoma" pitchFamily="34" charset="0"/>
                <a:cs typeface="Tahoma" pitchFamily="34" charset="0"/>
              </a:rPr>
              <a:t>Teaching/ Learning method may have to be integrated to include different delivery methods to </a:t>
            </a:r>
            <a:r>
              <a:rPr lang="en-US" sz="3000" b="1" dirty="0" smtClean="0">
                <a:solidFill>
                  <a:srgbClr val="FF0000"/>
                </a:solidFill>
                <a:latin typeface="Tahoma" pitchFamily="34" charset="0"/>
                <a:cs typeface="Tahoma" pitchFamily="34" charset="0"/>
              </a:rPr>
              <a:t>complement the traditional Lecture </a:t>
            </a:r>
            <a:r>
              <a:rPr lang="en-US" sz="3000" dirty="0" smtClean="0">
                <a:latin typeface="Tahoma" pitchFamily="34" charset="0"/>
                <a:cs typeface="Tahoma" pitchFamily="34" charset="0"/>
              </a:rPr>
              <a:t>method.</a:t>
            </a:r>
            <a:endParaRPr lang="en-US" sz="3000" dirty="0" smtClean="0"/>
          </a:p>
        </p:txBody>
      </p:sp>
      <p:pic>
        <p:nvPicPr>
          <p:cNvPr id="4" name="Picture 3"/>
          <p:cNvPicPr>
            <a:picLocks noChangeAspect="1"/>
          </p:cNvPicPr>
          <p:nvPr/>
        </p:nvPicPr>
        <p:blipFill>
          <a:blip r:embed="rId2"/>
          <a:stretch>
            <a:fillRect/>
          </a:stretch>
        </p:blipFill>
        <p:spPr>
          <a:xfrm>
            <a:off x="7668344" y="116632"/>
            <a:ext cx="936104" cy="936104"/>
          </a:xfrm>
          <a:prstGeom prst="rect">
            <a:avLst/>
          </a:prstGeom>
        </p:spPr>
      </p:pic>
    </p:spTree>
    <p:extLst>
      <p:ext uri="{BB962C8B-B14F-4D97-AF65-F5344CB8AC3E}">
        <p14:creationId xmlns:p14="http://schemas.microsoft.com/office/powerpoint/2010/main" val="82242103"/>
      </p:ext>
    </p:extLst>
  </p:cSld>
  <p:clrMapOvr>
    <a:masterClrMapping/>
  </p:clrMapOvr>
  <p:transition xmlns:p14="http://schemas.microsoft.com/office/powerpoint/2010/main">
    <p:pull dir="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725">
                                            <p:txEl>
                                              <p:pRg st="0" end="0"/>
                                            </p:txEl>
                                          </p:spTgt>
                                        </p:tgtEl>
                                        <p:attrNameLst>
                                          <p:attrName>style.visibility</p:attrName>
                                        </p:attrNameLst>
                                      </p:cBhvr>
                                      <p:to>
                                        <p:strVal val="visible"/>
                                      </p:to>
                                    </p:set>
                                    <p:animEffect transition="in" filter="blinds(horizontal)">
                                      <p:cBhvr>
                                        <p:cTn id="7" dur="500"/>
                                        <p:tgtEl>
                                          <p:spTgt spid="3072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0725">
                                            <p:txEl>
                                              <p:pRg st="1" end="1"/>
                                            </p:txEl>
                                          </p:spTgt>
                                        </p:tgtEl>
                                        <p:attrNameLst>
                                          <p:attrName>style.visibility</p:attrName>
                                        </p:attrNameLst>
                                      </p:cBhvr>
                                      <p:to>
                                        <p:strVal val="visible"/>
                                      </p:to>
                                    </p:set>
                                    <p:animEffect transition="in" filter="blinds(horizontal)">
                                      <p:cBhvr>
                                        <p:cTn id="12" dur="500"/>
                                        <p:tgtEl>
                                          <p:spTgt spid="3072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0725">
                                            <p:txEl>
                                              <p:pRg st="2" end="2"/>
                                            </p:txEl>
                                          </p:spTgt>
                                        </p:tgtEl>
                                        <p:attrNameLst>
                                          <p:attrName>style.visibility</p:attrName>
                                        </p:attrNameLst>
                                      </p:cBhvr>
                                      <p:to>
                                        <p:strVal val="visible"/>
                                      </p:to>
                                    </p:set>
                                    <p:animEffect transition="in" filter="blinds(horizontal)">
                                      <p:cBhvr>
                                        <p:cTn id="17" dur="500"/>
                                        <p:tgtEl>
                                          <p:spTgt spid="307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1835696" y="404664"/>
            <a:ext cx="5328592" cy="708025"/>
          </a:xfrm>
          <a:prstGeom prst="rect">
            <a:avLst/>
          </a:prstGeom>
          <a:solidFill>
            <a:srgbClr val="FFCCFF"/>
          </a:solidFill>
          <a:ln w="9525">
            <a:noFill/>
            <a:miter lim="800000"/>
            <a:headEnd/>
            <a:tailEnd/>
          </a:ln>
        </p:spPr>
        <p:txBody>
          <a:bodyPr wrap="square">
            <a:spAutoFit/>
          </a:bodyPr>
          <a:lstStyle/>
          <a:p>
            <a:pPr algn="ctr">
              <a:spcBef>
                <a:spcPct val="50000"/>
              </a:spcBef>
            </a:pPr>
            <a:r>
              <a:rPr lang="en-US" sz="4000" dirty="0">
                <a:latin typeface="Arial" pitchFamily="34" charset="0"/>
                <a:cs typeface="Times New Roman" pitchFamily="18" charset="0"/>
              </a:rPr>
              <a:t>Benefits of OBE</a:t>
            </a:r>
          </a:p>
        </p:txBody>
      </p:sp>
      <p:sp>
        <p:nvSpPr>
          <p:cNvPr id="17411" name="Rectangle 3"/>
          <p:cNvSpPr>
            <a:spLocks noChangeArrowheads="1"/>
          </p:cNvSpPr>
          <p:nvPr/>
        </p:nvSpPr>
        <p:spPr bwMode="auto">
          <a:xfrm>
            <a:off x="179513" y="1484784"/>
            <a:ext cx="8640960" cy="4402832"/>
          </a:xfrm>
          <a:prstGeom prst="rect">
            <a:avLst/>
          </a:prstGeom>
          <a:noFill/>
          <a:ln w="9525">
            <a:noFill/>
            <a:miter lim="800000"/>
            <a:headEnd/>
            <a:tailEnd/>
          </a:ln>
        </p:spPr>
        <p:txBody>
          <a:bodyPr/>
          <a:lstStyle/>
          <a:p>
            <a:pPr marL="1028700" lvl="1" indent="-571500">
              <a:spcBef>
                <a:spcPct val="20000"/>
              </a:spcBef>
              <a:buClr>
                <a:schemeClr val="tx1"/>
              </a:buClr>
              <a:buSzPct val="90000"/>
              <a:buFont typeface="Wingdings" charset="2"/>
              <a:buChar char="§"/>
            </a:pPr>
            <a:r>
              <a:rPr lang="en-US" sz="3800" dirty="0">
                <a:latin typeface="Arial" pitchFamily="34" charset="0"/>
              </a:rPr>
              <a:t>More </a:t>
            </a:r>
            <a:r>
              <a:rPr lang="en-US" sz="3800" b="1" dirty="0">
                <a:solidFill>
                  <a:srgbClr val="FF0000"/>
                </a:solidFill>
                <a:latin typeface="Arial" pitchFamily="34" charset="0"/>
              </a:rPr>
              <a:t>directed &amp; coherent </a:t>
            </a:r>
            <a:r>
              <a:rPr lang="en-US" sz="3800" dirty="0">
                <a:latin typeface="Arial" pitchFamily="34" charset="0"/>
              </a:rPr>
              <a:t>curriculum</a:t>
            </a:r>
          </a:p>
          <a:p>
            <a:pPr marL="1028700" lvl="1" indent="-571500">
              <a:spcBef>
                <a:spcPct val="20000"/>
              </a:spcBef>
              <a:buClr>
                <a:schemeClr val="tx1"/>
              </a:buClr>
              <a:buSzPct val="90000"/>
              <a:buFont typeface="Wingdings" charset="2"/>
              <a:buChar char="§"/>
            </a:pPr>
            <a:r>
              <a:rPr lang="en-US" sz="3800" dirty="0">
                <a:latin typeface="Arial" pitchFamily="34" charset="0"/>
              </a:rPr>
              <a:t>Graduates will be more </a:t>
            </a:r>
            <a:r>
              <a:rPr lang="en-US" sz="3800" b="1" dirty="0">
                <a:solidFill>
                  <a:srgbClr val="FF0000"/>
                </a:solidFill>
                <a:latin typeface="Arial" pitchFamily="34" charset="0"/>
              </a:rPr>
              <a:t>“relevant” </a:t>
            </a:r>
            <a:r>
              <a:rPr lang="en-US" sz="3800" dirty="0">
                <a:latin typeface="Arial" pitchFamily="34" charset="0"/>
              </a:rPr>
              <a:t>to industry &amp; other stakeholders (more well rounded graduates)</a:t>
            </a:r>
          </a:p>
          <a:p>
            <a:pPr marL="1028700" lvl="1" indent="-571500">
              <a:spcBef>
                <a:spcPct val="20000"/>
              </a:spcBef>
              <a:buClr>
                <a:schemeClr val="tx1"/>
              </a:buClr>
              <a:buSzPct val="90000"/>
              <a:buFont typeface="Wingdings" charset="2"/>
              <a:buChar char="§"/>
            </a:pPr>
            <a:r>
              <a:rPr lang="en-US" sz="3800" dirty="0">
                <a:latin typeface="Arial" pitchFamily="34" charset="0"/>
              </a:rPr>
              <a:t>Continual Quality Improvement (</a:t>
            </a:r>
            <a:r>
              <a:rPr lang="en-US" sz="3800" b="1" dirty="0">
                <a:solidFill>
                  <a:srgbClr val="FF0000"/>
                </a:solidFill>
                <a:latin typeface="Arial" pitchFamily="34" charset="0"/>
              </a:rPr>
              <a:t>CQI</a:t>
            </a:r>
            <a:r>
              <a:rPr lang="en-US" sz="3800" dirty="0">
                <a:latin typeface="Arial" pitchFamily="34" charset="0"/>
              </a:rPr>
              <a:t>) is an inevitable consequence</a:t>
            </a:r>
          </a:p>
          <a:p>
            <a:pPr marL="1028700" lvl="1" indent="-571500">
              <a:spcBef>
                <a:spcPct val="20000"/>
              </a:spcBef>
              <a:buClr>
                <a:schemeClr val="tx1"/>
              </a:buClr>
              <a:buSzPct val="90000"/>
              <a:buFont typeface="Wingdings" charset="2"/>
              <a:buChar char="§"/>
            </a:pPr>
            <a:endParaRPr lang="en-US" sz="3800" dirty="0">
              <a:latin typeface="Arial" pitchFamily="34" charset="0"/>
            </a:endParaRPr>
          </a:p>
        </p:txBody>
      </p:sp>
      <p:pic>
        <p:nvPicPr>
          <p:cNvPr id="4" name="Picture 3"/>
          <p:cNvPicPr>
            <a:picLocks noChangeAspect="1"/>
          </p:cNvPicPr>
          <p:nvPr/>
        </p:nvPicPr>
        <p:blipFill>
          <a:blip r:embed="rId2"/>
          <a:stretch>
            <a:fillRect/>
          </a:stretch>
        </p:blipFill>
        <p:spPr>
          <a:xfrm>
            <a:off x="7668344" y="116632"/>
            <a:ext cx="936104" cy="936104"/>
          </a:xfrm>
          <a:prstGeom prst="rect">
            <a:avLst/>
          </a:prstGeom>
        </p:spPr>
      </p:pic>
    </p:spTree>
    <p:extLst>
      <p:ext uri="{BB962C8B-B14F-4D97-AF65-F5344CB8AC3E}">
        <p14:creationId xmlns:p14="http://schemas.microsoft.com/office/powerpoint/2010/main" val="2040336412"/>
      </p:ext>
    </p:extLst>
  </p:cSld>
  <p:clrMapOvr>
    <a:masterClrMapping/>
  </p:clrMapOvr>
  <p:transition xmlns:p14="http://schemas.microsoft.com/office/powerpoint/2010/main">
    <p:zo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10" name="Text Box 2"/>
          <p:cNvSpPr txBox="1">
            <a:spLocks noChangeArrowheads="1"/>
          </p:cNvSpPr>
          <p:nvPr/>
        </p:nvSpPr>
        <p:spPr bwMode="auto">
          <a:xfrm>
            <a:off x="228600" y="2743200"/>
            <a:ext cx="8534400" cy="457200"/>
          </a:xfrm>
          <a:prstGeom prst="rect">
            <a:avLst/>
          </a:prstGeom>
          <a:noFill/>
          <a:ln w="9525">
            <a:noFill/>
            <a:miter lim="800000"/>
            <a:headEnd/>
            <a:tailEnd/>
          </a:ln>
          <a:effectLst/>
        </p:spPr>
        <p:txBody>
          <a:bodyPr>
            <a:spAutoFit/>
          </a:bodyPr>
          <a:lstStyle/>
          <a:p>
            <a:pPr>
              <a:spcBef>
                <a:spcPct val="50000"/>
              </a:spcBef>
            </a:pPr>
            <a:endParaRPr lang="en-GB" sz="2400" b="1">
              <a:latin typeface="Arial" pitchFamily="34" charset="0"/>
            </a:endParaRPr>
          </a:p>
        </p:txBody>
      </p:sp>
      <p:sp>
        <p:nvSpPr>
          <p:cNvPr id="580611" name="Text Box 3"/>
          <p:cNvSpPr txBox="1">
            <a:spLocks noChangeArrowheads="1"/>
          </p:cNvSpPr>
          <p:nvPr/>
        </p:nvSpPr>
        <p:spPr bwMode="auto">
          <a:xfrm>
            <a:off x="1907704" y="260648"/>
            <a:ext cx="5400600" cy="830997"/>
          </a:xfrm>
          <a:prstGeom prst="rect">
            <a:avLst/>
          </a:prstGeom>
          <a:solidFill>
            <a:srgbClr val="FFFF00"/>
          </a:solidFill>
          <a:ln w="9525">
            <a:noFill/>
            <a:miter lim="800000"/>
            <a:headEnd/>
            <a:tailEnd/>
          </a:ln>
          <a:effectLst/>
        </p:spPr>
        <p:txBody>
          <a:bodyPr wrap="square">
            <a:spAutoFit/>
          </a:bodyPr>
          <a:lstStyle/>
          <a:p>
            <a:pPr marL="346075" indent="-346075" algn="ctr">
              <a:spcBef>
                <a:spcPct val="50000"/>
              </a:spcBef>
            </a:pPr>
            <a:r>
              <a:rPr lang="en-US" sz="4800" dirty="0" smtClean="0">
                <a:latin typeface="Arial" pitchFamily="34" charset="0"/>
              </a:rPr>
              <a:t>OBE leads to :   </a:t>
            </a:r>
            <a:endParaRPr lang="en-US" sz="4800" dirty="0">
              <a:latin typeface="Arial" pitchFamily="34" charset="0"/>
            </a:endParaRPr>
          </a:p>
        </p:txBody>
      </p:sp>
      <p:sp>
        <p:nvSpPr>
          <p:cNvPr id="580612" name="Text Box 4"/>
          <p:cNvSpPr txBox="1">
            <a:spLocks noChangeArrowheads="1"/>
          </p:cNvSpPr>
          <p:nvPr/>
        </p:nvSpPr>
        <p:spPr bwMode="auto">
          <a:xfrm>
            <a:off x="467544" y="1628800"/>
            <a:ext cx="8287072" cy="2308324"/>
          </a:xfrm>
          <a:prstGeom prst="rect">
            <a:avLst/>
          </a:prstGeom>
          <a:noFill/>
          <a:ln w="9525">
            <a:noFill/>
            <a:miter lim="800000"/>
            <a:headEnd/>
            <a:tailEnd/>
          </a:ln>
          <a:effectLst/>
        </p:spPr>
        <p:txBody>
          <a:bodyPr wrap="square">
            <a:spAutoFit/>
          </a:bodyPr>
          <a:lstStyle/>
          <a:p>
            <a:pPr marL="346075" indent="-346075">
              <a:spcBef>
                <a:spcPct val="50000"/>
              </a:spcBef>
              <a:buFontTx/>
              <a:buChar char="•"/>
            </a:pPr>
            <a:r>
              <a:rPr lang="en-US" sz="3600" dirty="0" smtClean="0">
                <a:latin typeface="Arial" pitchFamily="34" charset="0"/>
              </a:rPr>
              <a:t>Improved learning</a:t>
            </a:r>
          </a:p>
          <a:p>
            <a:pPr marL="346075" indent="-346075">
              <a:spcBef>
                <a:spcPct val="50000"/>
              </a:spcBef>
              <a:buFontTx/>
              <a:buChar char="•"/>
            </a:pPr>
            <a:r>
              <a:rPr lang="en-US" sz="3600" dirty="0" smtClean="0">
                <a:latin typeface="Arial" pitchFamily="34" charset="0"/>
              </a:rPr>
              <a:t>Increase </a:t>
            </a:r>
            <a:r>
              <a:rPr lang="en-US" sz="3600" dirty="0">
                <a:latin typeface="Arial" pitchFamily="34" charset="0"/>
              </a:rPr>
              <a:t>in </a:t>
            </a:r>
            <a:r>
              <a:rPr lang="en-US" sz="3600" dirty="0" smtClean="0">
                <a:latin typeface="Arial" pitchFamily="34" charset="0"/>
              </a:rPr>
              <a:t>institutional effectiveness</a:t>
            </a:r>
          </a:p>
          <a:p>
            <a:pPr marL="346075" indent="-346075">
              <a:spcBef>
                <a:spcPct val="50000"/>
              </a:spcBef>
              <a:buFontTx/>
              <a:buChar char="•"/>
            </a:pPr>
            <a:r>
              <a:rPr lang="en-US" sz="3600" dirty="0" smtClean="0">
                <a:latin typeface="Arial" pitchFamily="34" charset="0"/>
              </a:rPr>
              <a:t>Enhanced </a:t>
            </a:r>
            <a:r>
              <a:rPr lang="en-US" sz="3600" dirty="0">
                <a:latin typeface="Arial" pitchFamily="34" charset="0"/>
              </a:rPr>
              <a:t>a</a:t>
            </a:r>
            <a:r>
              <a:rPr lang="en-US" sz="3600" dirty="0" smtClean="0">
                <a:latin typeface="Arial" pitchFamily="34" charset="0"/>
              </a:rPr>
              <a:t>ccountability</a:t>
            </a:r>
            <a:endParaRPr lang="en-US" sz="3600" b="1" dirty="0">
              <a:latin typeface="Arial" pitchFamily="34" charset="0"/>
            </a:endParaRPr>
          </a:p>
        </p:txBody>
      </p:sp>
      <p:pic>
        <p:nvPicPr>
          <p:cNvPr id="5" name="Picture 4"/>
          <p:cNvPicPr>
            <a:picLocks noChangeAspect="1"/>
          </p:cNvPicPr>
          <p:nvPr/>
        </p:nvPicPr>
        <p:blipFill>
          <a:blip r:embed="rId3"/>
          <a:stretch>
            <a:fillRect/>
          </a:stretch>
        </p:blipFill>
        <p:spPr>
          <a:xfrm>
            <a:off x="7668344" y="116632"/>
            <a:ext cx="936104" cy="936104"/>
          </a:xfrm>
          <a:prstGeom prst="rect">
            <a:avLst/>
          </a:prstGeom>
        </p:spPr>
      </p:pic>
      <p:pic>
        <p:nvPicPr>
          <p:cNvPr id="6" name="Picture 2" descr="C:\Users\Valued User\Pictures\Swinburne\DSC_1663.JPG"/>
          <p:cNvPicPr>
            <a:picLocks noChangeAspect="1" noChangeArrowheads="1"/>
          </p:cNvPicPr>
          <p:nvPr/>
        </p:nvPicPr>
        <p:blipFill>
          <a:blip r:embed="rId4" cstate="print"/>
          <a:srcRect/>
          <a:stretch>
            <a:fillRect/>
          </a:stretch>
        </p:blipFill>
        <p:spPr bwMode="auto">
          <a:xfrm>
            <a:off x="5220072" y="3980344"/>
            <a:ext cx="3619035" cy="2403687"/>
          </a:xfrm>
          <a:prstGeom prst="rect">
            <a:avLst/>
          </a:prstGeom>
          <a:noFill/>
        </p:spPr>
      </p:pic>
    </p:spTree>
    <p:extLst>
      <p:ext uri="{BB962C8B-B14F-4D97-AF65-F5344CB8AC3E}">
        <p14:creationId xmlns:p14="http://schemas.microsoft.com/office/powerpoint/2010/main" val="3353773341"/>
      </p:ext>
    </p:extLst>
  </p:cSld>
  <p:clrMapOvr>
    <a:masterClrMapping/>
  </p:clrMapOvr>
  <p:transition xmlns:p14="http://schemas.microsoft.com/office/powerpoint/2010/main">
    <p:zo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06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06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8" name="Rectangle 2"/>
          <p:cNvSpPr>
            <a:spLocks noGrp="1" noChangeArrowheads="1"/>
          </p:cNvSpPr>
          <p:nvPr>
            <p:ph type="title"/>
          </p:nvPr>
        </p:nvSpPr>
        <p:spPr>
          <a:xfrm>
            <a:off x="1763688" y="476672"/>
            <a:ext cx="5616624" cy="648072"/>
          </a:xfrm>
          <a:solidFill>
            <a:srgbClr val="FFB9F9"/>
          </a:solidFill>
        </p:spPr>
        <p:txBody>
          <a:bodyPr/>
          <a:lstStyle/>
          <a:p>
            <a:pPr algn="ctr"/>
            <a:r>
              <a:rPr lang="en-US" dirty="0" smtClean="0"/>
              <a:t>Strategy of OBE</a:t>
            </a:r>
            <a:endParaRPr lang="en-US" dirty="0"/>
          </a:p>
        </p:txBody>
      </p:sp>
      <p:sp>
        <p:nvSpPr>
          <p:cNvPr id="690179" name="Rectangle 3"/>
          <p:cNvSpPr>
            <a:spLocks noGrp="1" noChangeArrowheads="1"/>
          </p:cNvSpPr>
          <p:nvPr>
            <p:ph type="body" idx="1"/>
          </p:nvPr>
        </p:nvSpPr>
        <p:spPr>
          <a:xfrm>
            <a:off x="323528" y="1600200"/>
            <a:ext cx="5112568" cy="4445691"/>
          </a:xfrm>
        </p:spPr>
        <p:txBody>
          <a:bodyPr>
            <a:normAutofit/>
          </a:bodyPr>
          <a:lstStyle/>
          <a:p>
            <a:r>
              <a:rPr lang="en-US" sz="3600" dirty="0" smtClean="0"/>
              <a:t>Top down </a:t>
            </a:r>
            <a:r>
              <a:rPr lang="en-US" sz="3600" dirty="0" smtClean="0"/>
              <a:t>Curricula </a:t>
            </a:r>
            <a:r>
              <a:rPr lang="en-US" sz="3600" dirty="0"/>
              <a:t>D</a:t>
            </a:r>
            <a:r>
              <a:rPr lang="en-US" sz="3600" dirty="0" smtClean="0"/>
              <a:t>esign</a:t>
            </a:r>
            <a:endParaRPr lang="en-US" sz="3600" dirty="0" smtClean="0"/>
          </a:p>
          <a:p>
            <a:r>
              <a:rPr lang="en-US" sz="3600" dirty="0" smtClean="0"/>
              <a:t>Appropriate Teaching </a:t>
            </a:r>
            <a:r>
              <a:rPr lang="en-US" sz="3600" dirty="0"/>
              <a:t>&amp; Learning </a:t>
            </a:r>
            <a:r>
              <a:rPr lang="en-US" sz="3600" dirty="0" smtClean="0"/>
              <a:t>Methods</a:t>
            </a:r>
          </a:p>
          <a:p>
            <a:r>
              <a:rPr lang="en-US" sz="3600" dirty="0" smtClean="0"/>
              <a:t>Appropriate Assessment &amp; Evaluation Methods</a:t>
            </a:r>
            <a:endParaRPr lang="en-US" sz="3600" dirty="0"/>
          </a:p>
        </p:txBody>
      </p:sp>
      <p:pic>
        <p:nvPicPr>
          <p:cNvPr id="4" name="Picture 3"/>
          <p:cNvPicPr>
            <a:picLocks noChangeAspect="1"/>
          </p:cNvPicPr>
          <p:nvPr/>
        </p:nvPicPr>
        <p:blipFill>
          <a:blip r:embed="rId3"/>
          <a:stretch>
            <a:fillRect/>
          </a:stretch>
        </p:blipFill>
        <p:spPr>
          <a:xfrm>
            <a:off x="7668344" y="116632"/>
            <a:ext cx="936104" cy="936104"/>
          </a:xfrm>
          <a:prstGeom prst="rect">
            <a:avLst/>
          </a:prstGeom>
        </p:spPr>
      </p:pic>
      <p:pic>
        <p:nvPicPr>
          <p:cNvPr id="5" name="Picture 2" descr="C:\Users\Valued User\Pictures\2010-11-25 Hajj2010\DCIM\102CANON\IMG_0432.JPG"/>
          <p:cNvPicPr>
            <a:picLocks noChangeAspect="1" noChangeArrowheads="1"/>
          </p:cNvPicPr>
          <p:nvPr/>
        </p:nvPicPr>
        <p:blipFill>
          <a:blip r:embed="rId4" cstate="print"/>
          <a:srcRect/>
          <a:stretch>
            <a:fillRect/>
          </a:stretch>
        </p:blipFill>
        <p:spPr bwMode="auto">
          <a:xfrm>
            <a:off x="5796136" y="1700808"/>
            <a:ext cx="3086100" cy="4114800"/>
          </a:xfrm>
          <a:prstGeom prst="rect">
            <a:avLst/>
          </a:prstGeom>
          <a:noFill/>
        </p:spPr>
      </p:pic>
    </p:spTree>
    <p:extLst>
      <p:ext uri="{BB962C8B-B14F-4D97-AF65-F5344CB8AC3E}">
        <p14:creationId xmlns:p14="http://schemas.microsoft.com/office/powerpoint/2010/main" val="4280357138"/>
      </p:ext>
    </p:extLst>
  </p:cSld>
  <p:clrMapOvr>
    <a:masterClrMapping/>
  </p:clrMapOvr>
  <p:transition xmlns:p14="http://schemas.microsoft.com/office/powerpoint/2010/main">
    <p:pull dir="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90179">
                                            <p:txEl>
                                              <p:pRg st="0" end="0"/>
                                            </p:txEl>
                                          </p:spTgt>
                                        </p:tgtEl>
                                        <p:attrNameLst>
                                          <p:attrName>style.visibility</p:attrName>
                                        </p:attrNameLst>
                                      </p:cBhvr>
                                      <p:to>
                                        <p:strVal val="visible"/>
                                      </p:to>
                                    </p:set>
                                    <p:animEffect transition="in" filter="checkerboard(across)">
                                      <p:cBhvr>
                                        <p:cTn id="7" dur="500"/>
                                        <p:tgtEl>
                                          <p:spTgt spid="6901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90179">
                                            <p:txEl>
                                              <p:pRg st="1" end="1"/>
                                            </p:txEl>
                                          </p:spTgt>
                                        </p:tgtEl>
                                        <p:attrNameLst>
                                          <p:attrName>style.visibility</p:attrName>
                                        </p:attrNameLst>
                                      </p:cBhvr>
                                      <p:to>
                                        <p:strVal val="visible"/>
                                      </p:to>
                                    </p:set>
                                    <p:animEffect transition="in" filter="checkerboard(across)">
                                      <p:cBhvr>
                                        <p:cTn id="12" dur="500"/>
                                        <p:tgtEl>
                                          <p:spTgt spid="69017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90179">
                                            <p:txEl>
                                              <p:pRg st="2" end="2"/>
                                            </p:txEl>
                                          </p:spTgt>
                                        </p:tgtEl>
                                        <p:attrNameLst>
                                          <p:attrName>style.visibility</p:attrName>
                                        </p:attrNameLst>
                                      </p:cBhvr>
                                      <p:to>
                                        <p:strVal val="visible"/>
                                      </p:to>
                                    </p:set>
                                    <p:animEffect transition="in" filter="checkerboard(across)">
                                      <p:cBhvr>
                                        <p:cTn id="17" dur="500"/>
                                        <p:tgtEl>
                                          <p:spTgt spid="69017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0179"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230816" cy="6885384"/>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8242" name="Rectangle 2"/>
          <p:cNvSpPr>
            <a:spLocks noChangeArrowheads="1"/>
          </p:cNvSpPr>
          <p:nvPr/>
        </p:nvSpPr>
        <p:spPr bwMode="auto">
          <a:xfrm>
            <a:off x="571500" y="500063"/>
            <a:ext cx="8032948" cy="714375"/>
          </a:xfrm>
          <a:prstGeom prst="rect">
            <a:avLst/>
          </a:prstGeom>
          <a:solidFill>
            <a:srgbClr val="FFCCFF"/>
          </a:solidFill>
          <a:ln w="9525">
            <a:noFill/>
            <a:miter lim="800000"/>
            <a:headEnd/>
            <a:tailEnd/>
          </a:ln>
          <a:effectLst/>
        </p:spPr>
        <p:txBody>
          <a:bodyPr anchor="b"/>
          <a:lstStyle/>
          <a:p>
            <a:pPr algn="ctr">
              <a:defRPr/>
            </a:pPr>
            <a:r>
              <a:rPr lang="en-US" sz="4500" b="1" dirty="0">
                <a:solidFill>
                  <a:schemeClr val="tx2"/>
                </a:solidFill>
                <a:effectLst>
                  <a:outerShdw blurRad="38100" dist="38100" dir="2700000" algn="tl">
                    <a:srgbClr val="000000"/>
                  </a:outerShdw>
                </a:effectLst>
                <a:latin typeface="Arial Narrow" pitchFamily="34" charset="0"/>
              </a:rPr>
              <a:t>Different Levels of Outcomes</a:t>
            </a:r>
          </a:p>
        </p:txBody>
      </p:sp>
      <p:sp>
        <p:nvSpPr>
          <p:cNvPr id="18436" name="_s227345"/>
          <p:cNvSpPr>
            <a:spLocks noChangeArrowheads="1"/>
          </p:cNvSpPr>
          <p:nvPr/>
        </p:nvSpPr>
        <p:spPr bwMode="auto">
          <a:xfrm>
            <a:off x="547688" y="1772817"/>
            <a:ext cx="5320456" cy="614784"/>
          </a:xfrm>
          <a:prstGeom prst="roundRect">
            <a:avLst>
              <a:gd name="adj" fmla="val 16667"/>
            </a:avLst>
          </a:prstGeom>
          <a:solidFill>
            <a:schemeClr val="accent2"/>
          </a:solidFill>
          <a:ln w="9525">
            <a:solidFill>
              <a:schemeClr val="tx1"/>
            </a:solidFill>
            <a:round/>
            <a:headEnd/>
            <a:tailEnd/>
          </a:ln>
        </p:spPr>
        <p:txBody>
          <a:bodyPr wrap="none" lIns="87782" tIns="43891" rIns="87782" bIns="43891" anchor="ctr"/>
          <a:lstStyle/>
          <a:p>
            <a:pPr algn="ctr"/>
            <a:r>
              <a:rPr lang="en-US" sz="2600" b="1" dirty="0">
                <a:solidFill>
                  <a:srgbClr val="FFFF00"/>
                </a:solidFill>
                <a:latin typeface="Arial Narrow" pitchFamily="34" charset="0"/>
              </a:rPr>
              <a:t>Program Educational </a:t>
            </a:r>
            <a:r>
              <a:rPr lang="en-US" sz="2600" b="1" dirty="0" smtClean="0">
                <a:solidFill>
                  <a:srgbClr val="FFFF00"/>
                </a:solidFill>
                <a:latin typeface="Arial Narrow" pitchFamily="34" charset="0"/>
              </a:rPr>
              <a:t>Objectives (PEO)</a:t>
            </a:r>
            <a:endParaRPr lang="en-US" sz="2600" b="1" dirty="0">
              <a:solidFill>
                <a:srgbClr val="FFFF00"/>
              </a:solidFill>
              <a:latin typeface="Arial Narrow" pitchFamily="34" charset="0"/>
            </a:endParaRPr>
          </a:p>
        </p:txBody>
      </p:sp>
      <p:sp>
        <p:nvSpPr>
          <p:cNvPr id="18437" name="_s227351"/>
          <p:cNvSpPr>
            <a:spLocks noChangeArrowheads="1"/>
          </p:cNvSpPr>
          <p:nvPr/>
        </p:nvSpPr>
        <p:spPr bwMode="auto">
          <a:xfrm>
            <a:off x="539552" y="2774950"/>
            <a:ext cx="5328591" cy="646113"/>
          </a:xfrm>
          <a:prstGeom prst="roundRect">
            <a:avLst>
              <a:gd name="adj" fmla="val 16667"/>
            </a:avLst>
          </a:prstGeom>
          <a:solidFill>
            <a:schemeClr val="accent2"/>
          </a:solidFill>
          <a:ln w="9525">
            <a:solidFill>
              <a:schemeClr val="tx1"/>
            </a:solidFill>
            <a:round/>
            <a:headEnd/>
            <a:tailEnd/>
          </a:ln>
        </p:spPr>
        <p:txBody>
          <a:bodyPr wrap="none" lIns="87782" tIns="43891" rIns="87782" bIns="43891" anchor="ctr"/>
          <a:lstStyle/>
          <a:p>
            <a:pPr algn="ctr">
              <a:lnSpc>
                <a:spcPct val="70000"/>
              </a:lnSpc>
            </a:pPr>
            <a:r>
              <a:rPr lang="en-US" sz="2800" b="1" dirty="0" err="1">
                <a:solidFill>
                  <a:srgbClr val="FFFF00"/>
                </a:solidFill>
                <a:latin typeface="Arial Narrow" pitchFamily="34" charset="0"/>
              </a:rPr>
              <a:t>Programme</a:t>
            </a:r>
            <a:r>
              <a:rPr lang="en-US" sz="2800" b="1" dirty="0">
                <a:solidFill>
                  <a:srgbClr val="FFFF00"/>
                </a:solidFill>
                <a:latin typeface="Arial Narrow" pitchFamily="34" charset="0"/>
              </a:rPr>
              <a:t> </a:t>
            </a:r>
            <a:r>
              <a:rPr lang="en-US" sz="2800" b="1" dirty="0" smtClean="0">
                <a:solidFill>
                  <a:srgbClr val="FFFF00"/>
                </a:solidFill>
                <a:latin typeface="Arial Narrow" pitchFamily="34" charset="0"/>
              </a:rPr>
              <a:t>Outcomes (PO)</a:t>
            </a:r>
            <a:r>
              <a:rPr lang="en-US" sz="2800" b="1" dirty="0" smtClean="0">
                <a:solidFill>
                  <a:srgbClr val="FFFF00"/>
                </a:solidFill>
                <a:latin typeface="Comic Sans MS" pitchFamily="66" charset="0"/>
              </a:rPr>
              <a:t> </a:t>
            </a:r>
            <a:endParaRPr lang="en-US" sz="2800" b="1" dirty="0">
              <a:solidFill>
                <a:srgbClr val="FFFF00"/>
              </a:solidFill>
              <a:latin typeface="Comic Sans MS" pitchFamily="66" charset="0"/>
            </a:endParaRPr>
          </a:p>
        </p:txBody>
      </p:sp>
      <p:sp>
        <p:nvSpPr>
          <p:cNvPr id="18438" name="_s227351"/>
          <p:cNvSpPr>
            <a:spLocks noChangeArrowheads="1"/>
          </p:cNvSpPr>
          <p:nvPr/>
        </p:nvSpPr>
        <p:spPr bwMode="auto">
          <a:xfrm>
            <a:off x="467544" y="3789040"/>
            <a:ext cx="5400600" cy="646113"/>
          </a:xfrm>
          <a:prstGeom prst="roundRect">
            <a:avLst>
              <a:gd name="adj" fmla="val 16667"/>
            </a:avLst>
          </a:prstGeom>
          <a:solidFill>
            <a:schemeClr val="accent2"/>
          </a:solidFill>
          <a:ln w="9525">
            <a:solidFill>
              <a:schemeClr val="tx1"/>
            </a:solidFill>
            <a:round/>
            <a:headEnd/>
            <a:tailEnd/>
          </a:ln>
        </p:spPr>
        <p:txBody>
          <a:bodyPr wrap="none" lIns="87782" tIns="43891" rIns="87782" bIns="43891" anchor="ctr"/>
          <a:lstStyle/>
          <a:p>
            <a:pPr algn="ctr">
              <a:lnSpc>
                <a:spcPct val="70000"/>
              </a:lnSpc>
            </a:pPr>
            <a:r>
              <a:rPr lang="en-US" sz="2800" b="1" dirty="0">
                <a:solidFill>
                  <a:srgbClr val="FFFF00"/>
                </a:solidFill>
                <a:latin typeface="Arial Narrow" pitchFamily="34" charset="0"/>
              </a:rPr>
              <a:t>Course/subject </a:t>
            </a:r>
            <a:r>
              <a:rPr lang="en-US" sz="2800" b="1" dirty="0" smtClean="0">
                <a:solidFill>
                  <a:srgbClr val="FFFF00"/>
                </a:solidFill>
                <a:latin typeface="Arial Narrow" pitchFamily="34" charset="0"/>
              </a:rPr>
              <a:t>Outcomes (CO)</a:t>
            </a:r>
            <a:r>
              <a:rPr lang="en-US" sz="2800" b="1" dirty="0" smtClean="0">
                <a:solidFill>
                  <a:srgbClr val="FFFF00"/>
                </a:solidFill>
                <a:latin typeface="Comic Sans MS" pitchFamily="66" charset="0"/>
              </a:rPr>
              <a:t> </a:t>
            </a:r>
            <a:endParaRPr lang="en-US" sz="2800" b="1" dirty="0">
              <a:solidFill>
                <a:srgbClr val="FFFF00"/>
              </a:solidFill>
              <a:latin typeface="Comic Sans MS" pitchFamily="66" charset="0"/>
            </a:endParaRPr>
          </a:p>
        </p:txBody>
      </p:sp>
      <p:sp>
        <p:nvSpPr>
          <p:cNvPr id="18439" name="_s227351"/>
          <p:cNvSpPr>
            <a:spLocks noChangeArrowheads="1"/>
          </p:cNvSpPr>
          <p:nvPr/>
        </p:nvSpPr>
        <p:spPr bwMode="auto">
          <a:xfrm>
            <a:off x="467544" y="4869160"/>
            <a:ext cx="5400600" cy="646112"/>
          </a:xfrm>
          <a:prstGeom prst="roundRect">
            <a:avLst>
              <a:gd name="adj" fmla="val 16667"/>
            </a:avLst>
          </a:prstGeom>
          <a:solidFill>
            <a:schemeClr val="accent2"/>
          </a:solidFill>
          <a:ln w="9525">
            <a:solidFill>
              <a:schemeClr val="tx1"/>
            </a:solidFill>
            <a:round/>
            <a:headEnd/>
            <a:tailEnd/>
          </a:ln>
        </p:spPr>
        <p:txBody>
          <a:bodyPr wrap="none" lIns="87782" tIns="43891" rIns="87782" bIns="43891" anchor="ctr"/>
          <a:lstStyle/>
          <a:p>
            <a:pPr algn="ctr">
              <a:lnSpc>
                <a:spcPct val="70000"/>
              </a:lnSpc>
            </a:pPr>
            <a:r>
              <a:rPr lang="en-US" sz="2800" b="1" dirty="0">
                <a:solidFill>
                  <a:srgbClr val="FFFF00"/>
                </a:solidFill>
                <a:latin typeface="Arial Narrow" pitchFamily="34" charset="0"/>
              </a:rPr>
              <a:t>Weekly/Topic  Outcomes</a:t>
            </a:r>
            <a:r>
              <a:rPr lang="en-US" sz="2800" b="1" dirty="0">
                <a:solidFill>
                  <a:srgbClr val="FFFF00"/>
                </a:solidFill>
                <a:latin typeface="Comic Sans MS" pitchFamily="66" charset="0"/>
              </a:rPr>
              <a:t> </a:t>
            </a:r>
          </a:p>
        </p:txBody>
      </p:sp>
      <p:sp>
        <p:nvSpPr>
          <p:cNvPr id="18440" name="Text Box 8"/>
          <p:cNvSpPr txBox="1">
            <a:spLocks noChangeArrowheads="1"/>
          </p:cNvSpPr>
          <p:nvPr/>
        </p:nvSpPr>
        <p:spPr bwMode="auto">
          <a:xfrm>
            <a:off x="6060454" y="2852936"/>
            <a:ext cx="2039938" cy="457200"/>
          </a:xfrm>
          <a:prstGeom prst="rect">
            <a:avLst/>
          </a:prstGeom>
          <a:noFill/>
          <a:ln w="9525">
            <a:noFill/>
            <a:miter lim="800000"/>
            <a:headEnd/>
            <a:tailEnd/>
          </a:ln>
        </p:spPr>
        <p:txBody>
          <a:bodyPr wrap="none">
            <a:spAutoFit/>
          </a:bodyPr>
          <a:lstStyle/>
          <a:p>
            <a:r>
              <a:rPr lang="en-US" sz="2400" dirty="0">
                <a:latin typeface="Arial Narrow" pitchFamily="34" charset="0"/>
              </a:rPr>
              <a:t>Upon graduation</a:t>
            </a:r>
          </a:p>
        </p:txBody>
      </p:sp>
      <p:sp>
        <p:nvSpPr>
          <p:cNvPr id="18441" name="Text Box 9"/>
          <p:cNvSpPr txBox="1">
            <a:spLocks noChangeArrowheads="1"/>
          </p:cNvSpPr>
          <p:nvPr/>
        </p:nvSpPr>
        <p:spPr bwMode="auto">
          <a:xfrm>
            <a:off x="6034533" y="3861048"/>
            <a:ext cx="3001963" cy="457200"/>
          </a:xfrm>
          <a:prstGeom prst="rect">
            <a:avLst/>
          </a:prstGeom>
          <a:noFill/>
          <a:ln w="9525">
            <a:noFill/>
            <a:miter lim="800000"/>
            <a:headEnd/>
            <a:tailEnd/>
          </a:ln>
        </p:spPr>
        <p:txBody>
          <a:bodyPr wrap="none">
            <a:spAutoFit/>
          </a:bodyPr>
          <a:lstStyle/>
          <a:p>
            <a:r>
              <a:rPr lang="en-US" sz="2400" dirty="0">
                <a:latin typeface="Arial Narrow" pitchFamily="34" charset="0"/>
              </a:rPr>
              <a:t>Upon subject completion </a:t>
            </a:r>
          </a:p>
        </p:txBody>
      </p:sp>
      <p:sp>
        <p:nvSpPr>
          <p:cNvPr id="18442" name="Text Box 10"/>
          <p:cNvSpPr txBox="1">
            <a:spLocks noChangeArrowheads="1"/>
          </p:cNvSpPr>
          <p:nvPr/>
        </p:nvSpPr>
        <p:spPr bwMode="auto">
          <a:xfrm>
            <a:off x="6039098" y="4797152"/>
            <a:ext cx="2925390" cy="830997"/>
          </a:xfrm>
          <a:prstGeom prst="rect">
            <a:avLst/>
          </a:prstGeom>
          <a:noFill/>
          <a:ln w="9525">
            <a:noFill/>
            <a:miter lim="800000"/>
            <a:headEnd/>
            <a:tailEnd/>
          </a:ln>
        </p:spPr>
        <p:txBody>
          <a:bodyPr wrap="square">
            <a:spAutoFit/>
          </a:bodyPr>
          <a:lstStyle/>
          <a:p>
            <a:r>
              <a:rPr lang="en-US" sz="2400" dirty="0">
                <a:latin typeface="Arial Narrow" pitchFamily="34" charset="0"/>
              </a:rPr>
              <a:t>Upon weekly/topic completion </a:t>
            </a:r>
          </a:p>
        </p:txBody>
      </p:sp>
      <p:sp>
        <p:nvSpPr>
          <p:cNvPr id="18443" name="Text Box 11"/>
          <p:cNvSpPr txBox="1">
            <a:spLocks noChangeArrowheads="1"/>
          </p:cNvSpPr>
          <p:nvPr/>
        </p:nvSpPr>
        <p:spPr bwMode="auto">
          <a:xfrm>
            <a:off x="6057900" y="1772816"/>
            <a:ext cx="3033252" cy="695575"/>
          </a:xfrm>
          <a:prstGeom prst="rect">
            <a:avLst/>
          </a:prstGeom>
          <a:noFill/>
          <a:ln w="9525">
            <a:noFill/>
            <a:miter lim="800000"/>
            <a:headEnd/>
            <a:tailEnd/>
          </a:ln>
        </p:spPr>
        <p:txBody>
          <a:bodyPr wrap="none">
            <a:spAutoFit/>
          </a:bodyPr>
          <a:lstStyle/>
          <a:p>
            <a:pPr>
              <a:lnSpc>
                <a:spcPct val="80000"/>
              </a:lnSpc>
            </a:pPr>
            <a:r>
              <a:rPr lang="en-US" sz="2400" dirty="0">
                <a:latin typeface="Arial Narrow" pitchFamily="34" charset="0"/>
              </a:rPr>
              <a:t>Few years after </a:t>
            </a:r>
          </a:p>
          <a:p>
            <a:pPr>
              <a:lnSpc>
                <a:spcPct val="80000"/>
              </a:lnSpc>
            </a:pPr>
            <a:r>
              <a:rPr lang="en-US" sz="2400" dirty="0">
                <a:latin typeface="Arial Narrow" pitchFamily="34" charset="0"/>
              </a:rPr>
              <a:t>Graduation – 4 to 5 years </a:t>
            </a:r>
          </a:p>
        </p:txBody>
      </p:sp>
      <p:cxnSp>
        <p:nvCxnSpPr>
          <p:cNvPr id="4" name="Straight Arrow Connector 3"/>
          <p:cNvCxnSpPr/>
          <p:nvPr/>
        </p:nvCxnSpPr>
        <p:spPr>
          <a:xfrm>
            <a:off x="3203848" y="2420888"/>
            <a:ext cx="0" cy="3600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3203848" y="3429000"/>
            <a:ext cx="0" cy="3600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3203848" y="4437112"/>
            <a:ext cx="0" cy="3600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34375000"/>
      </p:ext>
    </p:extLst>
  </p:cSld>
  <p:clrMapOvr>
    <a:masterClrMapping/>
  </p:clrMapOvr>
  <p:transition xmlns:p14="http://schemas.microsoft.com/office/powerpoint/2010/main">
    <p:pull dir="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436"/>
                                        </p:tgtEl>
                                        <p:attrNameLst>
                                          <p:attrName>style.visibility</p:attrName>
                                        </p:attrNameLst>
                                      </p:cBhvr>
                                      <p:to>
                                        <p:strVal val="visible"/>
                                      </p:to>
                                    </p:set>
                                    <p:animEffect transition="in" filter="blinds(horizontal)">
                                      <p:cBhvr>
                                        <p:cTn id="7" dur="500"/>
                                        <p:tgtEl>
                                          <p:spTgt spid="1843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8443"/>
                                        </p:tgtEl>
                                        <p:attrNameLst>
                                          <p:attrName>style.visibility</p:attrName>
                                        </p:attrNameLst>
                                      </p:cBhvr>
                                      <p:to>
                                        <p:strVal val="visible"/>
                                      </p:to>
                                    </p:set>
                                    <p:animEffect transition="in" filter="blinds(horizontal)">
                                      <p:cBhvr>
                                        <p:cTn id="12" dur="500"/>
                                        <p:tgtEl>
                                          <p:spTgt spid="1844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8437"/>
                                        </p:tgtEl>
                                        <p:attrNameLst>
                                          <p:attrName>style.visibility</p:attrName>
                                        </p:attrNameLst>
                                      </p:cBhvr>
                                      <p:to>
                                        <p:strVal val="visible"/>
                                      </p:to>
                                    </p:set>
                                    <p:animEffect transition="in" filter="blinds(horizontal)">
                                      <p:cBhvr>
                                        <p:cTn id="21" dur="500"/>
                                        <p:tgtEl>
                                          <p:spTgt spid="18437"/>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8440"/>
                                        </p:tgtEl>
                                        <p:attrNameLst>
                                          <p:attrName>style.visibility</p:attrName>
                                        </p:attrNameLst>
                                      </p:cBhvr>
                                      <p:to>
                                        <p:strVal val="visible"/>
                                      </p:to>
                                    </p:set>
                                    <p:animEffect transition="in" filter="blinds(horizontal)">
                                      <p:cBhvr>
                                        <p:cTn id="26" dur="500"/>
                                        <p:tgtEl>
                                          <p:spTgt spid="18440"/>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8438"/>
                                        </p:tgtEl>
                                        <p:attrNameLst>
                                          <p:attrName>style.visibility</p:attrName>
                                        </p:attrNameLst>
                                      </p:cBhvr>
                                      <p:to>
                                        <p:strVal val="visible"/>
                                      </p:to>
                                    </p:set>
                                    <p:animEffect transition="in" filter="blinds(horizontal)">
                                      <p:cBhvr>
                                        <p:cTn id="35" dur="500"/>
                                        <p:tgtEl>
                                          <p:spTgt spid="18438"/>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8441"/>
                                        </p:tgtEl>
                                        <p:attrNameLst>
                                          <p:attrName>style.visibility</p:attrName>
                                        </p:attrNameLst>
                                      </p:cBhvr>
                                      <p:to>
                                        <p:strVal val="visible"/>
                                      </p:to>
                                    </p:set>
                                    <p:animEffect transition="in" filter="blinds(horizontal)">
                                      <p:cBhvr>
                                        <p:cTn id="40" dur="500"/>
                                        <p:tgtEl>
                                          <p:spTgt spid="18441"/>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18439"/>
                                        </p:tgtEl>
                                        <p:attrNameLst>
                                          <p:attrName>style.visibility</p:attrName>
                                        </p:attrNameLst>
                                      </p:cBhvr>
                                      <p:to>
                                        <p:strVal val="visible"/>
                                      </p:to>
                                    </p:set>
                                    <p:animEffect transition="in" filter="blinds(horizontal)">
                                      <p:cBhvr>
                                        <p:cTn id="49" dur="500"/>
                                        <p:tgtEl>
                                          <p:spTgt spid="18439"/>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grpId="0" nodeType="clickEffect">
                                  <p:stCondLst>
                                    <p:cond delay="0"/>
                                  </p:stCondLst>
                                  <p:childTnLst>
                                    <p:set>
                                      <p:cBhvr>
                                        <p:cTn id="53" dur="1" fill="hold">
                                          <p:stCondLst>
                                            <p:cond delay="0"/>
                                          </p:stCondLst>
                                        </p:cTn>
                                        <p:tgtEl>
                                          <p:spTgt spid="18442"/>
                                        </p:tgtEl>
                                        <p:attrNameLst>
                                          <p:attrName>style.visibility</p:attrName>
                                        </p:attrNameLst>
                                      </p:cBhvr>
                                      <p:to>
                                        <p:strVal val="visible"/>
                                      </p:to>
                                    </p:set>
                                    <p:animEffect transition="in" filter="blinds(horizontal)">
                                      <p:cBhvr>
                                        <p:cTn id="54" dur="500"/>
                                        <p:tgtEl>
                                          <p:spTgt spid="184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animBg="1"/>
      <p:bldP spid="18437" grpId="0" animBg="1"/>
      <p:bldP spid="18438" grpId="0" animBg="1"/>
      <p:bldP spid="18439" grpId="0" animBg="1"/>
      <p:bldP spid="18440" grpId="0"/>
      <p:bldP spid="18441" grpId="0"/>
      <p:bldP spid="18442" grpId="0"/>
      <p:bldP spid="1844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2"/>
          <p:cNvSpPr>
            <a:spLocks noGrp="1" noChangeArrowheads="1"/>
          </p:cNvSpPr>
          <p:nvPr>
            <p:ph type="title"/>
          </p:nvPr>
        </p:nvSpPr>
        <p:spPr>
          <a:xfrm>
            <a:off x="1835696" y="188640"/>
            <a:ext cx="5400600" cy="936104"/>
          </a:xfrm>
          <a:solidFill>
            <a:srgbClr val="FFCCFF"/>
          </a:solidFill>
        </p:spPr>
        <p:txBody>
          <a:bodyPr>
            <a:normAutofit fontScale="90000"/>
          </a:bodyPr>
          <a:lstStyle/>
          <a:p>
            <a:pPr algn="ctr" eaLnBrk="1" hangingPunct="1"/>
            <a:r>
              <a:rPr lang="en-US" dirty="0" smtClean="0"/>
              <a:t>Linking Topics to </a:t>
            </a:r>
            <a:r>
              <a:rPr lang="en-US" dirty="0" err="1" smtClean="0"/>
              <a:t>Programme</a:t>
            </a:r>
            <a:r>
              <a:rPr lang="en-US" dirty="0" smtClean="0"/>
              <a:t> Educational Objectives (PEO)</a:t>
            </a:r>
            <a:endParaRPr lang="en-GB" dirty="0" smtClean="0"/>
          </a:p>
        </p:txBody>
      </p:sp>
      <p:sp>
        <p:nvSpPr>
          <p:cNvPr id="19461" name="Rectangle 3"/>
          <p:cNvSpPr>
            <a:spLocks noGrp="1" noChangeArrowheads="1"/>
          </p:cNvSpPr>
          <p:nvPr>
            <p:ph type="body" idx="1"/>
          </p:nvPr>
        </p:nvSpPr>
        <p:spPr>
          <a:xfrm>
            <a:off x="683568" y="1719613"/>
            <a:ext cx="8003232" cy="4445691"/>
          </a:xfrm>
        </p:spPr>
        <p:txBody>
          <a:bodyPr/>
          <a:lstStyle/>
          <a:p>
            <a:pPr eaLnBrk="1" hangingPunct="1">
              <a:lnSpc>
                <a:spcPct val="90000"/>
              </a:lnSpc>
            </a:pPr>
            <a:r>
              <a:rPr lang="en-US" dirty="0" smtClean="0"/>
              <a:t>Topics lead to learning objectives</a:t>
            </a:r>
          </a:p>
          <a:p>
            <a:pPr eaLnBrk="1" hangingPunct="1">
              <a:lnSpc>
                <a:spcPct val="90000"/>
              </a:lnSpc>
            </a:pPr>
            <a:r>
              <a:rPr lang="en-US" dirty="0" smtClean="0"/>
              <a:t>Group/individual learning objectives lead to course outcome</a:t>
            </a:r>
          </a:p>
          <a:p>
            <a:pPr eaLnBrk="1" hangingPunct="1">
              <a:lnSpc>
                <a:spcPct val="90000"/>
              </a:lnSpc>
            </a:pPr>
            <a:r>
              <a:rPr lang="en-US" dirty="0" smtClean="0"/>
              <a:t>Course outcomes must relate to programme outcomes</a:t>
            </a:r>
          </a:p>
          <a:p>
            <a:pPr eaLnBrk="1" hangingPunct="1">
              <a:lnSpc>
                <a:spcPct val="90000"/>
              </a:lnSpc>
            </a:pPr>
            <a:r>
              <a:rPr lang="en-US" dirty="0" smtClean="0"/>
              <a:t>Programme outcomes must address the </a:t>
            </a:r>
            <a:r>
              <a:rPr lang="en-US" dirty="0" err="1" smtClean="0"/>
              <a:t>programme</a:t>
            </a:r>
            <a:r>
              <a:rPr lang="en-US" dirty="0" smtClean="0"/>
              <a:t> educational objectives (What kind of “engineers” to produce?) </a:t>
            </a:r>
            <a:endParaRPr lang="en-GB" dirty="0" smtClean="0"/>
          </a:p>
        </p:txBody>
      </p:sp>
      <p:pic>
        <p:nvPicPr>
          <p:cNvPr id="4" name="Picture 3"/>
          <p:cNvPicPr>
            <a:picLocks noChangeAspect="1"/>
          </p:cNvPicPr>
          <p:nvPr/>
        </p:nvPicPr>
        <p:blipFill>
          <a:blip r:embed="rId2"/>
          <a:stretch>
            <a:fillRect/>
          </a:stretch>
        </p:blipFill>
        <p:spPr>
          <a:xfrm>
            <a:off x="7668344" y="116632"/>
            <a:ext cx="936104" cy="936104"/>
          </a:xfrm>
          <a:prstGeom prst="rect">
            <a:avLst/>
          </a:prstGeom>
        </p:spPr>
      </p:pic>
    </p:spTree>
    <p:extLst>
      <p:ext uri="{BB962C8B-B14F-4D97-AF65-F5344CB8AC3E}">
        <p14:creationId xmlns:p14="http://schemas.microsoft.com/office/powerpoint/2010/main" val="4014899992"/>
      </p:ext>
    </p:extLst>
  </p:cSld>
  <p:clrMapOvr>
    <a:masterClrMapping/>
  </p:clrMapOvr>
  <p:transition xmlns:p14="http://schemas.microsoft.com/office/powerpoint/2010/main">
    <p:pull dir="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461">
                                            <p:txEl>
                                              <p:pRg st="0" end="0"/>
                                            </p:txEl>
                                          </p:spTgt>
                                        </p:tgtEl>
                                        <p:attrNameLst>
                                          <p:attrName>style.visibility</p:attrName>
                                        </p:attrNameLst>
                                      </p:cBhvr>
                                      <p:to>
                                        <p:strVal val="visible"/>
                                      </p:to>
                                    </p:set>
                                    <p:animEffect transition="in" filter="checkerboard(across)">
                                      <p:cBhvr>
                                        <p:cTn id="7" dur="500"/>
                                        <p:tgtEl>
                                          <p:spTgt spid="1946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9461">
                                            <p:txEl>
                                              <p:pRg st="1" end="1"/>
                                            </p:txEl>
                                          </p:spTgt>
                                        </p:tgtEl>
                                        <p:attrNameLst>
                                          <p:attrName>style.visibility</p:attrName>
                                        </p:attrNameLst>
                                      </p:cBhvr>
                                      <p:to>
                                        <p:strVal val="visible"/>
                                      </p:to>
                                    </p:set>
                                    <p:animEffect transition="in" filter="checkerboard(across)">
                                      <p:cBhvr>
                                        <p:cTn id="12" dur="500"/>
                                        <p:tgtEl>
                                          <p:spTgt spid="1946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9461">
                                            <p:txEl>
                                              <p:pRg st="2" end="2"/>
                                            </p:txEl>
                                          </p:spTgt>
                                        </p:tgtEl>
                                        <p:attrNameLst>
                                          <p:attrName>style.visibility</p:attrName>
                                        </p:attrNameLst>
                                      </p:cBhvr>
                                      <p:to>
                                        <p:strVal val="visible"/>
                                      </p:to>
                                    </p:set>
                                    <p:animEffect transition="in" filter="checkerboard(across)">
                                      <p:cBhvr>
                                        <p:cTn id="17" dur="500"/>
                                        <p:tgtEl>
                                          <p:spTgt spid="1946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9461">
                                            <p:txEl>
                                              <p:pRg st="3" end="3"/>
                                            </p:txEl>
                                          </p:spTgt>
                                        </p:tgtEl>
                                        <p:attrNameLst>
                                          <p:attrName>style.visibility</p:attrName>
                                        </p:attrNameLst>
                                      </p:cBhvr>
                                      <p:to>
                                        <p:strVal val="visible"/>
                                      </p:to>
                                    </p:set>
                                    <p:animEffect transition="in" filter="checkerboard(across)">
                                      <p:cBhvr>
                                        <p:cTn id="22" dur="500"/>
                                        <p:tgtEl>
                                          <p:spTgt spid="1946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1"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1026"/>
          <p:cNvSpPr>
            <a:spLocks noGrp="1" noChangeArrowheads="1"/>
          </p:cNvSpPr>
          <p:nvPr>
            <p:ph type="title"/>
          </p:nvPr>
        </p:nvSpPr>
        <p:spPr>
          <a:xfrm>
            <a:off x="1763688" y="332656"/>
            <a:ext cx="5688632" cy="648072"/>
          </a:xfrm>
          <a:solidFill>
            <a:srgbClr val="FFCCFF"/>
          </a:solidFill>
        </p:spPr>
        <p:txBody>
          <a:bodyPr/>
          <a:lstStyle/>
          <a:p>
            <a:pPr algn="ctr" eaLnBrk="1" hangingPunct="1"/>
            <a:r>
              <a:rPr lang="en-US" smtClean="0"/>
              <a:t>Jargons</a:t>
            </a:r>
            <a:endParaRPr lang="en-GB" smtClean="0"/>
          </a:p>
        </p:txBody>
      </p:sp>
      <p:sp>
        <p:nvSpPr>
          <p:cNvPr id="26629" name="Rectangle 1027"/>
          <p:cNvSpPr>
            <a:spLocks noGrp="1" noChangeArrowheads="1"/>
          </p:cNvSpPr>
          <p:nvPr>
            <p:ph type="body" idx="1"/>
          </p:nvPr>
        </p:nvSpPr>
        <p:spPr>
          <a:xfrm>
            <a:off x="467544" y="1600200"/>
            <a:ext cx="8219256" cy="4445691"/>
          </a:xfrm>
        </p:spPr>
        <p:txBody>
          <a:bodyPr>
            <a:normAutofit/>
          </a:bodyPr>
          <a:lstStyle/>
          <a:p>
            <a:pPr eaLnBrk="1" hangingPunct="1"/>
            <a:r>
              <a:rPr lang="en-US" sz="3600" dirty="0" smtClean="0"/>
              <a:t>Objectives – Broad goals that address institutional and </a:t>
            </a:r>
            <a:r>
              <a:rPr lang="en-US" sz="3600" dirty="0" err="1" smtClean="0"/>
              <a:t>programme</a:t>
            </a:r>
            <a:r>
              <a:rPr lang="en-US" sz="3600" dirty="0" smtClean="0"/>
              <a:t> </a:t>
            </a:r>
            <a:r>
              <a:rPr lang="en-US" sz="3600" b="1" dirty="0" smtClean="0">
                <a:solidFill>
                  <a:srgbClr val="FF0000"/>
                </a:solidFill>
              </a:rPr>
              <a:t>mission</a:t>
            </a:r>
            <a:r>
              <a:rPr lang="en-US" sz="3600" dirty="0" smtClean="0"/>
              <a:t> statements and are responsive to the expressed interest of the </a:t>
            </a:r>
            <a:r>
              <a:rPr lang="en-US" sz="3600" b="1" dirty="0" smtClean="0">
                <a:solidFill>
                  <a:srgbClr val="FF0000"/>
                </a:solidFill>
              </a:rPr>
              <a:t>stakeholders</a:t>
            </a:r>
          </a:p>
          <a:p>
            <a:pPr eaLnBrk="1" hangingPunct="1"/>
            <a:r>
              <a:rPr lang="en-US" sz="3600" dirty="0" smtClean="0"/>
              <a:t>Outcomes – knowledge, skills and attitudes that directly address the objectives (</a:t>
            </a:r>
            <a:r>
              <a:rPr lang="en-US" sz="3600" b="1" dirty="0" smtClean="0">
                <a:solidFill>
                  <a:srgbClr val="FF0000"/>
                </a:solidFill>
              </a:rPr>
              <a:t>desired attributes</a:t>
            </a:r>
            <a:r>
              <a:rPr lang="en-US" sz="3600" dirty="0" smtClean="0"/>
              <a:t>)</a:t>
            </a:r>
            <a:endParaRPr lang="en-GB" sz="3600" dirty="0" smtClean="0"/>
          </a:p>
        </p:txBody>
      </p:sp>
      <p:pic>
        <p:nvPicPr>
          <p:cNvPr id="4" name="Picture 3"/>
          <p:cNvPicPr>
            <a:picLocks noChangeAspect="1"/>
          </p:cNvPicPr>
          <p:nvPr/>
        </p:nvPicPr>
        <p:blipFill>
          <a:blip r:embed="rId2"/>
          <a:stretch>
            <a:fillRect/>
          </a:stretch>
        </p:blipFill>
        <p:spPr>
          <a:xfrm>
            <a:off x="7668344" y="116632"/>
            <a:ext cx="936104" cy="936104"/>
          </a:xfrm>
          <a:prstGeom prst="rect">
            <a:avLst/>
          </a:prstGeom>
        </p:spPr>
      </p:pic>
    </p:spTree>
    <p:extLst>
      <p:ext uri="{BB962C8B-B14F-4D97-AF65-F5344CB8AC3E}">
        <p14:creationId xmlns:p14="http://schemas.microsoft.com/office/powerpoint/2010/main" val="1874971475"/>
      </p:ext>
    </p:extLst>
  </p:cSld>
  <p:clrMapOvr>
    <a:masterClrMapping/>
  </p:clrMapOvr>
  <p:transition xmlns:p14="http://schemas.microsoft.com/office/powerpoint/2010/main">
    <p:pull dir="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6629">
                                            <p:txEl>
                                              <p:pRg st="0" end="0"/>
                                            </p:txEl>
                                          </p:spTgt>
                                        </p:tgtEl>
                                        <p:attrNameLst>
                                          <p:attrName>style.visibility</p:attrName>
                                        </p:attrNameLst>
                                      </p:cBhvr>
                                      <p:to>
                                        <p:strVal val="visible"/>
                                      </p:to>
                                    </p:set>
                                    <p:animEffect transition="in" filter="checkerboard(across)">
                                      <p:cBhvr>
                                        <p:cTn id="7" dur="500"/>
                                        <p:tgtEl>
                                          <p:spTgt spid="266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6629">
                                            <p:txEl>
                                              <p:pRg st="1" end="1"/>
                                            </p:txEl>
                                          </p:spTgt>
                                        </p:tgtEl>
                                        <p:attrNameLst>
                                          <p:attrName>style.visibility</p:attrName>
                                        </p:attrNameLst>
                                      </p:cBhvr>
                                      <p:to>
                                        <p:strVal val="visible"/>
                                      </p:to>
                                    </p:set>
                                    <p:animEffect transition="in" filter="checkerboard(across)">
                                      <p:cBhvr>
                                        <p:cTn id="12" dur="500"/>
                                        <p:tgtEl>
                                          <p:spTgt spid="2662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9"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DAY 2  </a:t>
            </a:r>
            <a:r>
              <a:rPr lang="en-US" dirty="0" err="1" smtClean="0"/>
              <a:t>Programme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23254620"/>
              </p:ext>
            </p:extLst>
          </p:nvPr>
        </p:nvGraphicFramePr>
        <p:xfrm>
          <a:off x="251520" y="1412776"/>
          <a:ext cx="8712968" cy="5029200"/>
        </p:xfrm>
        <a:graphic>
          <a:graphicData uri="http://schemas.openxmlformats.org/drawingml/2006/table">
            <a:tbl>
              <a:tblPr firstRow="1" bandRow="1">
                <a:tableStyleId>{5C22544A-7EE6-4342-B048-85BDC9FD1C3A}</a:tableStyleId>
              </a:tblPr>
              <a:tblGrid>
                <a:gridCol w="1243116"/>
                <a:gridCol w="7469852"/>
              </a:tblGrid>
              <a:tr h="370840">
                <a:tc>
                  <a:txBody>
                    <a:bodyPr/>
                    <a:lstStyle/>
                    <a:p>
                      <a:r>
                        <a:rPr lang="en-US" sz="2400" dirty="0" smtClean="0"/>
                        <a:t>Time</a:t>
                      </a:r>
                      <a:endParaRPr lang="en-US" sz="2400" dirty="0"/>
                    </a:p>
                  </a:txBody>
                  <a:tcPr/>
                </a:tc>
                <a:tc>
                  <a:txBody>
                    <a:bodyPr/>
                    <a:lstStyle/>
                    <a:p>
                      <a:r>
                        <a:rPr lang="en-US" sz="2400" dirty="0" smtClean="0"/>
                        <a:t>Speaker &amp; Facilitator: </a:t>
                      </a:r>
                      <a:r>
                        <a:rPr lang="en-US" sz="2400" dirty="0" err="1" smtClean="0"/>
                        <a:t>Azlan</a:t>
                      </a:r>
                      <a:r>
                        <a:rPr lang="en-US" sz="2400" dirty="0" smtClean="0"/>
                        <a:t> Abdul Aziz</a:t>
                      </a:r>
                      <a:endParaRPr lang="en-US" sz="2400" dirty="0"/>
                    </a:p>
                  </a:txBody>
                  <a:tcPr/>
                </a:tc>
              </a:tr>
              <a:tr h="233824">
                <a:tc>
                  <a:txBody>
                    <a:bodyPr/>
                    <a:lstStyle/>
                    <a:p>
                      <a:r>
                        <a:rPr lang="en-US" sz="2400" dirty="0" smtClean="0"/>
                        <a:t>09.00</a:t>
                      </a:r>
                      <a:endParaRPr lang="en-US" sz="2400" dirty="0"/>
                    </a:p>
                  </a:txBody>
                  <a:tcPr/>
                </a:tc>
                <a:tc>
                  <a:txBody>
                    <a:bodyPr/>
                    <a:lstStyle/>
                    <a:p>
                      <a:r>
                        <a:rPr lang="en-US" sz="2400" dirty="0" smtClean="0"/>
                        <a:t>Learning</a:t>
                      </a:r>
                      <a:r>
                        <a:rPr lang="en-US" sz="2400" baseline="0" dirty="0" smtClean="0"/>
                        <a:t> Styles &amp; Delivery / Pedagogy (I)</a:t>
                      </a:r>
                      <a:endParaRPr lang="en-US" sz="2400" dirty="0"/>
                    </a:p>
                  </a:txBody>
                  <a:tcPr/>
                </a:tc>
              </a:tr>
              <a:tr h="0">
                <a:tc>
                  <a:txBody>
                    <a:bodyPr/>
                    <a:lstStyle/>
                    <a:p>
                      <a:r>
                        <a:rPr lang="en-US" sz="2400" dirty="0" smtClean="0"/>
                        <a:t>10.30</a:t>
                      </a:r>
                      <a:endParaRPr lang="en-US" sz="2400" dirty="0"/>
                    </a:p>
                  </a:txBody>
                  <a:tcPr/>
                </a:tc>
                <a:tc>
                  <a:txBody>
                    <a:bodyPr/>
                    <a:lstStyle/>
                    <a:p>
                      <a:r>
                        <a:rPr lang="en-US" sz="2400" dirty="0" smtClean="0"/>
                        <a:t>Break</a:t>
                      </a:r>
                      <a:endParaRPr lang="en-US" sz="2400" dirty="0"/>
                    </a:p>
                  </a:txBody>
                  <a:tcPr/>
                </a:tc>
              </a:tr>
              <a:tr h="150376">
                <a:tc>
                  <a:txBody>
                    <a:bodyPr/>
                    <a:lstStyle/>
                    <a:p>
                      <a:r>
                        <a:rPr lang="en-US" sz="2400" dirty="0" smtClean="0"/>
                        <a:t>10.45</a:t>
                      </a:r>
                      <a:endParaRPr lang="en-US"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aseline="0" dirty="0" smtClean="0"/>
                        <a:t>Delivery / Pedagogy (II) &amp; Assessment (I)</a:t>
                      </a:r>
                      <a:endParaRPr lang="en-US" sz="2400" dirty="0" smtClean="0"/>
                    </a:p>
                  </a:txBody>
                  <a:tcPr/>
                </a:tc>
              </a:tr>
              <a:tr h="370840">
                <a:tc>
                  <a:txBody>
                    <a:bodyPr/>
                    <a:lstStyle/>
                    <a:p>
                      <a:r>
                        <a:rPr lang="en-US" sz="2400" dirty="0" smtClean="0"/>
                        <a:t>12.45</a:t>
                      </a:r>
                      <a:endParaRPr lang="en-US" sz="2400" dirty="0"/>
                    </a:p>
                  </a:txBody>
                  <a:tcPr/>
                </a:tc>
                <a:tc>
                  <a:txBody>
                    <a:bodyPr/>
                    <a:lstStyle/>
                    <a:p>
                      <a:r>
                        <a:rPr lang="en-US" sz="2400" dirty="0" smtClean="0"/>
                        <a:t>Break</a:t>
                      </a:r>
                      <a:endParaRPr lang="en-US" sz="2400" dirty="0"/>
                    </a:p>
                  </a:txBody>
                  <a:tcPr/>
                </a:tc>
              </a:tr>
              <a:tr h="370840">
                <a:tc>
                  <a:txBody>
                    <a:bodyPr/>
                    <a:lstStyle/>
                    <a:p>
                      <a:r>
                        <a:rPr lang="en-US" sz="2400" dirty="0" smtClean="0"/>
                        <a:t>14.00</a:t>
                      </a:r>
                      <a:endParaRPr lang="en-US"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Assessment (II),</a:t>
                      </a:r>
                      <a:r>
                        <a:rPr lang="en-US" sz="2400" baseline="0" dirty="0" smtClean="0"/>
                        <a:t> </a:t>
                      </a:r>
                      <a:r>
                        <a:rPr lang="en-US" sz="2400" dirty="0" smtClean="0"/>
                        <a:t>Observation &amp; Rubrics (I)</a:t>
                      </a:r>
                    </a:p>
                  </a:txBody>
                  <a:tcPr/>
                </a:tc>
              </a:tr>
              <a:tr h="370840">
                <a:tc>
                  <a:txBody>
                    <a:bodyPr/>
                    <a:lstStyle/>
                    <a:p>
                      <a:r>
                        <a:rPr lang="en-US" sz="2400" dirty="0" smtClean="0"/>
                        <a:t>15.30</a:t>
                      </a:r>
                      <a:endParaRPr lang="en-US" sz="2400" dirty="0"/>
                    </a:p>
                  </a:txBody>
                  <a:tcPr/>
                </a:tc>
                <a:tc>
                  <a:txBody>
                    <a:bodyPr/>
                    <a:lstStyle/>
                    <a:p>
                      <a:r>
                        <a:rPr lang="en-US" sz="2400" dirty="0" smtClean="0"/>
                        <a:t>Break</a:t>
                      </a:r>
                      <a:endParaRPr lang="en-US" sz="2400" dirty="0"/>
                    </a:p>
                  </a:txBody>
                  <a:tcPr/>
                </a:tc>
              </a:tr>
              <a:tr h="370840">
                <a:tc>
                  <a:txBody>
                    <a:bodyPr/>
                    <a:lstStyle/>
                    <a:p>
                      <a:r>
                        <a:rPr lang="en-US" sz="2400" dirty="0" smtClean="0"/>
                        <a:t>15.45</a:t>
                      </a:r>
                      <a:endParaRPr lang="en-US"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Rubrics (II), Assessment</a:t>
                      </a:r>
                      <a:r>
                        <a:rPr lang="en-US" sz="2400" baseline="0" dirty="0" smtClean="0"/>
                        <a:t> Report &amp; Interviews</a:t>
                      </a:r>
                      <a:endParaRPr lang="en-US" sz="2400" dirty="0"/>
                    </a:p>
                  </a:txBody>
                  <a:tcPr/>
                </a:tc>
              </a:tr>
              <a:tr h="370840">
                <a:tc>
                  <a:txBody>
                    <a:bodyPr/>
                    <a:lstStyle/>
                    <a:p>
                      <a:r>
                        <a:rPr lang="en-US" sz="2400" dirty="0" smtClean="0"/>
                        <a:t>16.45</a:t>
                      </a:r>
                      <a:endParaRPr lang="en-US"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Debriefing</a:t>
                      </a:r>
                      <a:endParaRPr lang="en-US" sz="2400" dirty="0"/>
                    </a:p>
                  </a:txBody>
                  <a:tcPr/>
                </a:tc>
              </a:tr>
              <a:tr h="370840">
                <a:tc>
                  <a:txBody>
                    <a:bodyPr/>
                    <a:lstStyle/>
                    <a:p>
                      <a:r>
                        <a:rPr lang="en-US" sz="2400" dirty="0" smtClean="0"/>
                        <a:t>17.00</a:t>
                      </a:r>
                      <a:endParaRPr lang="en-US" sz="2400" dirty="0"/>
                    </a:p>
                  </a:txBody>
                  <a:tcPr/>
                </a:tc>
                <a:tc>
                  <a:txBody>
                    <a:bodyPr/>
                    <a:lstStyle/>
                    <a:p>
                      <a:r>
                        <a:rPr lang="en-US" sz="2400" dirty="0" smtClean="0"/>
                        <a:t>Presentation</a:t>
                      </a:r>
                      <a:r>
                        <a:rPr lang="en-US" sz="2400" baseline="0" dirty="0" smtClean="0"/>
                        <a:t> of Certificate</a:t>
                      </a:r>
                      <a:endParaRPr lang="en-US" sz="2400" dirty="0"/>
                    </a:p>
                  </a:txBody>
                  <a:tcPr/>
                </a:tc>
              </a:tr>
              <a:tr h="370840">
                <a:tc>
                  <a:txBody>
                    <a:bodyPr/>
                    <a:lstStyle/>
                    <a:p>
                      <a:r>
                        <a:rPr lang="en-US" sz="2400" dirty="0" smtClean="0"/>
                        <a:t>17.30</a:t>
                      </a:r>
                      <a:endParaRPr lang="en-US" sz="2400" dirty="0"/>
                    </a:p>
                  </a:txBody>
                  <a:tcPr/>
                </a:tc>
                <a:tc>
                  <a:txBody>
                    <a:bodyPr/>
                    <a:lstStyle/>
                    <a:p>
                      <a:r>
                        <a:rPr lang="en-US" sz="2400" dirty="0" smtClean="0"/>
                        <a:t>End</a:t>
                      </a:r>
                      <a:endParaRPr lang="en-US" sz="2400" dirty="0"/>
                    </a:p>
                  </a:txBody>
                  <a:tcPr/>
                </a:tc>
              </a:tr>
            </a:tbl>
          </a:graphicData>
        </a:graphic>
      </p:graphicFrame>
      <p:pic>
        <p:nvPicPr>
          <p:cNvPr id="5" name="Picture 4"/>
          <p:cNvPicPr>
            <a:picLocks noChangeAspect="1"/>
          </p:cNvPicPr>
          <p:nvPr/>
        </p:nvPicPr>
        <p:blipFill>
          <a:blip r:embed="rId2"/>
          <a:stretch>
            <a:fillRect/>
          </a:stretch>
        </p:blipFill>
        <p:spPr>
          <a:xfrm>
            <a:off x="7668344" y="116632"/>
            <a:ext cx="936104" cy="936104"/>
          </a:xfrm>
          <a:prstGeom prst="rect">
            <a:avLst/>
          </a:prstGeom>
        </p:spPr>
      </p:pic>
    </p:spTree>
    <p:extLst>
      <p:ext uri="{BB962C8B-B14F-4D97-AF65-F5344CB8AC3E}">
        <p14:creationId xmlns:p14="http://schemas.microsoft.com/office/powerpoint/2010/main" val="4019273502"/>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cstate="print"/>
          <a:srcRect/>
          <a:stretch>
            <a:fillRect/>
          </a:stretch>
        </p:blipFill>
        <p:spPr bwMode="auto">
          <a:xfrm>
            <a:off x="0" y="0"/>
            <a:ext cx="9448800" cy="7086600"/>
          </a:xfrm>
          <a:prstGeom prst="rect">
            <a:avLst/>
          </a:prstGeom>
          <a:noFill/>
          <a:ln w="9525">
            <a:noFill/>
            <a:miter lim="800000"/>
            <a:headEnd/>
            <a:tailEnd/>
          </a:ln>
        </p:spPr>
      </p:pic>
    </p:spTree>
    <p:extLst>
      <p:ext uri="{BB962C8B-B14F-4D97-AF65-F5344CB8AC3E}">
        <p14:creationId xmlns:p14="http://schemas.microsoft.com/office/powerpoint/2010/main" val="1116840423"/>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907704" y="260648"/>
            <a:ext cx="5400600" cy="1008112"/>
          </a:xfrm>
          <a:solidFill>
            <a:srgbClr val="FFCCFF"/>
          </a:solidFill>
        </p:spPr>
        <p:txBody>
          <a:bodyPr>
            <a:normAutofit fontScale="90000"/>
          </a:bodyPr>
          <a:lstStyle/>
          <a:p>
            <a:pPr algn="ctr" eaLnBrk="1" hangingPunct="1"/>
            <a:r>
              <a:rPr lang="ms-MY" sz="3600" dirty="0" smtClean="0"/>
              <a:t>OBE addresses the following key questions:</a:t>
            </a:r>
            <a:endParaRPr lang="en-US" sz="3600" dirty="0" smtClean="0"/>
          </a:p>
        </p:txBody>
      </p:sp>
      <p:sp>
        <p:nvSpPr>
          <p:cNvPr id="7173" name="Rectangle 5"/>
          <p:cNvSpPr>
            <a:spLocks noChangeArrowheads="1"/>
          </p:cNvSpPr>
          <p:nvPr/>
        </p:nvSpPr>
        <p:spPr bwMode="auto">
          <a:xfrm>
            <a:off x="323528" y="1412776"/>
            <a:ext cx="8496944" cy="4759424"/>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9525">
            <a:noFill/>
            <a:miter lim="800000"/>
            <a:headEnd/>
            <a:tailEnd/>
          </a:ln>
          <a:effectLst>
            <a:outerShdw blurRad="50800" dist="50800" dir="5400000" algn="ctr" rotWithShape="0">
              <a:schemeClr val="accent1">
                <a:lumMod val="50000"/>
              </a:schemeClr>
            </a:outerShdw>
          </a:effectLst>
        </p:spPr>
        <p:txBody>
          <a:bodyPr/>
          <a:lstStyle/>
          <a:p>
            <a:pPr marL="609600" indent="-609600">
              <a:spcBef>
                <a:spcPct val="40000"/>
              </a:spcBef>
              <a:buClr>
                <a:schemeClr val="hlink"/>
              </a:buClr>
              <a:buSzPct val="70000"/>
              <a:buFont typeface="Wingdings" pitchFamily="2" charset="2"/>
              <a:buChar char="n"/>
              <a:defRPr/>
            </a:pPr>
            <a:r>
              <a:rPr lang="ms-MY" sz="3200" b="1" dirty="0">
                <a:solidFill>
                  <a:srgbClr val="FF0000"/>
                </a:solidFill>
                <a:effectLst>
                  <a:outerShdw blurRad="38100" dist="38100" dir="2700000" algn="tl">
                    <a:srgbClr val="C0C0C0"/>
                  </a:outerShdw>
                </a:effectLst>
                <a:latin typeface="Arial" charset="0"/>
              </a:rPr>
              <a:t>What</a:t>
            </a:r>
            <a:r>
              <a:rPr lang="ms-MY" sz="3200" dirty="0">
                <a:effectLst>
                  <a:outerShdw blurRad="38100" dist="38100" dir="2700000" algn="tl">
                    <a:srgbClr val="C0C0C0"/>
                  </a:outerShdw>
                </a:effectLst>
                <a:latin typeface="Arial" charset="0"/>
              </a:rPr>
              <a:t> do you want the students to have or able to do? </a:t>
            </a:r>
          </a:p>
          <a:p>
            <a:pPr marL="609600" indent="-609600">
              <a:spcBef>
                <a:spcPct val="40000"/>
              </a:spcBef>
              <a:buClr>
                <a:schemeClr val="hlink"/>
              </a:buClr>
              <a:buSzPct val="70000"/>
              <a:buFont typeface="Wingdings" pitchFamily="2" charset="2"/>
              <a:buChar char="n"/>
              <a:defRPr/>
            </a:pPr>
            <a:r>
              <a:rPr lang="ms-MY" sz="3200" b="1" dirty="0">
                <a:solidFill>
                  <a:srgbClr val="FF0000"/>
                </a:solidFill>
                <a:effectLst>
                  <a:outerShdw blurRad="38100" dist="38100" dir="2700000" algn="tl">
                    <a:srgbClr val="C0C0C0"/>
                  </a:outerShdw>
                </a:effectLst>
                <a:latin typeface="Arial" charset="0"/>
              </a:rPr>
              <a:t>How</a:t>
            </a:r>
            <a:r>
              <a:rPr lang="ms-MY" sz="3200" dirty="0">
                <a:effectLst>
                  <a:outerShdw blurRad="38100" dist="38100" dir="2700000" algn="tl">
                    <a:srgbClr val="C0C0C0"/>
                  </a:outerShdw>
                </a:effectLst>
                <a:latin typeface="Arial" charset="0"/>
              </a:rPr>
              <a:t> can you best help students achieve it? </a:t>
            </a:r>
          </a:p>
          <a:p>
            <a:pPr marL="609600" indent="-609600">
              <a:spcBef>
                <a:spcPct val="40000"/>
              </a:spcBef>
              <a:buClr>
                <a:schemeClr val="hlink"/>
              </a:buClr>
              <a:buSzPct val="70000"/>
              <a:buFont typeface="Wingdings" pitchFamily="2" charset="2"/>
              <a:buChar char="n"/>
              <a:defRPr/>
            </a:pPr>
            <a:r>
              <a:rPr lang="ms-MY" sz="3200" b="1" dirty="0">
                <a:solidFill>
                  <a:srgbClr val="FF0000"/>
                </a:solidFill>
                <a:effectLst>
                  <a:outerShdw blurRad="38100" dist="38100" dir="2700000" algn="tl">
                    <a:srgbClr val="C0C0C0"/>
                  </a:outerShdw>
                </a:effectLst>
                <a:latin typeface="Arial" charset="0"/>
              </a:rPr>
              <a:t>How</a:t>
            </a:r>
            <a:r>
              <a:rPr lang="ms-MY" sz="3200" dirty="0">
                <a:effectLst>
                  <a:outerShdw blurRad="38100" dist="38100" dir="2700000" algn="tl">
                    <a:srgbClr val="C0C0C0"/>
                  </a:outerShdw>
                </a:effectLst>
                <a:latin typeface="Arial" charset="0"/>
              </a:rPr>
              <a:t> will you know what they have achieved it? </a:t>
            </a:r>
          </a:p>
          <a:p>
            <a:pPr marL="609600" indent="-609600">
              <a:spcBef>
                <a:spcPct val="40000"/>
              </a:spcBef>
              <a:buClr>
                <a:schemeClr val="hlink"/>
              </a:buClr>
              <a:buSzPct val="70000"/>
              <a:buFont typeface="Wingdings" pitchFamily="2" charset="2"/>
              <a:buChar char="n"/>
              <a:defRPr/>
            </a:pPr>
            <a:r>
              <a:rPr lang="ms-MY" sz="3200" b="1" dirty="0">
                <a:solidFill>
                  <a:srgbClr val="FF0000"/>
                </a:solidFill>
                <a:effectLst>
                  <a:outerShdw blurRad="38100" dist="38100" dir="2700000" algn="tl">
                    <a:srgbClr val="C0C0C0"/>
                  </a:outerShdw>
                </a:effectLst>
                <a:latin typeface="Arial" charset="0"/>
              </a:rPr>
              <a:t>How</a:t>
            </a:r>
            <a:r>
              <a:rPr lang="ms-MY" sz="3200" dirty="0">
                <a:effectLst>
                  <a:outerShdw blurRad="38100" dist="38100" dir="2700000" algn="tl">
                    <a:srgbClr val="C0C0C0"/>
                  </a:outerShdw>
                </a:effectLst>
                <a:latin typeface="Arial" charset="0"/>
              </a:rPr>
              <a:t> do you close the loop</a:t>
            </a:r>
            <a:endParaRPr lang="en-US" sz="3200" dirty="0">
              <a:effectLst>
                <a:outerShdw blurRad="38100" dist="38100" dir="2700000" algn="tl">
                  <a:srgbClr val="C0C0C0"/>
                </a:outerShdw>
              </a:effectLst>
              <a:latin typeface="Arial" charset="0"/>
            </a:endParaRPr>
          </a:p>
        </p:txBody>
      </p:sp>
      <p:pic>
        <p:nvPicPr>
          <p:cNvPr id="4" name="Picture 3"/>
          <p:cNvPicPr>
            <a:picLocks noChangeAspect="1"/>
          </p:cNvPicPr>
          <p:nvPr/>
        </p:nvPicPr>
        <p:blipFill>
          <a:blip r:embed="rId2"/>
          <a:stretch>
            <a:fillRect/>
          </a:stretch>
        </p:blipFill>
        <p:spPr>
          <a:xfrm>
            <a:off x="7668344" y="116632"/>
            <a:ext cx="936104" cy="936104"/>
          </a:xfrm>
          <a:prstGeom prst="rect">
            <a:avLst/>
          </a:prstGeom>
        </p:spPr>
      </p:pic>
    </p:spTree>
    <p:extLst>
      <p:ext uri="{BB962C8B-B14F-4D97-AF65-F5344CB8AC3E}">
        <p14:creationId xmlns:p14="http://schemas.microsoft.com/office/powerpoint/2010/main" val="163035774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173"/>
                                        </p:tgtEl>
                                        <p:attrNameLst>
                                          <p:attrName>style.visibility</p:attrName>
                                        </p:attrNameLst>
                                      </p:cBhvr>
                                      <p:to>
                                        <p:strVal val="visible"/>
                                      </p:to>
                                    </p:set>
                                    <p:animEffect transition="in" filter="checkerboard(across)">
                                      <p:cBhvr>
                                        <p:cTn id="7" dur="500"/>
                                        <p:tgtEl>
                                          <p:spTgt spid="7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979712" y="332656"/>
            <a:ext cx="5616624" cy="1800200"/>
          </a:xfrm>
          <a:solidFill>
            <a:srgbClr val="FFCCFF"/>
          </a:solidFill>
        </p:spPr>
        <p:txBody>
          <a:bodyPr>
            <a:normAutofit fontScale="90000"/>
          </a:bodyPr>
          <a:lstStyle/>
          <a:p>
            <a:pPr algn="ctr" eaLnBrk="1" hangingPunct="1"/>
            <a:r>
              <a:rPr lang="ms-MY" sz="4000" b="1" dirty="0" smtClean="0">
                <a:solidFill>
                  <a:srgbClr val="FF0000"/>
                </a:solidFill>
              </a:rPr>
              <a:t>What</a:t>
            </a:r>
            <a:r>
              <a:rPr lang="ms-MY" sz="4000" dirty="0" smtClean="0"/>
              <a:t> do you want the students to have or able to do?</a:t>
            </a:r>
            <a:endParaRPr lang="en-US" sz="4000" dirty="0" smtClean="0"/>
          </a:p>
        </p:txBody>
      </p:sp>
      <p:sp>
        <p:nvSpPr>
          <p:cNvPr id="21507" name="Rectangle 3"/>
          <p:cNvSpPr>
            <a:spLocks noGrp="1" noChangeArrowheads="1"/>
          </p:cNvSpPr>
          <p:nvPr>
            <p:ph type="body" idx="1"/>
          </p:nvPr>
        </p:nvSpPr>
        <p:spPr>
          <a:xfrm>
            <a:off x="539552" y="2564904"/>
            <a:ext cx="6400800" cy="2160240"/>
          </a:xfrm>
        </p:spPr>
        <p:txBody>
          <a:bodyPr>
            <a:normAutofit/>
          </a:bodyPr>
          <a:lstStyle/>
          <a:p>
            <a:pPr eaLnBrk="1" hangingPunct="1"/>
            <a:r>
              <a:rPr lang="en-US" sz="3600" dirty="0" smtClean="0"/>
              <a:t>Cognitive Skills</a:t>
            </a:r>
          </a:p>
          <a:p>
            <a:pPr eaLnBrk="1" hangingPunct="1"/>
            <a:r>
              <a:rPr lang="en-US" sz="3600" dirty="0" smtClean="0"/>
              <a:t>Psychomotor Skills</a:t>
            </a:r>
          </a:p>
          <a:p>
            <a:r>
              <a:rPr lang="en-US" sz="3600" dirty="0" smtClean="0"/>
              <a:t>Affective / Social Skills</a:t>
            </a:r>
          </a:p>
        </p:txBody>
      </p:sp>
      <p:pic>
        <p:nvPicPr>
          <p:cNvPr id="4" name="Picture 3"/>
          <p:cNvPicPr>
            <a:picLocks noChangeAspect="1"/>
          </p:cNvPicPr>
          <p:nvPr/>
        </p:nvPicPr>
        <p:blipFill>
          <a:blip r:embed="rId2"/>
          <a:stretch>
            <a:fillRect/>
          </a:stretch>
        </p:blipFill>
        <p:spPr>
          <a:xfrm>
            <a:off x="7668344" y="116632"/>
            <a:ext cx="936104" cy="936104"/>
          </a:xfrm>
          <a:prstGeom prst="rect">
            <a:avLst/>
          </a:prstGeom>
        </p:spPr>
      </p:pic>
      <p:pic>
        <p:nvPicPr>
          <p:cNvPr id="5" name="Picture 2" descr="C:\Users\Valued User\Pictures\2010-11-25 Hajj2010\DCIM\102CANON\IMG_0354.JPG"/>
          <p:cNvPicPr>
            <a:picLocks noChangeAspect="1" noChangeArrowheads="1"/>
          </p:cNvPicPr>
          <p:nvPr/>
        </p:nvPicPr>
        <p:blipFill>
          <a:blip r:embed="rId3" cstate="print"/>
          <a:srcRect/>
          <a:stretch>
            <a:fillRect/>
          </a:stretch>
        </p:blipFill>
        <p:spPr bwMode="auto">
          <a:xfrm>
            <a:off x="5796136" y="2276872"/>
            <a:ext cx="3086100" cy="4114800"/>
          </a:xfrm>
          <a:prstGeom prst="rect">
            <a:avLst/>
          </a:prstGeom>
          <a:noFill/>
        </p:spPr>
      </p:pic>
    </p:spTree>
    <p:extLst>
      <p:ext uri="{BB962C8B-B14F-4D97-AF65-F5344CB8AC3E}">
        <p14:creationId xmlns:p14="http://schemas.microsoft.com/office/powerpoint/2010/main" val="205475550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checkerboard(across)">
                                      <p:cBhvr>
                                        <p:cTn id="7" dur="500"/>
                                        <p:tgtEl>
                                          <p:spTgt spid="215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1507">
                                            <p:txEl>
                                              <p:pRg st="1" end="1"/>
                                            </p:txEl>
                                          </p:spTgt>
                                        </p:tgtEl>
                                        <p:attrNameLst>
                                          <p:attrName>style.visibility</p:attrName>
                                        </p:attrNameLst>
                                      </p:cBhvr>
                                      <p:to>
                                        <p:strVal val="visible"/>
                                      </p:to>
                                    </p:set>
                                    <p:animEffect transition="in" filter="checkerboard(across)">
                                      <p:cBhvr>
                                        <p:cTn id="12" dur="500"/>
                                        <p:tgtEl>
                                          <p:spTgt spid="2150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1507">
                                            <p:txEl>
                                              <p:pRg st="2" end="2"/>
                                            </p:txEl>
                                          </p:spTgt>
                                        </p:tgtEl>
                                        <p:attrNameLst>
                                          <p:attrName>style.visibility</p:attrName>
                                        </p:attrNameLst>
                                      </p:cBhvr>
                                      <p:to>
                                        <p:strVal val="visible"/>
                                      </p:to>
                                    </p:set>
                                    <p:animEffect transition="in" filter="checkerboard(across)">
                                      <p:cBhvr>
                                        <p:cTn id="17" dur="500"/>
                                        <p:tgtEl>
                                          <p:spTgt spid="2150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2123728" y="476672"/>
            <a:ext cx="5112568" cy="1018381"/>
          </a:xfrm>
          <a:solidFill>
            <a:srgbClr val="FFCCFF"/>
          </a:solidFill>
        </p:spPr>
        <p:txBody>
          <a:bodyPr>
            <a:normAutofit fontScale="90000"/>
          </a:bodyPr>
          <a:lstStyle/>
          <a:p>
            <a:pPr algn="ctr" eaLnBrk="1" hangingPunct="1"/>
            <a:r>
              <a:rPr lang="ms-MY" b="1" dirty="0" smtClean="0">
                <a:solidFill>
                  <a:srgbClr val="FF0000"/>
                </a:solidFill>
              </a:rPr>
              <a:t>How</a:t>
            </a:r>
            <a:r>
              <a:rPr lang="ms-MY" dirty="0" smtClean="0"/>
              <a:t> can you best help students achieve it?</a:t>
            </a:r>
            <a:endParaRPr lang="en-US" dirty="0" smtClean="0"/>
          </a:p>
        </p:txBody>
      </p:sp>
      <p:sp>
        <p:nvSpPr>
          <p:cNvPr id="22531" name="Rectangle 4"/>
          <p:cNvSpPr>
            <a:spLocks noGrp="1" noChangeArrowheads="1"/>
          </p:cNvSpPr>
          <p:nvPr>
            <p:ph type="body" idx="1"/>
          </p:nvPr>
        </p:nvSpPr>
        <p:spPr>
          <a:xfrm>
            <a:off x="395536" y="1916832"/>
            <a:ext cx="8338368" cy="3681412"/>
          </a:xfrm>
        </p:spPr>
        <p:txBody>
          <a:bodyPr>
            <a:noAutofit/>
          </a:bodyPr>
          <a:lstStyle/>
          <a:p>
            <a:pPr marL="571500" indent="-571500" eaLnBrk="1" hangingPunct="1"/>
            <a:r>
              <a:rPr lang="en-GB" dirty="0" smtClean="0"/>
              <a:t>Lectures, demonstration, laboratories</a:t>
            </a:r>
            <a:endParaRPr lang="es-ES" dirty="0" smtClean="0"/>
          </a:p>
          <a:p>
            <a:pPr marL="571500" indent="-571500" eaLnBrk="1" hangingPunct="1"/>
            <a:r>
              <a:rPr lang="en-GB" dirty="0" smtClean="0"/>
              <a:t>Projects (design, research) and field experience</a:t>
            </a:r>
            <a:endParaRPr lang="es-ES" dirty="0" smtClean="0"/>
          </a:p>
          <a:p>
            <a:pPr marL="571500" indent="-571500" eaLnBrk="1" hangingPunct="1"/>
            <a:r>
              <a:rPr lang="en-GB" dirty="0" smtClean="0"/>
              <a:t>Multimedia lectures and tutorials, interactive simulations, web based instruction</a:t>
            </a:r>
            <a:endParaRPr lang="es-ES" dirty="0" smtClean="0"/>
          </a:p>
          <a:p>
            <a:pPr marL="571500" indent="-571500" eaLnBrk="1" hangingPunct="1"/>
            <a:r>
              <a:rPr lang="en-GB" dirty="0" smtClean="0"/>
              <a:t>Writing, speaking assignments</a:t>
            </a:r>
            <a:endParaRPr lang="en-US" dirty="0" smtClean="0"/>
          </a:p>
          <a:p>
            <a:pPr marL="571500" indent="-571500" eaLnBrk="1" hangingPunct="1"/>
            <a:r>
              <a:rPr lang="en-GB" dirty="0" smtClean="0"/>
              <a:t>Student centred learning</a:t>
            </a:r>
            <a:r>
              <a:rPr lang="en-US" dirty="0" smtClean="0"/>
              <a:t> </a:t>
            </a:r>
          </a:p>
        </p:txBody>
      </p:sp>
      <p:pic>
        <p:nvPicPr>
          <p:cNvPr id="4" name="Picture 3"/>
          <p:cNvPicPr>
            <a:picLocks noChangeAspect="1"/>
          </p:cNvPicPr>
          <p:nvPr/>
        </p:nvPicPr>
        <p:blipFill>
          <a:blip r:embed="rId2"/>
          <a:stretch>
            <a:fillRect/>
          </a:stretch>
        </p:blipFill>
        <p:spPr>
          <a:xfrm>
            <a:off x="7668344" y="116632"/>
            <a:ext cx="936104" cy="936104"/>
          </a:xfrm>
          <a:prstGeom prst="rect">
            <a:avLst/>
          </a:prstGeom>
        </p:spPr>
      </p:pic>
    </p:spTree>
    <p:extLst>
      <p:ext uri="{BB962C8B-B14F-4D97-AF65-F5344CB8AC3E}">
        <p14:creationId xmlns:p14="http://schemas.microsoft.com/office/powerpoint/2010/main" val="382112460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Effect transition="in" filter="checkerboard(across)">
                                      <p:cBhvr>
                                        <p:cTn id="7" dur="500"/>
                                        <p:tgtEl>
                                          <p:spTgt spid="225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2531">
                                            <p:txEl>
                                              <p:pRg st="1" end="1"/>
                                            </p:txEl>
                                          </p:spTgt>
                                        </p:tgtEl>
                                        <p:attrNameLst>
                                          <p:attrName>style.visibility</p:attrName>
                                        </p:attrNameLst>
                                      </p:cBhvr>
                                      <p:to>
                                        <p:strVal val="visible"/>
                                      </p:to>
                                    </p:set>
                                    <p:animEffect transition="in" filter="checkerboard(across)">
                                      <p:cBhvr>
                                        <p:cTn id="12" dur="500"/>
                                        <p:tgtEl>
                                          <p:spTgt spid="225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2531">
                                            <p:txEl>
                                              <p:pRg st="2" end="2"/>
                                            </p:txEl>
                                          </p:spTgt>
                                        </p:tgtEl>
                                        <p:attrNameLst>
                                          <p:attrName>style.visibility</p:attrName>
                                        </p:attrNameLst>
                                      </p:cBhvr>
                                      <p:to>
                                        <p:strVal val="visible"/>
                                      </p:to>
                                    </p:set>
                                    <p:animEffect transition="in" filter="checkerboard(across)">
                                      <p:cBhvr>
                                        <p:cTn id="17" dur="500"/>
                                        <p:tgtEl>
                                          <p:spTgt spid="2253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2531">
                                            <p:txEl>
                                              <p:pRg st="3" end="3"/>
                                            </p:txEl>
                                          </p:spTgt>
                                        </p:tgtEl>
                                        <p:attrNameLst>
                                          <p:attrName>style.visibility</p:attrName>
                                        </p:attrNameLst>
                                      </p:cBhvr>
                                      <p:to>
                                        <p:strVal val="visible"/>
                                      </p:to>
                                    </p:set>
                                    <p:animEffect transition="in" filter="checkerboard(across)">
                                      <p:cBhvr>
                                        <p:cTn id="22" dur="500"/>
                                        <p:tgtEl>
                                          <p:spTgt spid="2253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22531">
                                            <p:txEl>
                                              <p:pRg st="4" end="4"/>
                                            </p:txEl>
                                          </p:spTgt>
                                        </p:tgtEl>
                                        <p:attrNameLst>
                                          <p:attrName>style.visibility</p:attrName>
                                        </p:attrNameLst>
                                      </p:cBhvr>
                                      <p:to>
                                        <p:strVal val="visible"/>
                                      </p:to>
                                    </p:set>
                                    <p:animEffect transition="in" filter="checkerboard(across)">
                                      <p:cBhvr>
                                        <p:cTn id="27" dur="500"/>
                                        <p:tgtEl>
                                          <p:spTgt spid="2253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907704" y="332656"/>
            <a:ext cx="5544616" cy="1089819"/>
          </a:xfrm>
          <a:solidFill>
            <a:srgbClr val="FFCCFF"/>
          </a:solidFill>
        </p:spPr>
        <p:txBody>
          <a:bodyPr/>
          <a:lstStyle/>
          <a:p>
            <a:pPr algn="ctr" eaLnBrk="1" hangingPunct="1"/>
            <a:r>
              <a:rPr lang="ms-MY" b="1" dirty="0" smtClean="0">
                <a:solidFill>
                  <a:srgbClr val="FF0000"/>
                </a:solidFill>
              </a:rPr>
              <a:t>How</a:t>
            </a:r>
            <a:r>
              <a:rPr lang="ms-MY" dirty="0" smtClean="0"/>
              <a:t> will you know what they have achieved it?</a:t>
            </a:r>
            <a:endParaRPr lang="en-US" dirty="0" smtClean="0"/>
          </a:p>
        </p:txBody>
      </p:sp>
      <p:sp>
        <p:nvSpPr>
          <p:cNvPr id="10244" name="Rectangle 4"/>
          <p:cNvSpPr>
            <a:spLocks noChangeArrowheads="1"/>
          </p:cNvSpPr>
          <p:nvPr/>
        </p:nvSpPr>
        <p:spPr bwMode="auto">
          <a:xfrm>
            <a:off x="457200" y="0"/>
            <a:ext cx="7543800" cy="1295400"/>
          </a:xfrm>
          <a:prstGeom prst="rect">
            <a:avLst/>
          </a:prstGeom>
          <a:noFill/>
          <a:ln w="9525">
            <a:noFill/>
            <a:miter lim="800000"/>
            <a:headEnd/>
            <a:tailEnd/>
          </a:ln>
          <a:effectLst/>
        </p:spPr>
        <p:txBody>
          <a:bodyPr anchor="b"/>
          <a:lstStyle/>
          <a:p>
            <a:pPr>
              <a:defRPr/>
            </a:pPr>
            <a:endParaRPr lang="en-US" sz="3600">
              <a:solidFill>
                <a:schemeClr val="tx2"/>
              </a:solidFill>
              <a:effectLst>
                <a:outerShdw blurRad="38100" dist="38100" dir="2700000" algn="tl">
                  <a:srgbClr val="C0C0C0"/>
                </a:outerShdw>
              </a:effectLst>
              <a:latin typeface="Arial" charset="0"/>
            </a:endParaRPr>
          </a:p>
        </p:txBody>
      </p:sp>
      <p:sp>
        <p:nvSpPr>
          <p:cNvPr id="10245" name="Rectangle 5"/>
          <p:cNvSpPr>
            <a:spLocks noChangeArrowheads="1"/>
          </p:cNvSpPr>
          <p:nvPr/>
        </p:nvSpPr>
        <p:spPr bwMode="auto">
          <a:xfrm>
            <a:off x="928688" y="1844824"/>
            <a:ext cx="7605712" cy="4195762"/>
          </a:xfrm>
          <a:prstGeom prst="rect">
            <a:avLst/>
          </a:prstGeom>
          <a:noFill/>
          <a:ln w="9525">
            <a:noFill/>
            <a:miter lim="800000"/>
            <a:headEnd/>
            <a:tailEnd/>
          </a:ln>
          <a:effectLst/>
        </p:spPr>
        <p:txBody>
          <a:bodyPr/>
          <a:lstStyle/>
          <a:p>
            <a:pPr marL="342900" indent="-342900">
              <a:spcBef>
                <a:spcPct val="45000"/>
              </a:spcBef>
              <a:buClr>
                <a:schemeClr val="hlink"/>
              </a:buClr>
              <a:buSzPct val="70000"/>
              <a:buFont typeface="Wingdings" pitchFamily="2" charset="2"/>
              <a:buChar char="n"/>
              <a:defRPr/>
            </a:pPr>
            <a:r>
              <a:rPr lang="en-GB" sz="3200" dirty="0">
                <a:effectLst>
                  <a:outerShdw blurRad="38100" dist="38100" dir="2700000" algn="tl">
                    <a:srgbClr val="C0C0C0"/>
                  </a:outerShdw>
                </a:effectLst>
                <a:latin typeface="Arial" charset="0"/>
              </a:rPr>
              <a:t>Formative Assessment</a:t>
            </a:r>
            <a:r>
              <a:rPr lang="en-US" sz="3200" dirty="0">
                <a:effectLst>
                  <a:outerShdw blurRad="38100" dist="38100" dir="2700000" algn="tl">
                    <a:srgbClr val="C0C0C0"/>
                  </a:outerShdw>
                </a:effectLst>
                <a:latin typeface="Arial" charset="0"/>
              </a:rPr>
              <a:t> </a:t>
            </a:r>
          </a:p>
          <a:p>
            <a:pPr marL="342900" indent="-342900">
              <a:spcBef>
                <a:spcPct val="45000"/>
              </a:spcBef>
              <a:buClr>
                <a:schemeClr val="hlink"/>
              </a:buClr>
              <a:buSzPct val="70000"/>
              <a:buFont typeface="Wingdings" pitchFamily="2" charset="2"/>
              <a:buChar char="n"/>
              <a:defRPr/>
            </a:pPr>
            <a:r>
              <a:rPr lang="en-GB" sz="3200" dirty="0" smtClean="0">
                <a:effectLst>
                  <a:outerShdw blurRad="38100" dist="38100" dir="2700000" algn="tl">
                    <a:srgbClr val="C0C0C0"/>
                  </a:outerShdw>
                </a:effectLst>
                <a:latin typeface="Arial" charset="0"/>
              </a:rPr>
              <a:t>Summative </a:t>
            </a:r>
            <a:r>
              <a:rPr lang="en-GB" sz="3200" dirty="0">
                <a:effectLst>
                  <a:outerShdw blurRad="38100" dist="38100" dir="2700000" algn="tl">
                    <a:srgbClr val="C0C0C0"/>
                  </a:outerShdw>
                </a:effectLst>
                <a:latin typeface="Arial" charset="0"/>
              </a:rPr>
              <a:t>Assessment</a:t>
            </a:r>
            <a:r>
              <a:rPr lang="en-US" sz="3200" dirty="0">
                <a:effectLst>
                  <a:outerShdw blurRad="38100" dist="38100" dir="2700000" algn="tl">
                    <a:srgbClr val="C0C0C0"/>
                  </a:outerShdw>
                </a:effectLst>
                <a:latin typeface="Arial" charset="0"/>
              </a:rPr>
              <a:t> </a:t>
            </a:r>
          </a:p>
          <a:p>
            <a:pPr marL="342900" indent="-342900">
              <a:spcBef>
                <a:spcPct val="45000"/>
              </a:spcBef>
              <a:buClr>
                <a:schemeClr val="hlink"/>
              </a:buClr>
              <a:buSzPct val="70000"/>
              <a:buFont typeface="Wingdings" pitchFamily="2" charset="2"/>
              <a:buChar char="n"/>
              <a:defRPr/>
            </a:pPr>
            <a:r>
              <a:rPr lang="en-GB" sz="3200" dirty="0">
                <a:effectLst>
                  <a:outerShdw blurRad="38100" dist="38100" dir="2700000" algn="tl">
                    <a:srgbClr val="C0C0C0"/>
                  </a:outerShdw>
                </a:effectLst>
                <a:latin typeface="Arial" charset="0"/>
              </a:rPr>
              <a:t>Course Assessment</a:t>
            </a:r>
            <a:r>
              <a:rPr lang="en-US" sz="3200" dirty="0">
                <a:effectLst>
                  <a:outerShdw blurRad="38100" dist="38100" dir="2700000" algn="tl">
                    <a:srgbClr val="C0C0C0"/>
                  </a:outerShdw>
                </a:effectLst>
                <a:latin typeface="Arial" charset="0"/>
              </a:rPr>
              <a:t> </a:t>
            </a:r>
          </a:p>
          <a:p>
            <a:pPr marL="342900" indent="-342900">
              <a:spcBef>
                <a:spcPct val="45000"/>
              </a:spcBef>
              <a:buClr>
                <a:schemeClr val="hlink"/>
              </a:buClr>
              <a:buSzPct val="70000"/>
              <a:buFont typeface="Wingdings" pitchFamily="2" charset="2"/>
              <a:buChar char="n"/>
              <a:defRPr/>
            </a:pPr>
            <a:r>
              <a:rPr lang="en-US" sz="3200" dirty="0" smtClean="0">
                <a:effectLst>
                  <a:outerShdw blurRad="38100" dist="38100" dir="2700000" algn="tl">
                    <a:srgbClr val="C0C0C0"/>
                  </a:outerShdw>
                </a:effectLst>
                <a:latin typeface="Arial" charset="0"/>
              </a:rPr>
              <a:t>Programme </a:t>
            </a:r>
            <a:r>
              <a:rPr lang="en-US" sz="3200" dirty="0">
                <a:effectLst>
                  <a:outerShdw blurRad="38100" dist="38100" dir="2700000" algn="tl">
                    <a:srgbClr val="C0C0C0"/>
                  </a:outerShdw>
                </a:effectLst>
                <a:latin typeface="Arial" charset="0"/>
              </a:rPr>
              <a:t>Assessment</a:t>
            </a:r>
          </a:p>
          <a:p>
            <a:pPr marL="342900" indent="-342900">
              <a:spcBef>
                <a:spcPct val="45000"/>
              </a:spcBef>
              <a:buClr>
                <a:schemeClr val="hlink"/>
              </a:buClr>
              <a:buSzPct val="70000"/>
              <a:buFont typeface="Wingdings" pitchFamily="2" charset="2"/>
              <a:buChar char="n"/>
              <a:defRPr/>
            </a:pPr>
            <a:r>
              <a:rPr lang="en-US" sz="3200" dirty="0">
                <a:effectLst>
                  <a:outerShdw blurRad="38100" dist="38100" dir="2700000" algn="tl">
                    <a:srgbClr val="C0C0C0"/>
                  </a:outerShdw>
                </a:effectLst>
                <a:latin typeface="Arial" charset="0"/>
              </a:rPr>
              <a:t>Assessment Tools</a:t>
            </a:r>
          </a:p>
          <a:p>
            <a:pPr marL="342900" indent="-342900">
              <a:spcBef>
                <a:spcPct val="45000"/>
              </a:spcBef>
              <a:buClr>
                <a:schemeClr val="hlink"/>
              </a:buClr>
              <a:buSzPct val="70000"/>
              <a:buFont typeface="Wingdings" pitchFamily="2" charset="2"/>
              <a:buChar char="n"/>
              <a:defRPr/>
            </a:pPr>
            <a:r>
              <a:rPr lang="en-US" sz="3200" dirty="0">
                <a:effectLst>
                  <a:outerShdw blurRad="38100" dist="38100" dir="2700000" algn="tl">
                    <a:srgbClr val="C0C0C0"/>
                  </a:outerShdw>
                </a:effectLst>
                <a:latin typeface="Arial" charset="0"/>
              </a:rPr>
              <a:t>Direct and Indirect </a:t>
            </a:r>
            <a:r>
              <a:rPr lang="en-US" sz="3200" dirty="0" smtClean="0">
                <a:effectLst>
                  <a:outerShdw blurRad="38100" dist="38100" dir="2700000" algn="tl">
                    <a:srgbClr val="C0C0C0"/>
                  </a:outerShdw>
                </a:effectLst>
                <a:latin typeface="Arial" charset="0"/>
              </a:rPr>
              <a:t>Assessments</a:t>
            </a:r>
            <a:endParaRPr lang="en-US" sz="3200" dirty="0">
              <a:effectLst>
                <a:outerShdw blurRad="38100" dist="38100" dir="2700000" algn="tl">
                  <a:srgbClr val="C0C0C0"/>
                </a:outerShdw>
              </a:effectLst>
              <a:latin typeface="Arial" charset="0"/>
            </a:endParaRPr>
          </a:p>
        </p:txBody>
      </p:sp>
      <p:pic>
        <p:nvPicPr>
          <p:cNvPr id="23557" name="Picture 4" descr="j0284132"/>
          <p:cNvPicPr>
            <a:picLocks noChangeAspect="1" noChangeArrowheads="1" noCrop="1"/>
          </p:cNvPicPr>
          <p:nvPr/>
        </p:nvPicPr>
        <p:blipFill>
          <a:blip r:embed="rId2" cstate="print"/>
          <a:srcRect/>
          <a:stretch>
            <a:fillRect/>
          </a:stretch>
        </p:blipFill>
        <p:spPr bwMode="auto">
          <a:xfrm>
            <a:off x="6858000" y="3571875"/>
            <a:ext cx="1905000" cy="1735138"/>
          </a:xfrm>
          <a:prstGeom prst="rect">
            <a:avLst/>
          </a:prstGeom>
          <a:noFill/>
          <a:ln w="9525">
            <a:noFill/>
            <a:miter lim="800000"/>
            <a:headEnd/>
            <a:tailEnd/>
          </a:ln>
        </p:spPr>
      </p:pic>
      <p:pic>
        <p:nvPicPr>
          <p:cNvPr id="6" name="Picture 5"/>
          <p:cNvPicPr>
            <a:picLocks noChangeAspect="1"/>
          </p:cNvPicPr>
          <p:nvPr/>
        </p:nvPicPr>
        <p:blipFill>
          <a:blip r:embed="rId3"/>
          <a:stretch>
            <a:fillRect/>
          </a:stretch>
        </p:blipFill>
        <p:spPr>
          <a:xfrm>
            <a:off x="7668344" y="116632"/>
            <a:ext cx="936104" cy="936104"/>
          </a:xfrm>
          <a:prstGeom prst="rect">
            <a:avLst/>
          </a:prstGeom>
        </p:spPr>
      </p:pic>
    </p:spTree>
    <p:extLst>
      <p:ext uri="{BB962C8B-B14F-4D97-AF65-F5344CB8AC3E}">
        <p14:creationId xmlns:p14="http://schemas.microsoft.com/office/powerpoint/2010/main" val="412353562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245"/>
                                        </p:tgtEl>
                                        <p:attrNameLst>
                                          <p:attrName>style.visibility</p:attrName>
                                        </p:attrNameLst>
                                      </p:cBhvr>
                                      <p:to>
                                        <p:strVal val="visible"/>
                                      </p:to>
                                    </p:set>
                                    <p:animEffect transition="in" filter="checkerboard(across)">
                                      <p:cBhvr>
                                        <p:cTn id="7" dur="500"/>
                                        <p:tgtEl>
                                          <p:spTgt spid="10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763688" y="476672"/>
            <a:ext cx="5472608" cy="648072"/>
          </a:xfrm>
          <a:solidFill>
            <a:srgbClr val="FFCCFF"/>
          </a:solidFill>
        </p:spPr>
        <p:txBody>
          <a:bodyPr/>
          <a:lstStyle/>
          <a:p>
            <a:pPr algn="ctr" eaLnBrk="1" hangingPunct="1"/>
            <a:r>
              <a:rPr lang="ms-MY" b="1" dirty="0" smtClean="0">
                <a:solidFill>
                  <a:srgbClr val="FF0000"/>
                </a:solidFill>
              </a:rPr>
              <a:t>How</a:t>
            </a:r>
            <a:r>
              <a:rPr lang="ms-MY" dirty="0" smtClean="0"/>
              <a:t> do you close the loop ?</a:t>
            </a:r>
            <a:endParaRPr lang="en-US" dirty="0" smtClean="0"/>
          </a:p>
        </p:txBody>
      </p:sp>
      <p:sp>
        <p:nvSpPr>
          <p:cNvPr id="24579" name="Rectangle 3"/>
          <p:cNvSpPr>
            <a:spLocks noGrp="1" noChangeArrowheads="1"/>
          </p:cNvSpPr>
          <p:nvPr>
            <p:ph type="body" idx="1"/>
          </p:nvPr>
        </p:nvSpPr>
        <p:spPr>
          <a:xfrm>
            <a:off x="1043608" y="1556792"/>
            <a:ext cx="6958012" cy="4114800"/>
          </a:xfrm>
        </p:spPr>
        <p:txBody>
          <a:bodyPr>
            <a:normAutofit/>
          </a:bodyPr>
          <a:lstStyle/>
          <a:p>
            <a:pPr eaLnBrk="1" hangingPunct="1"/>
            <a:r>
              <a:rPr lang="en-US" sz="3600" dirty="0" smtClean="0"/>
              <a:t>Assessment Plan</a:t>
            </a:r>
          </a:p>
          <a:p>
            <a:pPr eaLnBrk="1" hangingPunct="1"/>
            <a:r>
              <a:rPr lang="en-US" sz="3600" dirty="0" smtClean="0"/>
              <a:t>Who are doing what and when</a:t>
            </a:r>
          </a:p>
          <a:p>
            <a:pPr eaLnBrk="1" hangingPunct="1"/>
            <a:r>
              <a:rPr lang="en-US" sz="3600" dirty="0" smtClean="0"/>
              <a:t>Stakeholders participation </a:t>
            </a:r>
          </a:p>
          <a:p>
            <a:pPr eaLnBrk="1" hangingPunct="1"/>
            <a:r>
              <a:rPr lang="en-US" sz="3600" dirty="0" smtClean="0"/>
              <a:t>CQI in place </a:t>
            </a:r>
          </a:p>
        </p:txBody>
      </p:sp>
      <p:pic>
        <p:nvPicPr>
          <p:cNvPr id="4" name="Picture 3"/>
          <p:cNvPicPr>
            <a:picLocks noChangeAspect="1"/>
          </p:cNvPicPr>
          <p:nvPr/>
        </p:nvPicPr>
        <p:blipFill>
          <a:blip r:embed="rId2"/>
          <a:stretch>
            <a:fillRect/>
          </a:stretch>
        </p:blipFill>
        <p:spPr>
          <a:xfrm>
            <a:off x="7668344" y="116632"/>
            <a:ext cx="936104" cy="936104"/>
          </a:xfrm>
          <a:prstGeom prst="rect">
            <a:avLst/>
          </a:prstGeom>
        </p:spPr>
      </p:pic>
      <p:pic>
        <p:nvPicPr>
          <p:cNvPr id="5" name="Picture 2" descr="C:\Users\Valued User\Desktop\Ruslan\IMAG0575.jpg"/>
          <p:cNvPicPr>
            <a:picLocks noChangeAspect="1" noChangeArrowheads="1"/>
          </p:cNvPicPr>
          <p:nvPr/>
        </p:nvPicPr>
        <p:blipFill>
          <a:blip r:embed="rId3" cstate="print"/>
          <a:srcRect/>
          <a:stretch>
            <a:fillRect/>
          </a:stretch>
        </p:blipFill>
        <p:spPr bwMode="auto">
          <a:xfrm>
            <a:off x="4788024" y="3787488"/>
            <a:ext cx="4091461" cy="2449824"/>
          </a:xfrm>
          <a:prstGeom prst="rect">
            <a:avLst/>
          </a:prstGeom>
          <a:noFill/>
        </p:spPr>
      </p:pic>
    </p:spTree>
    <p:extLst>
      <p:ext uri="{BB962C8B-B14F-4D97-AF65-F5344CB8AC3E}">
        <p14:creationId xmlns:p14="http://schemas.microsoft.com/office/powerpoint/2010/main" val="12676910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1907704" y="332656"/>
            <a:ext cx="5616624" cy="1224136"/>
          </a:xfrm>
          <a:prstGeom prst="rect">
            <a:avLst/>
          </a:prstGeom>
          <a:solidFill>
            <a:srgbClr val="CCFF66"/>
          </a:solidFill>
          <a:ln w="9525">
            <a:noFill/>
            <a:miter lim="800000"/>
            <a:headEnd/>
            <a:tailEnd/>
          </a:ln>
          <a:effectLst/>
        </p:spPr>
        <p:txBody>
          <a:bodyPr lIns="92075" tIns="46038" rIns="92075" bIns="46038" anchor="ctr"/>
          <a:lstStyle/>
          <a:p>
            <a:pPr algn="ctr">
              <a:defRPr/>
            </a:pPr>
            <a:r>
              <a:rPr lang="en-US" sz="4000" b="1" dirty="0">
                <a:solidFill>
                  <a:schemeClr val="tx2"/>
                </a:solidFill>
                <a:effectLst>
                  <a:outerShdw blurRad="38100" dist="38100" dir="2700000" algn="tl">
                    <a:srgbClr val="000000"/>
                  </a:outerShdw>
                </a:effectLst>
                <a:latin typeface="Times New Roman" charset="0"/>
              </a:rPr>
              <a:t>Issues on Implementation of OBE</a:t>
            </a:r>
            <a:endParaRPr lang="en-GB" sz="4000" b="1" dirty="0">
              <a:solidFill>
                <a:schemeClr val="tx2"/>
              </a:solidFill>
              <a:effectLst>
                <a:outerShdw blurRad="38100" dist="38100" dir="2700000" algn="tl">
                  <a:srgbClr val="000000"/>
                </a:outerShdw>
              </a:effectLst>
              <a:latin typeface="Times New Roman" charset="0"/>
            </a:endParaRPr>
          </a:p>
        </p:txBody>
      </p:sp>
      <p:sp>
        <p:nvSpPr>
          <p:cNvPr id="44035" name="Text Box 3"/>
          <p:cNvSpPr txBox="1">
            <a:spLocks noChangeArrowheads="1"/>
          </p:cNvSpPr>
          <p:nvPr/>
        </p:nvSpPr>
        <p:spPr bwMode="auto">
          <a:xfrm>
            <a:off x="304800" y="1847056"/>
            <a:ext cx="8458200" cy="3886200"/>
          </a:xfrm>
          <a:prstGeom prst="rect">
            <a:avLst/>
          </a:prstGeom>
          <a:noFill/>
          <a:ln w="12700" cap="sq">
            <a:noFill/>
            <a:miter lim="800000"/>
            <a:headEnd type="none" w="sm" len="sm"/>
            <a:tailEnd type="none" w="sm" len="sm"/>
          </a:ln>
          <a:effectLst/>
        </p:spPr>
        <p:txBody>
          <a:bodyPr/>
          <a:lstStyle/>
          <a:p>
            <a:pPr marL="342900" indent="-342900">
              <a:spcBef>
                <a:spcPct val="50000"/>
              </a:spcBef>
              <a:buClr>
                <a:schemeClr val="hlink"/>
              </a:buClr>
              <a:buSzPct val="60000"/>
              <a:buFont typeface="Wingdings" pitchFamily="2" charset="2"/>
              <a:buChar char="n"/>
              <a:defRPr/>
            </a:pPr>
            <a:r>
              <a:rPr lang="en-US" sz="2800" dirty="0" smtClean="0">
                <a:effectLst>
                  <a:outerShdw blurRad="38100" dist="38100" dir="2700000" algn="tl">
                    <a:srgbClr val="000000"/>
                  </a:outerShdw>
                </a:effectLst>
                <a:latin typeface="Times New Roman" charset="0"/>
              </a:rPr>
              <a:t>Effective </a:t>
            </a:r>
            <a:r>
              <a:rPr lang="en-US" sz="2800" dirty="0">
                <a:effectLst>
                  <a:outerShdw blurRad="38100" dist="38100" dir="2700000" algn="tl">
                    <a:srgbClr val="000000"/>
                  </a:outerShdw>
                </a:effectLst>
                <a:latin typeface="Times New Roman" charset="0"/>
              </a:rPr>
              <a:t>Programme </a:t>
            </a:r>
            <a:r>
              <a:rPr lang="en-US" sz="2800" dirty="0" smtClean="0">
                <a:effectLst>
                  <a:outerShdw blurRad="38100" dist="38100" dir="2700000" algn="tl">
                    <a:srgbClr val="000000"/>
                  </a:outerShdw>
                </a:effectLst>
                <a:latin typeface="Times New Roman" charset="0"/>
              </a:rPr>
              <a:t>Objectives </a:t>
            </a:r>
            <a:r>
              <a:rPr lang="en-US" sz="2800" dirty="0">
                <a:effectLst>
                  <a:outerShdw blurRad="38100" dist="38100" dir="2700000" algn="tl">
                    <a:srgbClr val="000000"/>
                  </a:outerShdw>
                </a:effectLst>
                <a:latin typeface="Times New Roman" charset="0"/>
              </a:rPr>
              <a:t>(PEO</a:t>
            </a:r>
            <a:r>
              <a:rPr lang="en-US" sz="2800" dirty="0" smtClean="0">
                <a:effectLst>
                  <a:outerShdw blurRad="38100" dist="38100" dir="2700000" algn="tl">
                    <a:srgbClr val="000000"/>
                  </a:outerShdw>
                </a:effectLst>
                <a:latin typeface="Times New Roman" charset="0"/>
              </a:rPr>
              <a:t>)</a:t>
            </a:r>
          </a:p>
          <a:p>
            <a:pPr marL="342900" indent="-342900">
              <a:spcBef>
                <a:spcPct val="50000"/>
              </a:spcBef>
              <a:buClr>
                <a:schemeClr val="hlink"/>
              </a:buClr>
              <a:buSzPct val="60000"/>
              <a:buFont typeface="Wingdings" pitchFamily="2" charset="2"/>
              <a:buChar char="n"/>
              <a:defRPr/>
            </a:pPr>
            <a:r>
              <a:rPr lang="en-US" sz="2800" dirty="0" smtClean="0">
                <a:effectLst>
                  <a:outerShdw blurRad="38100" dist="38100" dir="2700000" algn="tl">
                    <a:srgbClr val="000000"/>
                  </a:outerShdw>
                </a:effectLst>
                <a:latin typeface="Times New Roman" charset="0"/>
              </a:rPr>
              <a:t>Effective </a:t>
            </a:r>
            <a:r>
              <a:rPr lang="en-US" sz="2800" dirty="0">
                <a:effectLst>
                  <a:outerShdw blurRad="38100" dist="38100" dir="2700000" algn="tl">
                    <a:srgbClr val="000000"/>
                  </a:outerShdw>
                </a:effectLst>
                <a:latin typeface="Times New Roman" charset="0"/>
              </a:rPr>
              <a:t>Programme Outcomes (PO).</a:t>
            </a:r>
          </a:p>
          <a:p>
            <a:pPr marL="342900" indent="-342900">
              <a:spcBef>
                <a:spcPct val="50000"/>
              </a:spcBef>
              <a:buClr>
                <a:schemeClr val="hlink"/>
              </a:buClr>
              <a:buSzPct val="60000"/>
              <a:buFont typeface="Wingdings" pitchFamily="2" charset="2"/>
              <a:buChar char="n"/>
              <a:defRPr/>
            </a:pPr>
            <a:r>
              <a:rPr lang="en-US" sz="2800" dirty="0" smtClean="0">
                <a:effectLst>
                  <a:outerShdw blurRad="38100" dist="38100" dir="2700000" algn="tl">
                    <a:srgbClr val="000000"/>
                  </a:outerShdw>
                </a:effectLst>
                <a:latin typeface="Times New Roman" charset="0"/>
              </a:rPr>
              <a:t>Practical </a:t>
            </a:r>
            <a:r>
              <a:rPr lang="en-US" sz="2800" u="sng" dirty="0">
                <a:effectLst>
                  <a:outerShdw blurRad="38100" dist="38100" dir="2700000" algn="tl">
                    <a:srgbClr val="000000"/>
                  </a:outerShdw>
                </a:effectLst>
                <a:latin typeface="Times New Roman" charset="0"/>
              </a:rPr>
              <a:t>Assessment Tools</a:t>
            </a:r>
            <a:r>
              <a:rPr lang="en-US" sz="2800" dirty="0">
                <a:effectLst>
                  <a:outerShdw blurRad="38100" dist="38100" dir="2700000" algn="tl">
                    <a:srgbClr val="000000"/>
                  </a:outerShdw>
                </a:effectLst>
                <a:latin typeface="Times New Roman" charset="0"/>
              </a:rPr>
              <a:t>.</a:t>
            </a:r>
          </a:p>
          <a:p>
            <a:pPr marL="342900" indent="-342900">
              <a:spcBef>
                <a:spcPct val="50000"/>
              </a:spcBef>
              <a:buClr>
                <a:schemeClr val="hlink"/>
              </a:buClr>
              <a:buSzPct val="60000"/>
              <a:buFont typeface="Wingdings" pitchFamily="2" charset="2"/>
              <a:buChar char="n"/>
              <a:defRPr/>
            </a:pPr>
            <a:r>
              <a:rPr lang="en-US" sz="2800" dirty="0" smtClean="0">
                <a:effectLst>
                  <a:outerShdw blurRad="38100" dist="38100" dir="2700000" algn="tl">
                    <a:srgbClr val="000000"/>
                  </a:outerShdw>
                </a:effectLst>
                <a:latin typeface="Times New Roman" charset="0"/>
              </a:rPr>
              <a:t>Effective </a:t>
            </a:r>
            <a:r>
              <a:rPr lang="en-US" sz="2800" u="sng" dirty="0">
                <a:effectLst>
                  <a:outerShdw blurRad="38100" dist="38100" dir="2700000" algn="tl">
                    <a:srgbClr val="000000"/>
                  </a:outerShdw>
                </a:effectLst>
                <a:latin typeface="Times New Roman" charset="0"/>
              </a:rPr>
              <a:t>Assessment </a:t>
            </a:r>
            <a:r>
              <a:rPr lang="en-US" sz="2800" u="sng" dirty="0" smtClean="0">
                <a:effectLst>
                  <a:outerShdw blurRad="38100" dist="38100" dir="2700000" algn="tl">
                    <a:srgbClr val="000000"/>
                  </a:outerShdw>
                </a:effectLst>
                <a:latin typeface="Times New Roman" charset="0"/>
              </a:rPr>
              <a:t>Plan</a:t>
            </a:r>
            <a:r>
              <a:rPr lang="en-US" sz="2800" dirty="0" smtClean="0">
                <a:effectLst>
                  <a:outerShdw blurRad="38100" dist="38100" dir="2700000" algn="tl">
                    <a:srgbClr val="000000"/>
                  </a:outerShdw>
                </a:effectLst>
                <a:latin typeface="Times New Roman" charset="0"/>
              </a:rPr>
              <a:t>.</a:t>
            </a:r>
            <a:endParaRPr lang="en-US" sz="2800" dirty="0">
              <a:effectLst>
                <a:outerShdw blurRad="38100" dist="38100" dir="2700000" algn="tl">
                  <a:srgbClr val="000000"/>
                </a:outerShdw>
              </a:effectLst>
              <a:latin typeface="Times New Roman" charset="0"/>
            </a:endParaRPr>
          </a:p>
          <a:p>
            <a:pPr marL="342900" indent="-342900">
              <a:spcBef>
                <a:spcPct val="50000"/>
              </a:spcBef>
              <a:buClr>
                <a:schemeClr val="hlink"/>
              </a:buClr>
              <a:buSzPct val="60000"/>
              <a:buFont typeface="Wingdings" pitchFamily="2" charset="2"/>
              <a:buChar char="n"/>
              <a:defRPr/>
            </a:pPr>
            <a:r>
              <a:rPr lang="en-US" sz="2800" dirty="0" smtClean="0">
                <a:effectLst>
                  <a:outerShdw blurRad="38100" dist="38100" dir="2700000" algn="tl">
                    <a:srgbClr val="000000"/>
                  </a:outerShdw>
                </a:effectLst>
                <a:latin typeface="Times New Roman" charset="0"/>
              </a:rPr>
              <a:t>Robust </a:t>
            </a:r>
            <a:r>
              <a:rPr lang="en-US" sz="2800" u="sng" dirty="0">
                <a:effectLst>
                  <a:outerShdw blurRad="38100" dist="38100" dir="2700000" algn="tl">
                    <a:srgbClr val="000000"/>
                  </a:outerShdw>
                </a:effectLst>
                <a:latin typeface="Times New Roman" charset="0"/>
              </a:rPr>
              <a:t>Evaluation </a:t>
            </a:r>
            <a:r>
              <a:rPr lang="en-US" sz="2800" u="sng" dirty="0" smtClean="0">
                <a:effectLst>
                  <a:outerShdw blurRad="38100" dist="38100" dir="2700000" algn="tl">
                    <a:srgbClr val="000000"/>
                  </a:outerShdw>
                </a:effectLst>
                <a:latin typeface="Times New Roman" charset="0"/>
              </a:rPr>
              <a:t>Plan</a:t>
            </a:r>
            <a:r>
              <a:rPr lang="en-US" sz="2800" dirty="0" smtClean="0">
                <a:effectLst>
                  <a:outerShdw blurRad="38100" dist="38100" dir="2700000" algn="tl">
                    <a:srgbClr val="000000"/>
                  </a:outerShdw>
                </a:effectLst>
                <a:latin typeface="Times New Roman" charset="0"/>
              </a:rPr>
              <a:t>.</a:t>
            </a:r>
            <a:endParaRPr lang="en-US" sz="2800" dirty="0">
              <a:effectLst>
                <a:outerShdw blurRad="38100" dist="38100" dir="2700000" algn="tl">
                  <a:srgbClr val="000000"/>
                </a:outerShdw>
              </a:effectLst>
              <a:latin typeface="Times New Roman" charset="0"/>
            </a:endParaRPr>
          </a:p>
          <a:p>
            <a:pPr marL="342900" indent="-342900">
              <a:spcBef>
                <a:spcPct val="50000"/>
              </a:spcBef>
              <a:buClr>
                <a:schemeClr val="hlink"/>
              </a:buClr>
              <a:buSzPct val="60000"/>
              <a:buFont typeface="Wingdings" pitchFamily="2" charset="2"/>
              <a:buChar char="n"/>
              <a:defRPr/>
            </a:pPr>
            <a:r>
              <a:rPr lang="en-US" sz="2800" u="sng" dirty="0">
                <a:effectLst>
                  <a:outerShdw blurRad="38100" dist="38100" dir="2700000" algn="tl">
                    <a:srgbClr val="000000"/>
                  </a:outerShdw>
                </a:effectLst>
                <a:latin typeface="Times New Roman" charset="0"/>
              </a:rPr>
              <a:t>CQI</a:t>
            </a:r>
            <a:r>
              <a:rPr lang="en-US" sz="2800" dirty="0">
                <a:effectLst>
                  <a:outerShdw blurRad="38100" dist="38100" dir="2700000" algn="tl">
                    <a:srgbClr val="000000"/>
                  </a:outerShdw>
                </a:effectLst>
                <a:latin typeface="Times New Roman" charset="0"/>
              </a:rPr>
              <a:t> procedures in place</a:t>
            </a:r>
          </a:p>
        </p:txBody>
      </p:sp>
      <p:sp>
        <p:nvSpPr>
          <p:cNvPr id="25604" name="Text Box 4"/>
          <p:cNvSpPr txBox="1">
            <a:spLocks noChangeArrowheads="1"/>
          </p:cNvSpPr>
          <p:nvPr/>
        </p:nvSpPr>
        <p:spPr bwMode="auto">
          <a:xfrm>
            <a:off x="1676400" y="6019800"/>
            <a:ext cx="6008688" cy="396875"/>
          </a:xfrm>
          <a:prstGeom prst="rect">
            <a:avLst/>
          </a:prstGeom>
          <a:noFill/>
          <a:ln w="9525">
            <a:noFill/>
            <a:miter lim="800000"/>
            <a:headEnd/>
            <a:tailEnd/>
          </a:ln>
        </p:spPr>
        <p:txBody>
          <a:bodyPr wrap="none">
            <a:spAutoFit/>
          </a:bodyPr>
          <a:lstStyle/>
          <a:p>
            <a:r>
              <a:rPr lang="en-US" sz="2000" b="1">
                <a:latin typeface="Arial" pitchFamily="34" charset="0"/>
              </a:rPr>
              <a:t>Management Driven! Management Commitment!</a:t>
            </a:r>
          </a:p>
        </p:txBody>
      </p:sp>
      <p:pic>
        <p:nvPicPr>
          <p:cNvPr id="25605" name="Picture 5" descr="ag00020_"/>
          <p:cNvPicPr>
            <a:picLocks noChangeAspect="1" noChangeArrowheads="1" noCrop="1"/>
          </p:cNvPicPr>
          <p:nvPr/>
        </p:nvPicPr>
        <p:blipFill>
          <a:blip r:embed="rId2" cstate="print"/>
          <a:srcRect/>
          <a:stretch>
            <a:fillRect/>
          </a:stretch>
        </p:blipFill>
        <p:spPr bwMode="auto">
          <a:xfrm>
            <a:off x="5652120" y="3501008"/>
            <a:ext cx="2514600" cy="1862138"/>
          </a:xfrm>
          <a:prstGeom prst="rect">
            <a:avLst/>
          </a:prstGeom>
          <a:noFill/>
          <a:ln w="9525">
            <a:noFill/>
            <a:miter lim="800000"/>
            <a:headEnd/>
            <a:tailEnd/>
          </a:ln>
        </p:spPr>
      </p:pic>
      <p:pic>
        <p:nvPicPr>
          <p:cNvPr id="6" name="Picture 5"/>
          <p:cNvPicPr>
            <a:picLocks noChangeAspect="1"/>
          </p:cNvPicPr>
          <p:nvPr/>
        </p:nvPicPr>
        <p:blipFill>
          <a:blip r:embed="rId3"/>
          <a:stretch>
            <a:fillRect/>
          </a:stretch>
        </p:blipFill>
        <p:spPr>
          <a:xfrm>
            <a:off x="7668344" y="116632"/>
            <a:ext cx="936104" cy="936104"/>
          </a:xfrm>
          <a:prstGeom prst="rect">
            <a:avLst/>
          </a:prstGeom>
        </p:spPr>
      </p:pic>
    </p:spTree>
    <p:extLst>
      <p:ext uri="{BB962C8B-B14F-4D97-AF65-F5344CB8AC3E}">
        <p14:creationId xmlns:p14="http://schemas.microsoft.com/office/powerpoint/2010/main" val="3127842833"/>
      </p:ext>
    </p:extLst>
  </p:cSld>
  <p:clrMapOvr>
    <a:masterClrMapping/>
  </p:clrMapOvr>
  <p:transition xmlns:p14="http://schemas.microsoft.com/office/powerpoint/2010/main">
    <p:cover dir="ld"/>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8062664" cy="1470025"/>
          </a:xfrm>
        </p:spPr>
        <p:txBody>
          <a:bodyPr/>
          <a:lstStyle/>
          <a:p>
            <a:r>
              <a:rPr lang="en-US" dirty="0" smtClean="0"/>
              <a:t>Developing Curriculum Curricula    (75 minutes)</a:t>
            </a:r>
            <a:endParaRPr lang="en-US" dirty="0"/>
          </a:p>
        </p:txBody>
      </p:sp>
      <p:sp>
        <p:nvSpPr>
          <p:cNvPr id="3" name="Subtitle 2"/>
          <p:cNvSpPr>
            <a:spLocks noGrp="1"/>
          </p:cNvSpPr>
          <p:nvPr>
            <p:ph type="subTitle" idx="1"/>
          </p:nvPr>
        </p:nvSpPr>
        <p:spPr/>
        <p:txBody>
          <a:bodyPr/>
          <a:lstStyle/>
          <a:p>
            <a:r>
              <a:rPr lang="en-US" dirty="0" smtClean="0"/>
              <a:t>10.45 – 12.00</a:t>
            </a:r>
            <a:endParaRPr lang="en-US" dirty="0"/>
          </a:p>
        </p:txBody>
      </p:sp>
      <p:pic>
        <p:nvPicPr>
          <p:cNvPr id="4" name="Picture 3"/>
          <p:cNvPicPr>
            <a:picLocks noChangeAspect="1"/>
          </p:cNvPicPr>
          <p:nvPr/>
        </p:nvPicPr>
        <p:blipFill>
          <a:blip r:embed="rId2"/>
          <a:stretch>
            <a:fillRect/>
          </a:stretch>
        </p:blipFill>
        <p:spPr>
          <a:xfrm>
            <a:off x="7668344" y="116632"/>
            <a:ext cx="936104" cy="936104"/>
          </a:xfrm>
          <a:prstGeom prst="rect">
            <a:avLst/>
          </a:prstGeom>
        </p:spPr>
      </p:pic>
    </p:spTree>
    <p:extLst>
      <p:ext uri="{BB962C8B-B14F-4D97-AF65-F5344CB8AC3E}">
        <p14:creationId xmlns:p14="http://schemas.microsoft.com/office/powerpoint/2010/main" val="533136999"/>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2"/>
          <p:cNvSpPr>
            <a:spLocks noChangeArrowheads="1"/>
          </p:cNvSpPr>
          <p:nvPr/>
        </p:nvSpPr>
        <p:spPr bwMode="auto">
          <a:xfrm>
            <a:off x="644050" y="2060848"/>
            <a:ext cx="7960398" cy="4260577"/>
          </a:xfrm>
          <a:prstGeom prst="rect">
            <a:avLst/>
          </a:prstGeom>
          <a:solidFill>
            <a:srgbClr val="FF0000"/>
          </a:solidFill>
          <a:ln w="9525">
            <a:solidFill>
              <a:schemeClr val="tx1"/>
            </a:solidFill>
            <a:miter lim="800000"/>
            <a:headEnd/>
            <a:tailEnd/>
          </a:ln>
          <a:scene3d>
            <a:camera prst="orthographicFront"/>
            <a:lightRig rig="threePt" dir="t"/>
          </a:scene3d>
          <a:sp3d contourW="12700" prstMaterial="dkEdge">
            <a:contourClr>
              <a:srgbClr val="FF0000"/>
            </a:contourClr>
          </a:sp3d>
        </p:spPr>
        <p:txBody>
          <a:bodyPr wrap="none" anchor="ctr"/>
          <a:lstStyle/>
          <a:p>
            <a:pPr>
              <a:defRPr/>
            </a:pPr>
            <a:endParaRPr lang="en-MY" sz="2400">
              <a:latin typeface="Arial" charset="0"/>
              <a:cs typeface="Arial" charset="0"/>
            </a:endParaRPr>
          </a:p>
        </p:txBody>
      </p:sp>
      <p:sp>
        <p:nvSpPr>
          <p:cNvPr id="39942" name="Rectangle 4"/>
          <p:cNvSpPr>
            <a:spLocks noChangeArrowheads="1"/>
          </p:cNvSpPr>
          <p:nvPr/>
        </p:nvSpPr>
        <p:spPr bwMode="auto">
          <a:xfrm>
            <a:off x="1094184" y="3635896"/>
            <a:ext cx="2209800" cy="1066800"/>
          </a:xfrm>
          <a:prstGeom prst="rect">
            <a:avLst/>
          </a:prstGeom>
          <a:solidFill>
            <a:schemeClr val="accent1"/>
          </a:solidFill>
          <a:ln w="12700">
            <a:solidFill>
              <a:schemeClr val="bg1"/>
            </a:solidFill>
            <a:miter lim="800000"/>
            <a:headEnd/>
            <a:tailEnd/>
          </a:ln>
        </p:spPr>
        <p:txBody>
          <a:bodyPr wrap="none" anchor="ctr"/>
          <a:lstStyle/>
          <a:p>
            <a:pPr algn="ctr"/>
            <a:r>
              <a:rPr lang="en-US" sz="2400">
                <a:solidFill>
                  <a:srgbClr val="FFFFFF"/>
                </a:solidFill>
              </a:rPr>
              <a:t>Curriculum,</a:t>
            </a:r>
          </a:p>
          <a:p>
            <a:pPr algn="ctr"/>
            <a:r>
              <a:rPr lang="en-US" sz="2400">
                <a:solidFill>
                  <a:srgbClr val="FFFFFF"/>
                </a:solidFill>
              </a:rPr>
              <a:t>Staff &amp;</a:t>
            </a:r>
          </a:p>
          <a:p>
            <a:pPr algn="ctr"/>
            <a:r>
              <a:rPr lang="en-US" sz="2400">
                <a:solidFill>
                  <a:srgbClr val="FFFFFF"/>
                </a:solidFill>
              </a:rPr>
              <a:t>Facilities</a:t>
            </a:r>
            <a:endParaRPr lang="en-GB" sz="2400">
              <a:solidFill>
                <a:srgbClr val="FFFFFF"/>
              </a:solidFill>
            </a:endParaRPr>
          </a:p>
        </p:txBody>
      </p:sp>
      <p:sp>
        <p:nvSpPr>
          <p:cNvPr id="39943" name="Rectangle 9"/>
          <p:cNvSpPr>
            <a:spLocks noChangeArrowheads="1"/>
          </p:cNvSpPr>
          <p:nvPr/>
        </p:nvSpPr>
        <p:spPr bwMode="auto">
          <a:xfrm>
            <a:off x="5970984" y="3635896"/>
            <a:ext cx="2057400" cy="1066800"/>
          </a:xfrm>
          <a:prstGeom prst="rect">
            <a:avLst/>
          </a:prstGeom>
          <a:solidFill>
            <a:schemeClr val="accent1"/>
          </a:solidFill>
          <a:ln w="12700">
            <a:solidFill>
              <a:schemeClr val="bg1"/>
            </a:solidFill>
            <a:miter lim="800000"/>
            <a:headEnd/>
            <a:tailEnd/>
          </a:ln>
        </p:spPr>
        <p:txBody>
          <a:bodyPr wrap="none" anchor="ctr"/>
          <a:lstStyle/>
          <a:p>
            <a:pPr algn="ctr"/>
            <a:r>
              <a:rPr lang="en-US" sz="2400">
                <a:solidFill>
                  <a:srgbClr val="FFFFFF"/>
                </a:solidFill>
              </a:rPr>
              <a:t>Graduates </a:t>
            </a:r>
          </a:p>
          <a:p>
            <a:pPr algn="ctr"/>
            <a:r>
              <a:rPr lang="en-US" sz="2400">
                <a:solidFill>
                  <a:srgbClr val="FFFFFF"/>
                </a:solidFill>
              </a:rPr>
              <a:t>with</a:t>
            </a:r>
          </a:p>
          <a:p>
            <a:pPr algn="ctr"/>
            <a:r>
              <a:rPr lang="en-US" sz="2400">
                <a:solidFill>
                  <a:srgbClr val="FFFFFF"/>
                </a:solidFill>
              </a:rPr>
              <a:t>Outcomes</a:t>
            </a:r>
            <a:endParaRPr lang="en-GB" sz="2400">
              <a:solidFill>
                <a:srgbClr val="FFFFFF"/>
              </a:solidFill>
            </a:endParaRPr>
          </a:p>
        </p:txBody>
      </p:sp>
      <p:sp>
        <p:nvSpPr>
          <p:cNvPr id="39944" name="Rectangle 10"/>
          <p:cNvSpPr>
            <a:spLocks noChangeArrowheads="1"/>
          </p:cNvSpPr>
          <p:nvPr/>
        </p:nvSpPr>
        <p:spPr bwMode="auto">
          <a:xfrm>
            <a:off x="3608784" y="3635896"/>
            <a:ext cx="2057400" cy="1066800"/>
          </a:xfrm>
          <a:prstGeom prst="rect">
            <a:avLst/>
          </a:prstGeom>
          <a:solidFill>
            <a:schemeClr val="accent1"/>
          </a:solidFill>
          <a:ln w="12700">
            <a:solidFill>
              <a:schemeClr val="bg1"/>
            </a:solidFill>
            <a:miter lim="800000"/>
            <a:headEnd/>
            <a:tailEnd/>
          </a:ln>
        </p:spPr>
        <p:txBody>
          <a:bodyPr wrap="none" anchor="ctr"/>
          <a:lstStyle/>
          <a:p>
            <a:pPr algn="ctr"/>
            <a:r>
              <a:rPr lang="en-US" sz="2400">
                <a:solidFill>
                  <a:srgbClr val="FFFFFF"/>
                </a:solidFill>
              </a:rPr>
              <a:t>Teaching &amp;</a:t>
            </a:r>
          </a:p>
          <a:p>
            <a:pPr algn="ctr"/>
            <a:r>
              <a:rPr lang="en-US" sz="2400">
                <a:solidFill>
                  <a:srgbClr val="FFFFFF"/>
                </a:solidFill>
              </a:rPr>
              <a:t>Learning</a:t>
            </a:r>
            <a:endParaRPr lang="en-GB" sz="2400">
              <a:solidFill>
                <a:srgbClr val="FFFFFF"/>
              </a:solidFill>
            </a:endParaRPr>
          </a:p>
        </p:txBody>
      </p:sp>
      <p:sp>
        <p:nvSpPr>
          <p:cNvPr id="39945" name="Rectangle 12"/>
          <p:cNvSpPr>
            <a:spLocks noChangeArrowheads="1"/>
          </p:cNvSpPr>
          <p:nvPr/>
        </p:nvSpPr>
        <p:spPr bwMode="auto">
          <a:xfrm>
            <a:off x="1094184" y="2492896"/>
            <a:ext cx="6934200" cy="685800"/>
          </a:xfrm>
          <a:prstGeom prst="rect">
            <a:avLst/>
          </a:prstGeom>
          <a:solidFill>
            <a:schemeClr val="accent1"/>
          </a:solidFill>
          <a:ln w="9525">
            <a:solidFill>
              <a:schemeClr val="bg1"/>
            </a:solidFill>
            <a:miter lim="800000"/>
            <a:headEnd/>
            <a:tailEnd/>
          </a:ln>
        </p:spPr>
        <p:txBody>
          <a:bodyPr wrap="none" anchor="ctr"/>
          <a:lstStyle/>
          <a:p>
            <a:pPr algn="ctr"/>
            <a:r>
              <a:rPr lang="en-US" sz="2400" b="1">
                <a:solidFill>
                  <a:srgbClr val="FFFFFF"/>
                </a:solidFill>
              </a:rPr>
              <a:t>Stakeholders’ requirements (Develop objectives)</a:t>
            </a:r>
            <a:endParaRPr lang="en-GB" sz="2400" b="1">
              <a:solidFill>
                <a:srgbClr val="FFFFFF"/>
              </a:solidFill>
            </a:endParaRPr>
          </a:p>
        </p:txBody>
      </p:sp>
      <p:sp>
        <p:nvSpPr>
          <p:cNvPr id="39946" name="Rectangle 15"/>
          <p:cNvSpPr>
            <a:spLocks noChangeArrowheads="1"/>
          </p:cNvSpPr>
          <p:nvPr/>
        </p:nvSpPr>
        <p:spPr bwMode="auto">
          <a:xfrm>
            <a:off x="1094184" y="5159896"/>
            <a:ext cx="6858000" cy="685800"/>
          </a:xfrm>
          <a:prstGeom prst="rect">
            <a:avLst/>
          </a:prstGeom>
          <a:solidFill>
            <a:schemeClr val="accent1"/>
          </a:solidFill>
          <a:ln w="12700">
            <a:solidFill>
              <a:schemeClr val="bg1"/>
            </a:solidFill>
            <a:miter lim="800000"/>
            <a:headEnd/>
            <a:tailEnd/>
          </a:ln>
        </p:spPr>
        <p:txBody>
          <a:bodyPr wrap="none" anchor="ctr"/>
          <a:lstStyle/>
          <a:p>
            <a:pPr algn="ctr"/>
            <a:r>
              <a:rPr lang="en-US" sz="2400" b="1">
                <a:solidFill>
                  <a:srgbClr val="FFFFFF"/>
                </a:solidFill>
              </a:rPr>
              <a:t>Stakeholders’ satisfaction (Achieving objectives)</a:t>
            </a:r>
            <a:endParaRPr lang="en-GB" sz="2400" b="1">
              <a:solidFill>
                <a:srgbClr val="FFFFFF"/>
              </a:solidFill>
            </a:endParaRPr>
          </a:p>
        </p:txBody>
      </p:sp>
      <p:sp>
        <p:nvSpPr>
          <p:cNvPr id="39947" name="Line 16"/>
          <p:cNvSpPr>
            <a:spLocks noChangeShapeType="1"/>
          </p:cNvSpPr>
          <p:nvPr/>
        </p:nvSpPr>
        <p:spPr bwMode="auto">
          <a:xfrm>
            <a:off x="2389584" y="3178696"/>
            <a:ext cx="0" cy="457200"/>
          </a:xfrm>
          <a:prstGeom prst="line">
            <a:avLst/>
          </a:prstGeom>
          <a:noFill/>
          <a:ln w="57150">
            <a:solidFill>
              <a:schemeClr val="bg1"/>
            </a:solidFill>
            <a:round/>
            <a:headEnd/>
            <a:tailEnd type="triangle" w="med" len="med"/>
          </a:ln>
        </p:spPr>
        <p:txBody>
          <a:bodyPr wrap="none"/>
          <a:lstStyle/>
          <a:p>
            <a:endParaRPr lang="en-MY" sz="2400">
              <a:solidFill>
                <a:srgbClr val="FFFFFF"/>
              </a:solidFill>
            </a:endParaRPr>
          </a:p>
        </p:txBody>
      </p:sp>
      <p:sp>
        <p:nvSpPr>
          <p:cNvPr id="39948" name="Line 17"/>
          <p:cNvSpPr>
            <a:spLocks noChangeShapeType="1"/>
          </p:cNvSpPr>
          <p:nvPr/>
        </p:nvSpPr>
        <p:spPr bwMode="auto">
          <a:xfrm>
            <a:off x="3303984" y="4169296"/>
            <a:ext cx="304800" cy="0"/>
          </a:xfrm>
          <a:prstGeom prst="line">
            <a:avLst/>
          </a:prstGeom>
          <a:noFill/>
          <a:ln w="57150">
            <a:solidFill>
              <a:srgbClr val="FFFFFF"/>
            </a:solidFill>
            <a:round/>
            <a:headEnd/>
            <a:tailEnd type="triangle" w="med" len="med"/>
          </a:ln>
        </p:spPr>
        <p:txBody>
          <a:bodyPr wrap="none"/>
          <a:lstStyle/>
          <a:p>
            <a:endParaRPr lang="en-MY" sz="2400">
              <a:solidFill>
                <a:srgbClr val="FFFFFF"/>
              </a:solidFill>
            </a:endParaRPr>
          </a:p>
        </p:txBody>
      </p:sp>
      <p:sp>
        <p:nvSpPr>
          <p:cNvPr id="39949" name="Line 18"/>
          <p:cNvSpPr>
            <a:spLocks noChangeShapeType="1"/>
          </p:cNvSpPr>
          <p:nvPr/>
        </p:nvSpPr>
        <p:spPr bwMode="auto">
          <a:xfrm>
            <a:off x="5666184" y="4169296"/>
            <a:ext cx="304800" cy="0"/>
          </a:xfrm>
          <a:prstGeom prst="line">
            <a:avLst/>
          </a:prstGeom>
          <a:noFill/>
          <a:ln w="57150">
            <a:solidFill>
              <a:srgbClr val="FFFFFF"/>
            </a:solidFill>
            <a:round/>
            <a:headEnd/>
            <a:tailEnd type="triangle" w="med" len="med"/>
          </a:ln>
        </p:spPr>
        <p:txBody>
          <a:bodyPr wrap="none"/>
          <a:lstStyle/>
          <a:p>
            <a:endParaRPr lang="en-MY" sz="2400">
              <a:solidFill>
                <a:srgbClr val="FFFFFF"/>
              </a:solidFill>
            </a:endParaRPr>
          </a:p>
        </p:txBody>
      </p:sp>
      <p:sp>
        <p:nvSpPr>
          <p:cNvPr id="39950" name="Line 19"/>
          <p:cNvSpPr>
            <a:spLocks noChangeShapeType="1"/>
          </p:cNvSpPr>
          <p:nvPr/>
        </p:nvSpPr>
        <p:spPr bwMode="auto">
          <a:xfrm>
            <a:off x="6656784" y="4702696"/>
            <a:ext cx="0" cy="457200"/>
          </a:xfrm>
          <a:prstGeom prst="line">
            <a:avLst/>
          </a:prstGeom>
          <a:noFill/>
          <a:ln w="57150">
            <a:solidFill>
              <a:srgbClr val="FFFFFF"/>
            </a:solidFill>
            <a:round/>
            <a:headEnd/>
            <a:tailEnd type="triangle" w="med" len="med"/>
          </a:ln>
        </p:spPr>
        <p:txBody>
          <a:bodyPr wrap="none"/>
          <a:lstStyle/>
          <a:p>
            <a:endParaRPr lang="en-MY" sz="2400">
              <a:solidFill>
                <a:srgbClr val="FFFFFF"/>
              </a:solidFill>
            </a:endParaRPr>
          </a:p>
        </p:txBody>
      </p:sp>
      <p:sp>
        <p:nvSpPr>
          <p:cNvPr id="39951" name="Line 20"/>
          <p:cNvSpPr>
            <a:spLocks noChangeShapeType="1"/>
          </p:cNvSpPr>
          <p:nvPr/>
        </p:nvSpPr>
        <p:spPr bwMode="auto">
          <a:xfrm flipV="1">
            <a:off x="2389584" y="4702696"/>
            <a:ext cx="0" cy="457200"/>
          </a:xfrm>
          <a:prstGeom prst="line">
            <a:avLst/>
          </a:prstGeom>
          <a:noFill/>
          <a:ln w="57150">
            <a:solidFill>
              <a:srgbClr val="FFFFFF"/>
            </a:solidFill>
            <a:round/>
            <a:headEnd/>
            <a:tailEnd type="triangle" w="med" len="med"/>
          </a:ln>
        </p:spPr>
        <p:txBody>
          <a:bodyPr wrap="none"/>
          <a:lstStyle/>
          <a:p>
            <a:endParaRPr lang="en-MY" sz="2400">
              <a:solidFill>
                <a:srgbClr val="FFFFFF"/>
              </a:solidFill>
            </a:endParaRPr>
          </a:p>
        </p:txBody>
      </p:sp>
      <p:sp>
        <p:nvSpPr>
          <p:cNvPr id="39952" name="Rectangle 23"/>
          <p:cNvSpPr>
            <a:spLocks noChangeArrowheads="1"/>
          </p:cNvSpPr>
          <p:nvPr/>
        </p:nvSpPr>
        <p:spPr bwMode="auto">
          <a:xfrm>
            <a:off x="3203848" y="285750"/>
            <a:ext cx="4333875" cy="685800"/>
          </a:xfrm>
          <a:prstGeom prst="rect">
            <a:avLst/>
          </a:prstGeom>
          <a:solidFill>
            <a:srgbClr val="00B050"/>
          </a:solidFill>
          <a:ln w="9525">
            <a:solidFill>
              <a:schemeClr val="tx1"/>
            </a:solidFill>
            <a:miter lim="800000"/>
            <a:headEnd/>
            <a:tailEnd/>
          </a:ln>
        </p:spPr>
        <p:txBody>
          <a:bodyPr wrap="none" anchor="ctr"/>
          <a:lstStyle/>
          <a:p>
            <a:pPr algn="ctr"/>
            <a:r>
              <a:rPr lang="en-US" sz="2400" b="1">
                <a:solidFill>
                  <a:schemeClr val="bg1"/>
                </a:solidFill>
              </a:rPr>
              <a:t>Continual Improvement</a:t>
            </a:r>
            <a:endParaRPr lang="en-GB" sz="2400" b="1">
              <a:solidFill>
                <a:schemeClr val="bg1"/>
              </a:solidFill>
            </a:endParaRPr>
          </a:p>
        </p:txBody>
      </p:sp>
      <p:sp>
        <p:nvSpPr>
          <p:cNvPr id="39953" name="AutoShape 25"/>
          <p:cNvSpPr>
            <a:spLocks noChangeArrowheads="1"/>
          </p:cNvSpPr>
          <p:nvPr/>
        </p:nvSpPr>
        <p:spPr bwMode="auto">
          <a:xfrm rot="-10534712">
            <a:off x="3216275" y="403225"/>
            <a:ext cx="568325" cy="1914525"/>
          </a:xfrm>
          <a:prstGeom prst="curvedLeftArrow">
            <a:avLst>
              <a:gd name="adj1" fmla="val 37695"/>
              <a:gd name="adj2" fmla="val 113398"/>
              <a:gd name="adj3" fmla="val 46898"/>
            </a:avLst>
          </a:prstGeom>
          <a:solidFill>
            <a:schemeClr val="accent1"/>
          </a:solidFill>
          <a:ln w="9525">
            <a:solidFill>
              <a:schemeClr val="tx1"/>
            </a:solidFill>
            <a:miter lim="800000"/>
            <a:headEnd/>
            <a:tailEnd/>
          </a:ln>
        </p:spPr>
        <p:txBody>
          <a:bodyPr wrap="none" anchor="ctr"/>
          <a:lstStyle/>
          <a:p>
            <a:endParaRPr lang="en-MY" sz="2400"/>
          </a:p>
        </p:txBody>
      </p:sp>
      <p:pic>
        <p:nvPicPr>
          <p:cNvPr id="15" name="Picture 14"/>
          <p:cNvPicPr>
            <a:picLocks noChangeAspect="1"/>
          </p:cNvPicPr>
          <p:nvPr/>
        </p:nvPicPr>
        <p:blipFill>
          <a:blip r:embed="rId2"/>
          <a:stretch>
            <a:fillRect/>
          </a:stretch>
        </p:blipFill>
        <p:spPr>
          <a:xfrm>
            <a:off x="7668344" y="116632"/>
            <a:ext cx="936104" cy="936104"/>
          </a:xfrm>
          <a:prstGeom prst="rect">
            <a:avLst/>
          </a:prstGeom>
        </p:spPr>
      </p:pic>
    </p:spTree>
    <p:extLst>
      <p:ext uri="{BB962C8B-B14F-4D97-AF65-F5344CB8AC3E}">
        <p14:creationId xmlns:p14="http://schemas.microsoft.com/office/powerpoint/2010/main" val="779848026"/>
      </p:ext>
    </p:extLst>
  </p:cSld>
  <p:clrMapOvr>
    <a:masterClrMapping/>
  </p:clrMapOvr>
  <p:transition xmlns:p14="http://schemas.microsoft.com/office/powerpoint/2010/main">
    <p:pull dir="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9945"/>
                                        </p:tgtEl>
                                        <p:attrNameLst>
                                          <p:attrName>style.visibility</p:attrName>
                                        </p:attrNameLst>
                                      </p:cBhvr>
                                      <p:to>
                                        <p:strVal val="visible"/>
                                      </p:to>
                                    </p:set>
                                    <p:animEffect transition="in" filter="blinds(horizontal)">
                                      <p:cBhvr>
                                        <p:cTn id="7" dur="500"/>
                                        <p:tgtEl>
                                          <p:spTgt spid="3994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9947"/>
                                        </p:tgtEl>
                                        <p:attrNameLst>
                                          <p:attrName>style.visibility</p:attrName>
                                        </p:attrNameLst>
                                      </p:cBhvr>
                                      <p:to>
                                        <p:strVal val="visible"/>
                                      </p:to>
                                    </p:set>
                                    <p:animEffect transition="in" filter="blinds(horizontal)">
                                      <p:cBhvr>
                                        <p:cTn id="12" dur="500"/>
                                        <p:tgtEl>
                                          <p:spTgt spid="39947"/>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39942"/>
                                        </p:tgtEl>
                                        <p:attrNameLst>
                                          <p:attrName>style.visibility</p:attrName>
                                        </p:attrNameLst>
                                      </p:cBhvr>
                                      <p:to>
                                        <p:strVal val="visible"/>
                                      </p:to>
                                    </p:set>
                                    <p:animEffect transition="in" filter="checkerboard(across)">
                                      <p:cBhvr>
                                        <p:cTn id="15" dur="500"/>
                                        <p:tgtEl>
                                          <p:spTgt spid="39942"/>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39948"/>
                                        </p:tgtEl>
                                        <p:attrNameLst>
                                          <p:attrName>style.visibility</p:attrName>
                                        </p:attrNameLst>
                                      </p:cBhvr>
                                      <p:to>
                                        <p:strVal val="visible"/>
                                      </p:to>
                                    </p:set>
                                    <p:animEffect transition="in" filter="checkerboard(across)">
                                      <p:cBhvr>
                                        <p:cTn id="20" dur="500"/>
                                        <p:tgtEl>
                                          <p:spTgt spid="39948"/>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39944"/>
                                        </p:tgtEl>
                                        <p:attrNameLst>
                                          <p:attrName>style.visibility</p:attrName>
                                        </p:attrNameLst>
                                      </p:cBhvr>
                                      <p:to>
                                        <p:strVal val="visible"/>
                                      </p:to>
                                    </p:set>
                                    <p:animEffect transition="in" filter="checkerboard(across)">
                                      <p:cBhvr>
                                        <p:cTn id="23" dur="500"/>
                                        <p:tgtEl>
                                          <p:spTgt spid="39944"/>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39949"/>
                                        </p:tgtEl>
                                        <p:attrNameLst>
                                          <p:attrName>style.visibility</p:attrName>
                                        </p:attrNameLst>
                                      </p:cBhvr>
                                      <p:to>
                                        <p:strVal val="visible"/>
                                      </p:to>
                                    </p:set>
                                    <p:animEffect transition="in" filter="checkerboard(across)">
                                      <p:cBhvr>
                                        <p:cTn id="28" dur="500"/>
                                        <p:tgtEl>
                                          <p:spTgt spid="39949"/>
                                        </p:tgtEl>
                                      </p:cBhvr>
                                    </p:animEffect>
                                  </p:childTnLst>
                                </p:cTn>
                              </p:par>
                              <p:par>
                                <p:cTn id="29" presetID="5" presetClass="entr" presetSubtype="10" fill="hold" grpId="0" nodeType="withEffect">
                                  <p:stCondLst>
                                    <p:cond delay="0"/>
                                  </p:stCondLst>
                                  <p:childTnLst>
                                    <p:set>
                                      <p:cBhvr>
                                        <p:cTn id="30" dur="1" fill="hold">
                                          <p:stCondLst>
                                            <p:cond delay="0"/>
                                          </p:stCondLst>
                                        </p:cTn>
                                        <p:tgtEl>
                                          <p:spTgt spid="39943"/>
                                        </p:tgtEl>
                                        <p:attrNameLst>
                                          <p:attrName>style.visibility</p:attrName>
                                        </p:attrNameLst>
                                      </p:cBhvr>
                                      <p:to>
                                        <p:strVal val="visible"/>
                                      </p:to>
                                    </p:set>
                                    <p:animEffect transition="in" filter="checkerboard(across)">
                                      <p:cBhvr>
                                        <p:cTn id="31" dur="500"/>
                                        <p:tgtEl>
                                          <p:spTgt spid="39943"/>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39950"/>
                                        </p:tgtEl>
                                        <p:attrNameLst>
                                          <p:attrName>style.visibility</p:attrName>
                                        </p:attrNameLst>
                                      </p:cBhvr>
                                      <p:to>
                                        <p:strVal val="visible"/>
                                      </p:to>
                                    </p:set>
                                    <p:animEffect transition="in" filter="checkerboard(across)">
                                      <p:cBhvr>
                                        <p:cTn id="36" dur="500"/>
                                        <p:tgtEl>
                                          <p:spTgt spid="39950"/>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39946"/>
                                        </p:tgtEl>
                                        <p:attrNameLst>
                                          <p:attrName>style.visibility</p:attrName>
                                        </p:attrNameLst>
                                      </p:cBhvr>
                                      <p:to>
                                        <p:strVal val="visible"/>
                                      </p:to>
                                    </p:set>
                                    <p:animEffect transition="in" filter="checkerboard(across)">
                                      <p:cBhvr>
                                        <p:cTn id="39" dur="500"/>
                                        <p:tgtEl>
                                          <p:spTgt spid="39946"/>
                                        </p:tgtEl>
                                      </p:cBhvr>
                                    </p:animEffect>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grpId="0" nodeType="clickEffect">
                                  <p:stCondLst>
                                    <p:cond delay="0"/>
                                  </p:stCondLst>
                                  <p:childTnLst>
                                    <p:set>
                                      <p:cBhvr>
                                        <p:cTn id="43" dur="1" fill="hold">
                                          <p:stCondLst>
                                            <p:cond delay="0"/>
                                          </p:stCondLst>
                                        </p:cTn>
                                        <p:tgtEl>
                                          <p:spTgt spid="39951"/>
                                        </p:tgtEl>
                                        <p:attrNameLst>
                                          <p:attrName>style.visibility</p:attrName>
                                        </p:attrNameLst>
                                      </p:cBhvr>
                                      <p:to>
                                        <p:strVal val="visible"/>
                                      </p:to>
                                    </p:set>
                                    <p:animEffect transition="in" filter="checkerboard(across)">
                                      <p:cBhvr>
                                        <p:cTn id="44" dur="500"/>
                                        <p:tgtEl>
                                          <p:spTgt spid="39951"/>
                                        </p:tgtEl>
                                      </p:cBhvr>
                                    </p:animEffect>
                                  </p:childTnLst>
                                </p:cTn>
                              </p:par>
                              <p:par>
                                <p:cTn id="45" presetID="5" presetClass="entr" presetSubtype="10" fill="hold" grpId="0" nodeType="withEffect">
                                  <p:stCondLst>
                                    <p:cond delay="0"/>
                                  </p:stCondLst>
                                  <p:childTnLst>
                                    <p:set>
                                      <p:cBhvr>
                                        <p:cTn id="46" dur="1" fill="hold">
                                          <p:stCondLst>
                                            <p:cond delay="0"/>
                                          </p:stCondLst>
                                        </p:cTn>
                                        <p:tgtEl>
                                          <p:spTgt spid="39953"/>
                                        </p:tgtEl>
                                        <p:attrNameLst>
                                          <p:attrName>style.visibility</p:attrName>
                                        </p:attrNameLst>
                                      </p:cBhvr>
                                      <p:to>
                                        <p:strVal val="visible"/>
                                      </p:to>
                                    </p:set>
                                    <p:animEffect transition="in" filter="checkerboard(across)">
                                      <p:cBhvr>
                                        <p:cTn id="47" dur="500"/>
                                        <p:tgtEl>
                                          <p:spTgt spid="39953"/>
                                        </p:tgtEl>
                                      </p:cBhvr>
                                    </p:animEffect>
                                  </p:childTnLst>
                                </p:cTn>
                              </p:par>
                              <p:par>
                                <p:cTn id="48" presetID="5" presetClass="entr" presetSubtype="10" fill="hold" grpId="0" nodeType="withEffect">
                                  <p:stCondLst>
                                    <p:cond delay="0"/>
                                  </p:stCondLst>
                                  <p:childTnLst>
                                    <p:set>
                                      <p:cBhvr>
                                        <p:cTn id="49" dur="1" fill="hold">
                                          <p:stCondLst>
                                            <p:cond delay="0"/>
                                          </p:stCondLst>
                                        </p:cTn>
                                        <p:tgtEl>
                                          <p:spTgt spid="39952"/>
                                        </p:tgtEl>
                                        <p:attrNameLst>
                                          <p:attrName>style.visibility</p:attrName>
                                        </p:attrNameLst>
                                      </p:cBhvr>
                                      <p:to>
                                        <p:strVal val="visible"/>
                                      </p:to>
                                    </p:set>
                                    <p:animEffect transition="in" filter="checkerboard(across)">
                                      <p:cBhvr>
                                        <p:cTn id="50" dur="500"/>
                                        <p:tgtEl>
                                          <p:spTgt spid="399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2" grpId="0" animBg="1"/>
      <p:bldP spid="39943" grpId="0" animBg="1"/>
      <p:bldP spid="39944" grpId="0" animBg="1"/>
      <p:bldP spid="39945" grpId="0" animBg="1"/>
      <p:bldP spid="39946" grpId="0" animBg="1"/>
      <p:bldP spid="39947" grpId="0" animBg="1"/>
      <p:bldP spid="39948" grpId="0" animBg="1"/>
      <p:bldP spid="39949" grpId="0" animBg="1"/>
      <p:bldP spid="39950" grpId="0" animBg="1"/>
      <p:bldP spid="39951" grpId="0" animBg="1"/>
      <p:bldP spid="39952" grpId="0" animBg="1"/>
      <p:bldP spid="3995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Rectangle 2"/>
          <p:cNvSpPr>
            <a:spLocks noGrp="1" noChangeArrowheads="1"/>
          </p:cNvSpPr>
          <p:nvPr>
            <p:ph type="title"/>
          </p:nvPr>
        </p:nvSpPr>
        <p:spPr>
          <a:xfrm>
            <a:off x="1979712" y="404664"/>
            <a:ext cx="5616624" cy="534888"/>
          </a:xfrm>
          <a:solidFill>
            <a:srgbClr val="FFB9F9"/>
          </a:solidFill>
        </p:spPr>
        <p:txBody>
          <a:bodyPr>
            <a:normAutofit fontScale="90000"/>
          </a:bodyPr>
          <a:lstStyle/>
          <a:p>
            <a:pPr algn="ctr" eaLnBrk="1" hangingPunct="1"/>
            <a:r>
              <a:rPr lang="en-US" dirty="0" smtClean="0"/>
              <a:t>Developing OBE Curricula</a:t>
            </a:r>
          </a:p>
        </p:txBody>
      </p:sp>
      <p:sp>
        <p:nvSpPr>
          <p:cNvPr id="41989" name="Rectangle 3"/>
          <p:cNvSpPr>
            <a:spLocks noGrp="1" noChangeArrowheads="1"/>
          </p:cNvSpPr>
          <p:nvPr>
            <p:ph type="body" idx="1"/>
          </p:nvPr>
        </p:nvSpPr>
        <p:spPr>
          <a:xfrm>
            <a:off x="685800" y="1600200"/>
            <a:ext cx="7924800" cy="4648200"/>
          </a:xfrm>
        </p:spPr>
        <p:txBody>
          <a:bodyPr/>
          <a:lstStyle/>
          <a:p>
            <a:pPr eaLnBrk="1" hangingPunct="1">
              <a:lnSpc>
                <a:spcPct val="90000"/>
              </a:lnSpc>
            </a:pPr>
            <a:r>
              <a:rPr lang="en-US" sz="2800" dirty="0" smtClean="0"/>
              <a:t>Vision &amp; Mission</a:t>
            </a:r>
          </a:p>
          <a:p>
            <a:pPr eaLnBrk="1" hangingPunct="1">
              <a:lnSpc>
                <a:spcPct val="90000"/>
              </a:lnSpc>
            </a:pPr>
            <a:r>
              <a:rPr lang="en-US" sz="2800" dirty="0" smtClean="0"/>
              <a:t>Stakeholders Input</a:t>
            </a:r>
          </a:p>
          <a:p>
            <a:pPr eaLnBrk="1" hangingPunct="1">
              <a:lnSpc>
                <a:spcPct val="90000"/>
              </a:lnSpc>
            </a:pPr>
            <a:r>
              <a:rPr lang="en-US" sz="2800" dirty="0" smtClean="0"/>
              <a:t>Malaysian Engineering Education Model</a:t>
            </a:r>
          </a:p>
          <a:p>
            <a:pPr lvl="1" eaLnBrk="1" hangingPunct="1">
              <a:lnSpc>
                <a:spcPct val="90000"/>
              </a:lnSpc>
            </a:pPr>
            <a:r>
              <a:rPr lang="en-US" sz="2400" dirty="0" smtClean="0"/>
              <a:t>Global &amp; strategic</a:t>
            </a:r>
          </a:p>
          <a:p>
            <a:pPr lvl="1" eaLnBrk="1" hangingPunct="1">
              <a:lnSpc>
                <a:spcPct val="90000"/>
              </a:lnSpc>
            </a:pPr>
            <a:r>
              <a:rPr lang="en-US" sz="2400" dirty="0" smtClean="0"/>
              <a:t>Industrial</a:t>
            </a:r>
          </a:p>
          <a:p>
            <a:pPr lvl="1" eaLnBrk="1" hangingPunct="1">
              <a:lnSpc>
                <a:spcPct val="90000"/>
              </a:lnSpc>
            </a:pPr>
            <a:r>
              <a:rPr lang="en-US" sz="2400" dirty="0" smtClean="0"/>
              <a:t>Humanistic</a:t>
            </a:r>
          </a:p>
          <a:p>
            <a:pPr lvl="1" eaLnBrk="1" hangingPunct="1">
              <a:lnSpc>
                <a:spcPct val="90000"/>
              </a:lnSpc>
            </a:pPr>
            <a:r>
              <a:rPr lang="en-US" sz="2400" dirty="0" smtClean="0"/>
              <a:t>Practical</a:t>
            </a:r>
          </a:p>
          <a:p>
            <a:pPr lvl="1" eaLnBrk="1" hangingPunct="1">
              <a:lnSpc>
                <a:spcPct val="90000"/>
              </a:lnSpc>
            </a:pPr>
            <a:r>
              <a:rPr lang="en-US" sz="2400" dirty="0" smtClean="0"/>
              <a:t>Scientific</a:t>
            </a:r>
          </a:p>
          <a:p>
            <a:pPr lvl="1" eaLnBrk="1" hangingPunct="1">
              <a:lnSpc>
                <a:spcPct val="90000"/>
              </a:lnSpc>
            </a:pPr>
            <a:r>
              <a:rPr lang="en-US" sz="2400" dirty="0" smtClean="0"/>
              <a:t>Professional</a:t>
            </a:r>
          </a:p>
          <a:p>
            <a:pPr eaLnBrk="1" hangingPunct="1">
              <a:lnSpc>
                <a:spcPct val="90000"/>
              </a:lnSpc>
            </a:pPr>
            <a:r>
              <a:rPr lang="en-US" sz="2800" dirty="0" smtClean="0"/>
              <a:t>SWOT Analysis</a:t>
            </a:r>
          </a:p>
        </p:txBody>
      </p:sp>
      <p:pic>
        <p:nvPicPr>
          <p:cNvPr id="4" name="Picture 3"/>
          <p:cNvPicPr>
            <a:picLocks noChangeAspect="1"/>
          </p:cNvPicPr>
          <p:nvPr/>
        </p:nvPicPr>
        <p:blipFill>
          <a:blip r:embed="rId2"/>
          <a:stretch>
            <a:fillRect/>
          </a:stretch>
        </p:blipFill>
        <p:spPr>
          <a:xfrm>
            <a:off x="7668344" y="116632"/>
            <a:ext cx="936104" cy="936104"/>
          </a:xfrm>
          <a:prstGeom prst="rect">
            <a:avLst/>
          </a:prstGeom>
        </p:spPr>
      </p:pic>
      <p:pic>
        <p:nvPicPr>
          <p:cNvPr id="5" name="Picture 1" descr="C:\Users\Valued User\Pictures\2011-01-15 handphone Jan2011\DCIM\100MEDIA\IMAG0297.jpg"/>
          <p:cNvPicPr>
            <a:picLocks noChangeAspect="1" noChangeArrowheads="1"/>
          </p:cNvPicPr>
          <p:nvPr/>
        </p:nvPicPr>
        <p:blipFill>
          <a:blip r:embed="rId3" cstate="print"/>
          <a:srcRect/>
          <a:stretch>
            <a:fillRect/>
          </a:stretch>
        </p:blipFill>
        <p:spPr bwMode="auto">
          <a:xfrm>
            <a:off x="4067944" y="3356992"/>
            <a:ext cx="4569910" cy="2736304"/>
          </a:xfrm>
          <a:prstGeom prst="rect">
            <a:avLst/>
          </a:prstGeom>
          <a:noFill/>
        </p:spPr>
      </p:pic>
    </p:spTree>
    <p:extLst>
      <p:ext uri="{BB962C8B-B14F-4D97-AF65-F5344CB8AC3E}">
        <p14:creationId xmlns:p14="http://schemas.microsoft.com/office/powerpoint/2010/main" val="2036722293"/>
      </p:ext>
    </p:extLst>
  </p:cSld>
  <p:clrMapOvr>
    <a:masterClrMapping/>
  </p:clrMapOvr>
  <p:transition xmlns:p14="http://schemas.microsoft.com/office/powerpoint/2010/main">
    <p:pull dir="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1989">
                                            <p:txEl>
                                              <p:pRg st="0" end="0"/>
                                            </p:txEl>
                                          </p:spTgt>
                                        </p:tgtEl>
                                        <p:attrNameLst>
                                          <p:attrName>style.visibility</p:attrName>
                                        </p:attrNameLst>
                                      </p:cBhvr>
                                      <p:to>
                                        <p:strVal val="visible"/>
                                      </p:to>
                                    </p:set>
                                    <p:animEffect transition="in" filter="checkerboard(across)">
                                      <p:cBhvr>
                                        <p:cTn id="7" dur="500"/>
                                        <p:tgtEl>
                                          <p:spTgt spid="4198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1989">
                                            <p:txEl>
                                              <p:pRg st="1" end="1"/>
                                            </p:txEl>
                                          </p:spTgt>
                                        </p:tgtEl>
                                        <p:attrNameLst>
                                          <p:attrName>style.visibility</p:attrName>
                                        </p:attrNameLst>
                                      </p:cBhvr>
                                      <p:to>
                                        <p:strVal val="visible"/>
                                      </p:to>
                                    </p:set>
                                    <p:animEffect transition="in" filter="checkerboard(across)">
                                      <p:cBhvr>
                                        <p:cTn id="12" dur="500"/>
                                        <p:tgtEl>
                                          <p:spTgt spid="4198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1989">
                                            <p:txEl>
                                              <p:pRg st="2" end="2"/>
                                            </p:txEl>
                                          </p:spTgt>
                                        </p:tgtEl>
                                        <p:attrNameLst>
                                          <p:attrName>style.visibility</p:attrName>
                                        </p:attrNameLst>
                                      </p:cBhvr>
                                      <p:to>
                                        <p:strVal val="visible"/>
                                      </p:to>
                                    </p:set>
                                    <p:animEffect transition="in" filter="checkerboard(across)">
                                      <p:cBhvr>
                                        <p:cTn id="17" dur="500"/>
                                        <p:tgtEl>
                                          <p:spTgt spid="41989">
                                            <p:txEl>
                                              <p:pRg st="2" end="2"/>
                                            </p:txEl>
                                          </p:spTgt>
                                        </p:tgtEl>
                                      </p:cBhvr>
                                    </p:animEffect>
                                  </p:childTnLst>
                                </p:cTn>
                              </p:par>
                              <p:par>
                                <p:cTn id="18" presetID="5" presetClass="entr" presetSubtype="10" fill="hold" grpId="0" nodeType="withEffect">
                                  <p:stCondLst>
                                    <p:cond delay="0"/>
                                  </p:stCondLst>
                                  <p:childTnLst>
                                    <p:set>
                                      <p:cBhvr>
                                        <p:cTn id="19" dur="1" fill="hold">
                                          <p:stCondLst>
                                            <p:cond delay="0"/>
                                          </p:stCondLst>
                                        </p:cTn>
                                        <p:tgtEl>
                                          <p:spTgt spid="41989">
                                            <p:txEl>
                                              <p:pRg st="3" end="3"/>
                                            </p:txEl>
                                          </p:spTgt>
                                        </p:tgtEl>
                                        <p:attrNameLst>
                                          <p:attrName>style.visibility</p:attrName>
                                        </p:attrNameLst>
                                      </p:cBhvr>
                                      <p:to>
                                        <p:strVal val="visible"/>
                                      </p:to>
                                    </p:set>
                                    <p:animEffect transition="in" filter="checkerboard(across)">
                                      <p:cBhvr>
                                        <p:cTn id="20" dur="500"/>
                                        <p:tgtEl>
                                          <p:spTgt spid="41989">
                                            <p:txEl>
                                              <p:pRg st="3" end="3"/>
                                            </p:txEl>
                                          </p:spTgt>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41989">
                                            <p:txEl>
                                              <p:pRg st="4" end="4"/>
                                            </p:txEl>
                                          </p:spTgt>
                                        </p:tgtEl>
                                        <p:attrNameLst>
                                          <p:attrName>style.visibility</p:attrName>
                                        </p:attrNameLst>
                                      </p:cBhvr>
                                      <p:to>
                                        <p:strVal val="visible"/>
                                      </p:to>
                                    </p:set>
                                    <p:animEffect transition="in" filter="checkerboard(across)">
                                      <p:cBhvr>
                                        <p:cTn id="23" dur="500"/>
                                        <p:tgtEl>
                                          <p:spTgt spid="41989">
                                            <p:txEl>
                                              <p:pRg st="4" end="4"/>
                                            </p:txEl>
                                          </p:spTgt>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41989">
                                            <p:txEl>
                                              <p:pRg st="5" end="5"/>
                                            </p:txEl>
                                          </p:spTgt>
                                        </p:tgtEl>
                                        <p:attrNameLst>
                                          <p:attrName>style.visibility</p:attrName>
                                        </p:attrNameLst>
                                      </p:cBhvr>
                                      <p:to>
                                        <p:strVal val="visible"/>
                                      </p:to>
                                    </p:set>
                                    <p:animEffect transition="in" filter="checkerboard(across)">
                                      <p:cBhvr>
                                        <p:cTn id="26" dur="500"/>
                                        <p:tgtEl>
                                          <p:spTgt spid="41989">
                                            <p:txEl>
                                              <p:pRg st="5" end="5"/>
                                            </p:txEl>
                                          </p:spTgt>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41989">
                                            <p:txEl>
                                              <p:pRg st="6" end="6"/>
                                            </p:txEl>
                                          </p:spTgt>
                                        </p:tgtEl>
                                        <p:attrNameLst>
                                          <p:attrName>style.visibility</p:attrName>
                                        </p:attrNameLst>
                                      </p:cBhvr>
                                      <p:to>
                                        <p:strVal val="visible"/>
                                      </p:to>
                                    </p:set>
                                    <p:animEffect transition="in" filter="checkerboard(across)">
                                      <p:cBhvr>
                                        <p:cTn id="29" dur="500"/>
                                        <p:tgtEl>
                                          <p:spTgt spid="41989">
                                            <p:txEl>
                                              <p:pRg st="6" end="6"/>
                                            </p:txEl>
                                          </p:spTgt>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41989">
                                            <p:txEl>
                                              <p:pRg st="7" end="7"/>
                                            </p:txEl>
                                          </p:spTgt>
                                        </p:tgtEl>
                                        <p:attrNameLst>
                                          <p:attrName>style.visibility</p:attrName>
                                        </p:attrNameLst>
                                      </p:cBhvr>
                                      <p:to>
                                        <p:strVal val="visible"/>
                                      </p:to>
                                    </p:set>
                                    <p:animEffect transition="in" filter="checkerboard(across)">
                                      <p:cBhvr>
                                        <p:cTn id="32" dur="500"/>
                                        <p:tgtEl>
                                          <p:spTgt spid="41989">
                                            <p:txEl>
                                              <p:pRg st="7" end="7"/>
                                            </p:txEl>
                                          </p:spTgt>
                                        </p:tgtEl>
                                      </p:cBhvr>
                                    </p:animEffect>
                                  </p:childTnLst>
                                </p:cTn>
                              </p:par>
                              <p:par>
                                <p:cTn id="33" presetID="5" presetClass="entr" presetSubtype="10" fill="hold" grpId="0" nodeType="withEffect">
                                  <p:stCondLst>
                                    <p:cond delay="0"/>
                                  </p:stCondLst>
                                  <p:childTnLst>
                                    <p:set>
                                      <p:cBhvr>
                                        <p:cTn id="34" dur="1" fill="hold">
                                          <p:stCondLst>
                                            <p:cond delay="0"/>
                                          </p:stCondLst>
                                        </p:cTn>
                                        <p:tgtEl>
                                          <p:spTgt spid="41989">
                                            <p:txEl>
                                              <p:pRg st="8" end="8"/>
                                            </p:txEl>
                                          </p:spTgt>
                                        </p:tgtEl>
                                        <p:attrNameLst>
                                          <p:attrName>style.visibility</p:attrName>
                                        </p:attrNameLst>
                                      </p:cBhvr>
                                      <p:to>
                                        <p:strVal val="visible"/>
                                      </p:to>
                                    </p:set>
                                    <p:animEffect transition="in" filter="checkerboard(across)">
                                      <p:cBhvr>
                                        <p:cTn id="35" dur="500"/>
                                        <p:tgtEl>
                                          <p:spTgt spid="41989">
                                            <p:txEl>
                                              <p:pRg st="8" end="8"/>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grpId="0" nodeType="clickEffect">
                                  <p:stCondLst>
                                    <p:cond delay="0"/>
                                  </p:stCondLst>
                                  <p:childTnLst>
                                    <p:set>
                                      <p:cBhvr>
                                        <p:cTn id="39" dur="1" fill="hold">
                                          <p:stCondLst>
                                            <p:cond delay="0"/>
                                          </p:stCondLst>
                                        </p:cTn>
                                        <p:tgtEl>
                                          <p:spTgt spid="41989">
                                            <p:txEl>
                                              <p:pRg st="9" end="9"/>
                                            </p:txEl>
                                          </p:spTgt>
                                        </p:tgtEl>
                                        <p:attrNameLst>
                                          <p:attrName>style.visibility</p:attrName>
                                        </p:attrNameLst>
                                      </p:cBhvr>
                                      <p:to>
                                        <p:strVal val="visible"/>
                                      </p:to>
                                    </p:set>
                                    <p:animEffect transition="in" filter="checkerboard(across)">
                                      <p:cBhvr>
                                        <p:cTn id="40" dur="500"/>
                                        <p:tgtEl>
                                          <p:spTgt spid="4198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9"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696" y="285750"/>
            <a:ext cx="6805960" cy="928688"/>
          </a:xfrm>
        </p:spPr>
        <p:txBody>
          <a:bodyPr>
            <a:noAutofit/>
          </a:bodyPr>
          <a:lstStyle/>
          <a:p>
            <a:pPr algn="r">
              <a:defRPr/>
            </a:pPr>
            <a:r>
              <a:rPr lang="en-US" sz="2800" dirty="0" smtClean="0"/>
              <a:t>Rate between 1 to 5 with 1 “not at all” and 5 “yes a lot”</a:t>
            </a:r>
            <a:endParaRPr lang="en-MY" sz="2800" dirty="0"/>
          </a:p>
        </p:txBody>
      </p:sp>
      <p:sp>
        <p:nvSpPr>
          <p:cNvPr id="6147" name="Text Placeholder 7"/>
          <p:cNvSpPr>
            <a:spLocks noGrp="1"/>
          </p:cNvSpPr>
          <p:nvPr>
            <p:ph type="body" idx="1"/>
          </p:nvPr>
        </p:nvSpPr>
        <p:spPr>
          <a:xfrm>
            <a:off x="357188" y="5457205"/>
            <a:ext cx="8201025" cy="1284163"/>
          </a:xfrm>
        </p:spPr>
        <p:txBody>
          <a:bodyPr anchor="t">
            <a:normAutofit/>
          </a:bodyPr>
          <a:lstStyle/>
          <a:p>
            <a:r>
              <a:rPr lang="en-US" sz="2800" dirty="0" smtClean="0">
                <a:solidFill>
                  <a:srgbClr val="000000"/>
                </a:solidFill>
              </a:rPr>
              <a:t>(</a:t>
            </a:r>
            <a:r>
              <a:rPr lang="en-US" sz="2800" dirty="0" err="1" smtClean="0">
                <a:solidFill>
                  <a:srgbClr val="000000"/>
                </a:solidFill>
              </a:rPr>
              <a:t>i</a:t>
            </a:r>
            <a:r>
              <a:rPr lang="en-US" sz="2800" dirty="0" smtClean="0">
                <a:solidFill>
                  <a:srgbClr val="000000"/>
                </a:solidFill>
              </a:rPr>
              <a:t>)  I would like to know more about …..</a:t>
            </a:r>
          </a:p>
          <a:p>
            <a:r>
              <a:rPr lang="en-US" sz="2800" dirty="0" smtClean="0">
                <a:solidFill>
                  <a:srgbClr val="000000"/>
                </a:solidFill>
              </a:rPr>
              <a:t>(ii) Comments: </a:t>
            </a:r>
            <a:endParaRPr lang="en-MY" sz="2800" dirty="0" smtClean="0">
              <a:solidFill>
                <a:srgbClr val="000000"/>
              </a:solidFill>
            </a:endParaRPr>
          </a:p>
        </p:txBody>
      </p:sp>
      <p:graphicFrame>
        <p:nvGraphicFramePr>
          <p:cNvPr id="7" name="Content Placeholder 6"/>
          <p:cNvGraphicFramePr>
            <a:graphicFrameLocks noGrp="1"/>
          </p:cNvGraphicFramePr>
          <p:nvPr>
            <p:ph idx="4294967295"/>
            <p:extLst>
              <p:ext uri="{D42A27DB-BD31-4B8C-83A1-F6EECF244321}">
                <p14:modId xmlns:p14="http://schemas.microsoft.com/office/powerpoint/2010/main" val="451258756"/>
              </p:ext>
            </p:extLst>
          </p:nvPr>
        </p:nvGraphicFramePr>
        <p:xfrm>
          <a:off x="683568" y="1285875"/>
          <a:ext cx="7888960" cy="4160664"/>
        </p:xfrm>
        <a:graphic>
          <a:graphicData uri="http://schemas.openxmlformats.org/drawingml/2006/table">
            <a:tbl>
              <a:tblPr firstRow="1" bandRow="1">
                <a:tableStyleId>{5C22544A-7EE6-4342-B048-85BDC9FD1C3A}</a:tableStyleId>
              </a:tblPr>
              <a:tblGrid>
                <a:gridCol w="406364"/>
                <a:gridCol w="4923452"/>
                <a:gridCol w="1273260"/>
                <a:gridCol w="1285884"/>
              </a:tblGrid>
              <a:tr h="838248">
                <a:tc>
                  <a:txBody>
                    <a:bodyPr/>
                    <a:lstStyle/>
                    <a:p>
                      <a:endParaRPr lang="en-MY" sz="2400" dirty="0"/>
                    </a:p>
                  </a:txBody>
                  <a:tcPr/>
                </a:tc>
                <a:tc>
                  <a:txBody>
                    <a:bodyPr/>
                    <a:lstStyle/>
                    <a:p>
                      <a:endParaRPr lang="en-MY" sz="2400" dirty="0"/>
                    </a:p>
                  </a:txBody>
                  <a:tcPr/>
                </a:tc>
                <a:tc>
                  <a:txBody>
                    <a:bodyPr/>
                    <a:lstStyle/>
                    <a:p>
                      <a:r>
                        <a:rPr lang="en-US" sz="2400" dirty="0" smtClean="0">
                          <a:solidFill>
                            <a:schemeClr val="bg1"/>
                          </a:solidFill>
                        </a:rPr>
                        <a:t>Before Session</a:t>
                      </a:r>
                      <a:endParaRPr lang="en-MY" sz="2400" dirty="0">
                        <a:solidFill>
                          <a:schemeClr val="bg1"/>
                        </a:solidFill>
                      </a:endParaRPr>
                    </a:p>
                  </a:txBody>
                  <a:tcPr/>
                </a:tc>
                <a:tc>
                  <a:txBody>
                    <a:bodyPr/>
                    <a:lstStyle/>
                    <a:p>
                      <a:r>
                        <a:rPr lang="en-US" sz="2400" dirty="0" smtClean="0">
                          <a:solidFill>
                            <a:schemeClr val="bg1"/>
                          </a:solidFill>
                        </a:rPr>
                        <a:t>After Session</a:t>
                      </a:r>
                      <a:endParaRPr lang="en-MY" sz="2400" dirty="0">
                        <a:solidFill>
                          <a:schemeClr val="bg1"/>
                        </a:solidFill>
                      </a:endParaRPr>
                    </a:p>
                  </a:txBody>
                  <a:tcPr/>
                </a:tc>
              </a:tr>
              <a:tr h="838248">
                <a:tc>
                  <a:txBody>
                    <a:bodyPr/>
                    <a:lstStyle/>
                    <a:p>
                      <a:r>
                        <a:rPr lang="en-US" sz="2400" dirty="0" smtClean="0"/>
                        <a:t>A</a:t>
                      </a:r>
                      <a:endParaRPr lang="en-MY" sz="2400" dirty="0"/>
                    </a:p>
                  </a:txBody>
                  <a:tcPr/>
                </a:tc>
                <a:tc>
                  <a:txBody>
                    <a:bodyPr/>
                    <a:lstStyle/>
                    <a:p>
                      <a:r>
                        <a:rPr lang="en-US" sz="2400" dirty="0" smtClean="0"/>
                        <a:t>My</a:t>
                      </a:r>
                      <a:r>
                        <a:rPr lang="en-US" sz="2400" baseline="0" dirty="0" smtClean="0"/>
                        <a:t> knowledge on outcome-based education is at level</a:t>
                      </a:r>
                      <a:endParaRPr lang="en-MY" sz="2400" dirty="0"/>
                    </a:p>
                  </a:txBody>
                  <a:tcPr/>
                </a:tc>
                <a:tc>
                  <a:txBody>
                    <a:bodyPr/>
                    <a:lstStyle/>
                    <a:p>
                      <a:endParaRPr lang="en-MY" sz="2400" dirty="0"/>
                    </a:p>
                  </a:txBody>
                  <a:tcPr/>
                </a:tc>
                <a:tc>
                  <a:txBody>
                    <a:bodyPr/>
                    <a:lstStyle/>
                    <a:p>
                      <a:endParaRPr lang="en-MY" sz="2400"/>
                    </a:p>
                  </a:txBody>
                  <a:tcPr/>
                </a:tc>
              </a:tr>
              <a:tr h="485652">
                <a:tc>
                  <a:txBody>
                    <a:bodyPr/>
                    <a:lstStyle/>
                    <a:p>
                      <a:r>
                        <a:rPr lang="en-US" sz="2400" dirty="0" smtClean="0"/>
                        <a:t>B</a:t>
                      </a:r>
                      <a:endParaRPr lang="en-MY" sz="2400" dirty="0"/>
                    </a:p>
                  </a:txBody>
                  <a:tcPr/>
                </a:tc>
                <a:tc>
                  <a:txBody>
                    <a:bodyPr/>
                    <a:lstStyle/>
                    <a:p>
                      <a:r>
                        <a:rPr lang="en-US" sz="2400" dirty="0" smtClean="0"/>
                        <a:t>My knowledge on</a:t>
                      </a:r>
                      <a:r>
                        <a:rPr lang="en-US" sz="2400" baseline="0" dirty="0" smtClean="0"/>
                        <a:t> implementation of OBE i</a:t>
                      </a:r>
                      <a:r>
                        <a:rPr lang="en-US" sz="2400" dirty="0" smtClean="0"/>
                        <a:t>s at level</a:t>
                      </a:r>
                      <a:endParaRPr lang="en-MY" sz="2400" dirty="0"/>
                    </a:p>
                  </a:txBody>
                  <a:tcPr/>
                </a:tc>
                <a:tc>
                  <a:txBody>
                    <a:bodyPr/>
                    <a:lstStyle/>
                    <a:p>
                      <a:endParaRPr lang="en-MY" sz="2400"/>
                    </a:p>
                  </a:txBody>
                  <a:tcPr/>
                </a:tc>
                <a:tc>
                  <a:txBody>
                    <a:bodyPr/>
                    <a:lstStyle/>
                    <a:p>
                      <a:endParaRPr lang="en-MY" sz="2400" dirty="0"/>
                    </a:p>
                  </a:txBody>
                  <a:tcPr/>
                </a:tc>
              </a:tr>
              <a:tr h="485652">
                <a:tc>
                  <a:txBody>
                    <a:bodyPr/>
                    <a:lstStyle/>
                    <a:p>
                      <a:r>
                        <a:rPr lang="en-MY" sz="2400" dirty="0" smtClean="0"/>
                        <a:t>C</a:t>
                      </a:r>
                      <a:endParaRPr lang="en-MY" sz="2400" dirty="0"/>
                    </a:p>
                  </a:txBody>
                  <a:tcPr/>
                </a:tc>
                <a:tc>
                  <a:txBody>
                    <a:bodyPr/>
                    <a:lstStyle/>
                    <a:p>
                      <a:r>
                        <a:rPr lang="en-MY" sz="2400" dirty="0" smtClean="0"/>
                        <a:t>My knowledge on</a:t>
                      </a:r>
                      <a:r>
                        <a:rPr lang="en-MY" sz="2400" baseline="0" dirty="0" smtClean="0"/>
                        <a:t> various learning deliveries is at level</a:t>
                      </a:r>
                      <a:endParaRPr lang="en-MY" sz="2400" dirty="0"/>
                    </a:p>
                  </a:txBody>
                  <a:tcPr/>
                </a:tc>
                <a:tc>
                  <a:txBody>
                    <a:bodyPr/>
                    <a:lstStyle/>
                    <a:p>
                      <a:endParaRPr lang="en-MY" sz="2400"/>
                    </a:p>
                  </a:txBody>
                  <a:tcPr/>
                </a:tc>
                <a:tc>
                  <a:txBody>
                    <a:bodyPr/>
                    <a:lstStyle/>
                    <a:p>
                      <a:endParaRPr lang="en-MY" sz="2400" dirty="0"/>
                    </a:p>
                  </a:txBody>
                  <a:tcPr/>
                </a:tc>
              </a:tr>
              <a:tr h="838248">
                <a:tc>
                  <a:txBody>
                    <a:bodyPr/>
                    <a:lstStyle/>
                    <a:p>
                      <a:r>
                        <a:rPr lang="en-US" sz="2400" dirty="0" smtClean="0"/>
                        <a:t>D</a:t>
                      </a:r>
                      <a:endParaRPr lang="en-MY" sz="2400" dirty="0"/>
                    </a:p>
                  </a:txBody>
                  <a:tcPr/>
                </a:tc>
                <a:tc>
                  <a:txBody>
                    <a:bodyPr/>
                    <a:lstStyle/>
                    <a:p>
                      <a:r>
                        <a:rPr lang="en-US" sz="2400" dirty="0" smtClean="0"/>
                        <a:t>My knowledge on assessment and evaluation is at level</a:t>
                      </a:r>
                      <a:endParaRPr lang="en-MY" sz="2400" dirty="0"/>
                    </a:p>
                  </a:txBody>
                  <a:tcPr/>
                </a:tc>
                <a:tc>
                  <a:txBody>
                    <a:bodyPr/>
                    <a:lstStyle/>
                    <a:p>
                      <a:endParaRPr lang="en-MY" sz="2400"/>
                    </a:p>
                  </a:txBody>
                  <a:tcPr/>
                </a:tc>
                <a:tc>
                  <a:txBody>
                    <a:bodyPr/>
                    <a:lstStyle/>
                    <a:p>
                      <a:endParaRPr lang="en-MY" sz="2400" dirty="0"/>
                    </a:p>
                  </a:txBody>
                  <a:tcPr/>
                </a:tc>
              </a:tr>
            </a:tbl>
          </a:graphicData>
        </a:graphic>
      </p:graphicFrame>
    </p:spTree>
    <p:extLst>
      <p:ext uri="{BB962C8B-B14F-4D97-AF65-F5344CB8AC3E}">
        <p14:creationId xmlns:p14="http://schemas.microsoft.com/office/powerpoint/2010/main" val="1961317377"/>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FDEAD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857250" y="4786313"/>
            <a:ext cx="1714486" cy="150018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p>
        </p:txBody>
      </p:sp>
      <p:sp>
        <p:nvSpPr>
          <p:cNvPr id="5" name="Rectangle 4"/>
          <p:cNvSpPr/>
          <p:nvPr/>
        </p:nvSpPr>
        <p:spPr>
          <a:xfrm>
            <a:off x="4786315" y="4857750"/>
            <a:ext cx="1643074" cy="150018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dirty="0"/>
          </a:p>
        </p:txBody>
      </p:sp>
      <p:sp>
        <p:nvSpPr>
          <p:cNvPr id="6" name="Rectangle 5"/>
          <p:cNvSpPr/>
          <p:nvPr/>
        </p:nvSpPr>
        <p:spPr>
          <a:xfrm>
            <a:off x="2571751" y="4872038"/>
            <a:ext cx="2286001" cy="14859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p>
        </p:txBody>
      </p:sp>
      <p:sp>
        <p:nvSpPr>
          <p:cNvPr id="7" name="Rectangle 6"/>
          <p:cNvSpPr/>
          <p:nvPr/>
        </p:nvSpPr>
        <p:spPr>
          <a:xfrm>
            <a:off x="2571751" y="214313"/>
            <a:ext cx="2286002" cy="9144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smtClean="0">
                <a:solidFill>
                  <a:schemeClr val="tx1"/>
                </a:solidFill>
              </a:rPr>
              <a:t>Engineers</a:t>
            </a:r>
            <a:endParaRPr lang="en-MY" sz="2400" dirty="0">
              <a:solidFill>
                <a:schemeClr val="tx1"/>
              </a:solidFill>
            </a:endParaRPr>
          </a:p>
        </p:txBody>
      </p:sp>
      <p:sp>
        <p:nvSpPr>
          <p:cNvPr id="8" name="Rectangle 7"/>
          <p:cNvSpPr/>
          <p:nvPr/>
        </p:nvSpPr>
        <p:spPr>
          <a:xfrm>
            <a:off x="785813" y="214313"/>
            <a:ext cx="1785937" cy="91440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t>Professional Engineers</a:t>
            </a:r>
            <a:endParaRPr lang="en-MY" sz="2400" dirty="0"/>
          </a:p>
        </p:txBody>
      </p:sp>
      <p:sp>
        <p:nvSpPr>
          <p:cNvPr id="9" name="Rectangle 8"/>
          <p:cNvSpPr/>
          <p:nvPr/>
        </p:nvSpPr>
        <p:spPr>
          <a:xfrm>
            <a:off x="4786315" y="4857770"/>
            <a:ext cx="1643074" cy="150018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p>
        </p:txBody>
      </p:sp>
      <p:sp>
        <p:nvSpPr>
          <p:cNvPr id="11" name="Rectangle 10"/>
          <p:cNvSpPr/>
          <p:nvPr/>
        </p:nvSpPr>
        <p:spPr>
          <a:xfrm>
            <a:off x="2571751" y="4872038"/>
            <a:ext cx="2286001" cy="14859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p>
        </p:txBody>
      </p:sp>
      <p:sp>
        <p:nvSpPr>
          <p:cNvPr id="13" name="Rectangle 12"/>
          <p:cNvSpPr/>
          <p:nvPr/>
        </p:nvSpPr>
        <p:spPr>
          <a:xfrm>
            <a:off x="6429388" y="4857750"/>
            <a:ext cx="1928800" cy="1500188"/>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dirty="0"/>
          </a:p>
        </p:txBody>
      </p:sp>
      <p:sp>
        <p:nvSpPr>
          <p:cNvPr id="14" name="Rectangle 13"/>
          <p:cNvSpPr/>
          <p:nvPr/>
        </p:nvSpPr>
        <p:spPr>
          <a:xfrm>
            <a:off x="6429388" y="4857770"/>
            <a:ext cx="1928800" cy="1500188"/>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dirty="0"/>
          </a:p>
        </p:txBody>
      </p:sp>
      <p:sp>
        <p:nvSpPr>
          <p:cNvPr id="15" name="Rectangle 14"/>
          <p:cNvSpPr/>
          <p:nvPr/>
        </p:nvSpPr>
        <p:spPr>
          <a:xfrm>
            <a:off x="857250" y="4929188"/>
            <a:ext cx="1714486" cy="150018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p>
        </p:txBody>
      </p:sp>
      <p:cxnSp>
        <p:nvCxnSpPr>
          <p:cNvPr id="17" name="Straight Connector 16"/>
          <p:cNvCxnSpPr/>
          <p:nvPr/>
        </p:nvCxnSpPr>
        <p:spPr>
          <a:xfrm rot="5400000">
            <a:off x="-1358899" y="4000500"/>
            <a:ext cx="4716462" cy="1587"/>
          </a:xfrm>
          <a:prstGeom prst="line">
            <a:avLst/>
          </a:prstGeom>
          <a:ln>
            <a:no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4857753" y="214313"/>
            <a:ext cx="1571635" cy="9144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a:solidFill>
                  <a:schemeClr val="tx1"/>
                </a:solidFill>
              </a:rPr>
              <a:t>Technologist</a:t>
            </a:r>
            <a:endParaRPr lang="en-MY" sz="2000" dirty="0">
              <a:solidFill>
                <a:schemeClr val="tx1"/>
              </a:solidFill>
            </a:endParaRPr>
          </a:p>
        </p:txBody>
      </p:sp>
      <p:sp>
        <p:nvSpPr>
          <p:cNvPr id="20" name="Rectangle 19"/>
          <p:cNvSpPr/>
          <p:nvPr/>
        </p:nvSpPr>
        <p:spPr>
          <a:xfrm>
            <a:off x="6429388" y="214313"/>
            <a:ext cx="1928800" cy="91440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tx1"/>
                </a:solidFill>
              </a:rPr>
              <a:t>Others</a:t>
            </a:r>
            <a:endParaRPr lang="en-MY" sz="2400" dirty="0">
              <a:solidFill>
                <a:schemeClr val="tx1"/>
              </a:solidFill>
            </a:endParaRPr>
          </a:p>
        </p:txBody>
      </p:sp>
      <p:sp>
        <p:nvSpPr>
          <p:cNvPr id="18" name="Up Arrow 17"/>
          <p:cNvSpPr/>
          <p:nvPr/>
        </p:nvSpPr>
        <p:spPr>
          <a:xfrm>
            <a:off x="1428750" y="1000125"/>
            <a:ext cx="484188" cy="785813"/>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p>
        </p:txBody>
      </p:sp>
      <p:sp>
        <p:nvSpPr>
          <p:cNvPr id="21" name="Up Arrow 20"/>
          <p:cNvSpPr/>
          <p:nvPr/>
        </p:nvSpPr>
        <p:spPr>
          <a:xfrm>
            <a:off x="3500430" y="1000125"/>
            <a:ext cx="484188" cy="785813"/>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p>
        </p:txBody>
      </p:sp>
      <p:sp>
        <p:nvSpPr>
          <p:cNvPr id="22" name="Up Arrow 21"/>
          <p:cNvSpPr/>
          <p:nvPr/>
        </p:nvSpPr>
        <p:spPr>
          <a:xfrm>
            <a:off x="5500694" y="1000125"/>
            <a:ext cx="484188" cy="785813"/>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p>
        </p:txBody>
      </p:sp>
      <p:sp>
        <p:nvSpPr>
          <p:cNvPr id="23" name="Up Arrow 22"/>
          <p:cNvSpPr/>
          <p:nvPr/>
        </p:nvSpPr>
        <p:spPr>
          <a:xfrm>
            <a:off x="7215206" y="1000125"/>
            <a:ext cx="484187" cy="785813"/>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p>
        </p:txBody>
      </p:sp>
      <p:sp>
        <p:nvSpPr>
          <p:cNvPr id="2" name="Rectangle 1"/>
          <p:cNvSpPr/>
          <p:nvPr/>
        </p:nvSpPr>
        <p:spPr>
          <a:xfrm>
            <a:off x="785813" y="4586288"/>
            <a:ext cx="7572375" cy="191452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dirty="0"/>
              <a:t>ENGINEERING </a:t>
            </a:r>
            <a:r>
              <a:rPr lang="en-US" sz="3200" dirty="0" smtClean="0"/>
              <a:t> GRADUATES  OUTCOMES</a:t>
            </a:r>
            <a:endParaRPr lang="en-MY" sz="3200" dirty="0"/>
          </a:p>
        </p:txBody>
      </p:sp>
    </p:spTree>
    <p:extLst>
      <p:ext uri="{BB962C8B-B14F-4D97-AF65-F5344CB8AC3E}">
        <p14:creationId xmlns:p14="http://schemas.microsoft.com/office/powerpoint/2010/main" val="2313146823"/>
      </p:ext>
    </p:extLst>
  </p:cSld>
  <p:clrMapOvr>
    <a:masterClrMapping/>
  </p:clrMapOvr>
  <p:transition xmlns:p14="http://schemas.microsoft.com/office/powerpoint/2010/main" advTm="5000"/>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grpId="0" nodeType="clickEffect">
                                  <p:stCondLst>
                                    <p:cond delay="0"/>
                                  </p:stCondLst>
                                  <p:childTnLst>
                                    <p:animMotion origin="layout" path="M 5E-6 4.07407E-6 L -0.00312 -0.24422 " pathEditMode="relative" rAng="0" ptsTypes="AA">
                                      <p:cBhvr>
                                        <p:cTn id="6" dur="2000" fill="hold"/>
                                        <p:tgtEl>
                                          <p:spTgt spid="3"/>
                                        </p:tgtEl>
                                        <p:attrNameLst>
                                          <p:attrName>ppt_x</p:attrName>
                                          <p:attrName>ppt_y</p:attrName>
                                        </p:attrNameLst>
                                      </p:cBhvr>
                                      <p:rCtr x="-200" y="-12200"/>
                                    </p:animMotion>
                                  </p:childTnLst>
                                </p:cTn>
                              </p:par>
                              <p:par>
                                <p:cTn id="7" presetID="64" presetClass="path" presetSubtype="0" accel="50000" decel="50000" fill="hold" grpId="0" nodeType="withEffect">
                                  <p:stCondLst>
                                    <p:cond delay="0"/>
                                  </p:stCondLst>
                                  <p:childTnLst>
                                    <p:animMotion origin="layout" path="M 5E-6 -2.59259E-6 L -0.00312 -0.475 " pathEditMode="relative" rAng="0" ptsTypes="AA">
                                      <p:cBhvr>
                                        <p:cTn id="8" dur="2000" fill="hold"/>
                                        <p:tgtEl>
                                          <p:spTgt spid="15"/>
                                        </p:tgtEl>
                                        <p:attrNameLst>
                                          <p:attrName>ppt_x</p:attrName>
                                          <p:attrName>ppt_y</p:attrName>
                                        </p:attrNameLst>
                                      </p:cBhvr>
                                      <p:rCtr x="-200" y="-23700"/>
                                    </p:animMotion>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4" presetClass="path" presetSubtype="0" accel="50000" decel="50000" fill="hold" grpId="0" nodeType="clickEffect">
                                  <p:stCondLst>
                                    <p:cond delay="0"/>
                                  </p:stCondLst>
                                  <p:childTnLst>
                                    <p:animMotion origin="layout" path="M -1.94444E-6 1.11022E-16 L -0.00434 -0.25579 " pathEditMode="relative" rAng="0" ptsTypes="AA">
                                      <p:cBhvr>
                                        <p:cTn id="18" dur="2000" fill="hold"/>
                                        <p:tgtEl>
                                          <p:spTgt spid="11"/>
                                        </p:tgtEl>
                                        <p:attrNameLst>
                                          <p:attrName>ppt_x</p:attrName>
                                          <p:attrName>ppt_y</p:attrName>
                                        </p:attrNameLst>
                                      </p:cBhvr>
                                      <p:rCtr x="-200" y="-12800"/>
                                    </p:animMotion>
                                  </p:childTnLst>
                                </p:cTn>
                              </p:par>
                              <p:par>
                                <p:cTn id="19" presetID="64" presetClass="path" presetSubtype="0" accel="50000" decel="50000" fill="hold" grpId="0" nodeType="withEffect">
                                  <p:stCondLst>
                                    <p:cond delay="0"/>
                                  </p:stCondLst>
                                  <p:childTnLst>
                                    <p:animMotion origin="layout" path="M -1.94444E-6 1.11022E-16 L -0.00434 -0.46574 " pathEditMode="relative" rAng="0" ptsTypes="AA">
                                      <p:cBhvr>
                                        <p:cTn id="20" dur="2000" fill="hold"/>
                                        <p:tgtEl>
                                          <p:spTgt spid="6"/>
                                        </p:tgtEl>
                                        <p:attrNameLst>
                                          <p:attrName>ppt_x</p:attrName>
                                          <p:attrName>ppt_y</p:attrName>
                                        </p:attrNameLst>
                                      </p:cBhvr>
                                      <p:rCtr x="-200" y="-23300"/>
                                    </p:animMotion>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4" presetClass="path" presetSubtype="0" accel="50000" decel="50000" fill="hold" grpId="0" nodeType="clickEffect">
                                  <p:stCondLst>
                                    <p:cond delay="0"/>
                                  </p:stCondLst>
                                  <p:childTnLst>
                                    <p:animMotion origin="layout" path="M 2.5E-6 -2.59259E-6 L 0.00173 -0.25463 " pathEditMode="relative" rAng="0" ptsTypes="AA">
                                      <p:cBhvr>
                                        <p:cTn id="30" dur="2000" fill="hold"/>
                                        <p:tgtEl>
                                          <p:spTgt spid="5"/>
                                        </p:tgtEl>
                                        <p:attrNameLst>
                                          <p:attrName>ppt_x</p:attrName>
                                          <p:attrName>ppt_y</p:attrName>
                                        </p:attrNameLst>
                                      </p:cBhvr>
                                      <p:rCtr x="100" y="-12700"/>
                                    </p:animMotion>
                                  </p:childTnLst>
                                </p:cTn>
                              </p:par>
                              <p:par>
                                <p:cTn id="31" presetID="64" presetClass="path" presetSubtype="0" accel="50000" decel="50000" fill="hold" grpId="0" nodeType="withEffect">
                                  <p:stCondLst>
                                    <p:cond delay="0"/>
                                  </p:stCondLst>
                                  <p:childTnLst>
                                    <p:animMotion origin="layout" path="M 2.5E-6 -2.59259E-6 L 0.00173 -0.46458 " pathEditMode="relative" rAng="0" ptsTypes="AA">
                                      <p:cBhvr>
                                        <p:cTn id="32" dur="2000" fill="hold"/>
                                        <p:tgtEl>
                                          <p:spTgt spid="9"/>
                                        </p:tgtEl>
                                        <p:attrNameLst>
                                          <p:attrName>ppt_x</p:attrName>
                                          <p:attrName>ppt_y</p:attrName>
                                        </p:attrNameLst>
                                      </p:cBhvr>
                                      <p:rCtr x="100" y="-23200"/>
                                    </p:animMotion>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ppt_x"/>
                                          </p:val>
                                        </p:tav>
                                        <p:tav tm="100000">
                                          <p:val>
                                            <p:strVal val="#ppt_x"/>
                                          </p:val>
                                        </p:tav>
                                      </p:tavLst>
                                    </p:anim>
                                    <p:anim calcmode="lin" valueType="num">
                                      <p:cBhvr additive="base">
                                        <p:cTn id="3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64" presetClass="path" presetSubtype="0" accel="50000" decel="50000" fill="hold" grpId="0" nodeType="clickEffect">
                                  <p:stCondLst>
                                    <p:cond delay="0"/>
                                  </p:stCondLst>
                                  <p:childTnLst>
                                    <p:animMotion origin="layout" path="M -4.44444E-6 -2.59259E-6 L -0.00086 -0.25463 " pathEditMode="relative" rAng="0" ptsTypes="AA">
                                      <p:cBhvr>
                                        <p:cTn id="42" dur="2000" fill="hold"/>
                                        <p:tgtEl>
                                          <p:spTgt spid="13"/>
                                        </p:tgtEl>
                                        <p:attrNameLst>
                                          <p:attrName>ppt_x</p:attrName>
                                          <p:attrName>ppt_y</p:attrName>
                                        </p:attrNameLst>
                                      </p:cBhvr>
                                      <p:rCtr x="-100" y="-12700"/>
                                    </p:animMotion>
                                  </p:childTnLst>
                                </p:cTn>
                              </p:par>
                              <p:par>
                                <p:cTn id="43" presetID="64" presetClass="path" presetSubtype="0" accel="50000" decel="50000" fill="hold" grpId="0" nodeType="withEffect">
                                  <p:stCondLst>
                                    <p:cond delay="0"/>
                                  </p:stCondLst>
                                  <p:childTnLst>
                                    <p:animMotion origin="layout" path="M -4.44444E-6 -2.59259E-6 L -0.00086 -0.46458 " pathEditMode="relative" rAng="0" ptsTypes="AA">
                                      <p:cBhvr>
                                        <p:cTn id="44" dur="2000" fill="hold"/>
                                        <p:tgtEl>
                                          <p:spTgt spid="14"/>
                                        </p:tgtEl>
                                        <p:attrNameLst>
                                          <p:attrName>ppt_x</p:attrName>
                                          <p:attrName>ppt_y</p:attrName>
                                        </p:attrNameLst>
                                      </p:cBhvr>
                                      <p:rCtr x="-100" y="-23200"/>
                                    </p:animMotion>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additive="base">
                                        <p:cTn id="49" dur="500" fill="hold"/>
                                        <p:tgtEl>
                                          <p:spTgt spid="23"/>
                                        </p:tgtEl>
                                        <p:attrNameLst>
                                          <p:attrName>ppt_x</p:attrName>
                                        </p:attrNameLst>
                                      </p:cBhvr>
                                      <p:tavLst>
                                        <p:tav tm="0">
                                          <p:val>
                                            <p:strVal val="#ppt_x"/>
                                          </p:val>
                                        </p:tav>
                                        <p:tav tm="100000">
                                          <p:val>
                                            <p:strVal val="#ppt_x"/>
                                          </p:val>
                                        </p:tav>
                                      </p:tavLst>
                                    </p:anim>
                                    <p:anim calcmode="lin" valueType="num">
                                      <p:cBhvr additive="base">
                                        <p:cTn id="5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9" grpId="0" animBg="1"/>
      <p:bldP spid="11" grpId="0" animBg="1"/>
      <p:bldP spid="13" grpId="0" animBg="1"/>
      <p:bldP spid="14" grpId="0" animBg="1"/>
      <p:bldP spid="15" grpId="0" animBg="1"/>
      <p:bldP spid="18" grpId="0" animBg="1"/>
      <p:bldP spid="21" grpId="0" animBg="1"/>
      <p:bldP spid="22" grpId="0" animBg="1"/>
      <p:bldP spid="2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rgbClr val="FDEAD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2643174" y="1643050"/>
            <a:ext cx="2214577" cy="2928945"/>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p>
        </p:txBody>
      </p:sp>
      <p:sp>
        <p:nvSpPr>
          <p:cNvPr id="5" name="Rectangle 4"/>
          <p:cNvSpPr/>
          <p:nvPr/>
        </p:nvSpPr>
        <p:spPr>
          <a:xfrm>
            <a:off x="4857752" y="1643063"/>
            <a:ext cx="1785930" cy="2928945"/>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MY" dirty="0" smtClean="0">
                <a:solidFill>
                  <a:schemeClr val="tx1"/>
                </a:solidFill>
              </a:rPr>
              <a:t>Register with BEM/MBOT upon graduation</a:t>
            </a:r>
            <a:endParaRPr lang="en-MY" dirty="0">
              <a:solidFill>
                <a:schemeClr val="tx1"/>
              </a:solidFill>
            </a:endParaRPr>
          </a:p>
        </p:txBody>
      </p:sp>
      <p:sp>
        <p:nvSpPr>
          <p:cNvPr id="7" name="Rectangle 6"/>
          <p:cNvSpPr/>
          <p:nvPr/>
        </p:nvSpPr>
        <p:spPr>
          <a:xfrm>
            <a:off x="2643175" y="214313"/>
            <a:ext cx="2214578" cy="9144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smtClean="0">
                <a:solidFill>
                  <a:schemeClr val="tx1"/>
                </a:solidFill>
              </a:rPr>
              <a:t>Engineers</a:t>
            </a:r>
            <a:endParaRPr lang="en-MY" sz="2400" dirty="0">
              <a:solidFill>
                <a:schemeClr val="tx1"/>
              </a:solidFill>
            </a:endParaRPr>
          </a:p>
        </p:txBody>
      </p:sp>
      <p:sp>
        <p:nvSpPr>
          <p:cNvPr id="8" name="Rectangle 7"/>
          <p:cNvSpPr/>
          <p:nvPr/>
        </p:nvSpPr>
        <p:spPr>
          <a:xfrm>
            <a:off x="785813" y="214313"/>
            <a:ext cx="1857361" cy="91440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t>Professional Engineers</a:t>
            </a:r>
            <a:endParaRPr lang="en-MY" sz="2400" dirty="0"/>
          </a:p>
        </p:txBody>
      </p:sp>
      <p:sp>
        <p:nvSpPr>
          <p:cNvPr id="13" name="Rectangle 12"/>
          <p:cNvSpPr/>
          <p:nvPr/>
        </p:nvSpPr>
        <p:spPr>
          <a:xfrm>
            <a:off x="6643702" y="1643063"/>
            <a:ext cx="1714512" cy="2928945"/>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dirty="0"/>
          </a:p>
        </p:txBody>
      </p:sp>
      <p:sp>
        <p:nvSpPr>
          <p:cNvPr id="15" name="Rectangle 14"/>
          <p:cNvSpPr/>
          <p:nvPr/>
        </p:nvSpPr>
        <p:spPr>
          <a:xfrm>
            <a:off x="785813" y="1643063"/>
            <a:ext cx="1857361" cy="2928945"/>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sz="2400" dirty="0"/>
          </a:p>
        </p:txBody>
      </p:sp>
      <p:sp>
        <p:nvSpPr>
          <p:cNvPr id="19" name="Rectangle 18"/>
          <p:cNvSpPr/>
          <p:nvPr/>
        </p:nvSpPr>
        <p:spPr>
          <a:xfrm>
            <a:off x="4857752" y="214313"/>
            <a:ext cx="1785937" cy="9144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smtClean="0">
                <a:solidFill>
                  <a:schemeClr val="tx1"/>
                </a:solidFill>
              </a:rPr>
              <a:t>Technologists</a:t>
            </a:r>
            <a:endParaRPr lang="en-MY" sz="2000" dirty="0">
              <a:solidFill>
                <a:schemeClr val="tx1"/>
              </a:solidFill>
            </a:endParaRPr>
          </a:p>
        </p:txBody>
      </p:sp>
      <p:sp>
        <p:nvSpPr>
          <p:cNvPr id="20" name="Rectangle 19"/>
          <p:cNvSpPr/>
          <p:nvPr/>
        </p:nvSpPr>
        <p:spPr>
          <a:xfrm>
            <a:off x="6643702" y="214313"/>
            <a:ext cx="1714512" cy="914400"/>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tx1"/>
                </a:solidFill>
              </a:rPr>
              <a:t>Others</a:t>
            </a:r>
            <a:endParaRPr lang="en-MY" sz="2400" dirty="0">
              <a:solidFill>
                <a:schemeClr val="tx1"/>
              </a:solidFill>
            </a:endParaRPr>
          </a:p>
        </p:txBody>
      </p:sp>
      <p:sp>
        <p:nvSpPr>
          <p:cNvPr id="63506" name="TextBox 20"/>
          <p:cNvSpPr txBox="1">
            <a:spLocks noChangeArrowheads="1"/>
          </p:cNvSpPr>
          <p:nvPr/>
        </p:nvSpPr>
        <p:spPr bwMode="auto">
          <a:xfrm>
            <a:off x="611560" y="1699061"/>
            <a:ext cx="2232248" cy="3170099"/>
          </a:xfrm>
          <a:prstGeom prst="rect">
            <a:avLst/>
          </a:prstGeom>
          <a:noFill/>
          <a:ln w="9525">
            <a:noFill/>
            <a:miter lim="800000"/>
            <a:headEnd/>
            <a:tailEnd/>
          </a:ln>
        </p:spPr>
        <p:txBody>
          <a:bodyPr wrap="square">
            <a:spAutoFit/>
          </a:bodyPr>
          <a:lstStyle/>
          <a:p>
            <a:pPr algn="ctr"/>
            <a:r>
              <a:rPr lang="en-US" sz="2000" b="1" dirty="0" smtClean="0">
                <a:solidFill>
                  <a:schemeClr val="bg1"/>
                </a:solidFill>
              </a:rPr>
              <a:t>PAE </a:t>
            </a:r>
          </a:p>
          <a:p>
            <a:pPr algn="ctr"/>
            <a:r>
              <a:rPr lang="en-US" sz="2000" b="1" dirty="0" smtClean="0">
                <a:solidFill>
                  <a:schemeClr val="bg1"/>
                </a:solidFill>
              </a:rPr>
              <a:t>+</a:t>
            </a:r>
          </a:p>
          <a:p>
            <a:pPr algn="ctr"/>
            <a:r>
              <a:rPr lang="en-US" sz="2000" b="1" dirty="0" smtClean="0">
                <a:solidFill>
                  <a:schemeClr val="bg1"/>
                </a:solidFill>
              </a:rPr>
              <a:t>3 </a:t>
            </a:r>
            <a:r>
              <a:rPr lang="en-US" sz="2000" b="1" dirty="0">
                <a:solidFill>
                  <a:schemeClr val="bg1"/>
                </a:solidFill>
              </a:rPr>
              <a:t>Y</a:t>
            </a:r>
            <a:r>
              <a:rPr lang="en-US" sz="2000" b="1" dirty="0" smtClean="0">
                <a:solidFill>
                  <a:schemeClr val="bg1"/>
                </a:solidFill>
              </a:rPr>
              <a:t>ears Work Experience</a:t>
            </a:r>
          </a:p>
          <a:p>
            <a:pPr algn="ctr"/>
            <a:r>
              <a:rPr lang="en-US" sz="2000" b="1" dirty="0" smtClean="0">
                <a:solidFill>
                  <a:schemeClr val="bg1"/>
                </a:solidFill>
              </a:rPr>
              <a:t>(Normally </a:t>
            </a:r>
            <a:r>
              <a:rPr lang="en-US" sz="2000" b="1" dirty="0" smtClean="0">
                <a:solidFill>
                  <a:schemeClr val="bg1"/>
                </a:solidFill>
              </a:rPr>
              <a:t>&gt; 5 </a:t>
            </a:r>
            <a:r>
              <a:rPr lang="en-US" sz="2000" b="1" dirty="0" err="1" smtClean="0">
                <a:solidFill>
                  <a:schemeClr val="bg1"/>
                </a:solidFill>
              </a:rPr>
              <a:t>yrs</a:t>
            </a:r>
            <a:r>
              <a:rPr lang="en-US" sz="2000" b="1" dirty="0" smtClean="0">
                <a:solidFill>
                  <a:schemeClr val="bg1"/>
                </a:solidFill>
              </a:rPr>
              <a:t>)</a:t>
            </a:r>
            <a:endParaRPr lang="en-US" sz="2000" b="1" dirty="0" smtClean="0">
              <a:solidFill>
                <a:schemeClr val="bg1"/>
              </a:solidFill>
            </a:endParaRPr>
          </a:p>
          <a:p>
            <a:pPr algn="ctr"/>
            <a:endParaRPr lang="en-US" sz="2000" b="1" dirty="0" smtClean="0">
              <a:solidFill>
                <a:schemeClr val="bg1"/>
              </a:solidFill>
            </a:endParaRPr>
          </a:p>
          <a:p>
            <a:pPr algn="ctr"/>
            <a:endParaRPr lang="en-US" sz="2000" b="1" dirty="0" smtClean="0">
              <a:solidFill>
                <a:schemeClr val="bg1"/>
              </a:solidFill>
            </a:endParaRPr>
          </a:p>
          <a:p>
            <a:pPr algn="ctr"/>
            <a:r>
              <a:rPr lang="en-US" sz="2000" b="1" dirty="0" smtClean="0">
                <a:solidFill>
                  <a:schemeClr val="bg1"/>
                </a:solidFill>
              </a:rPr>
              <a:t>Register </a:t>
            </a:r>
            <a:endParaRPr lang="en-US" sz="2000" b="1" dirty="0" smtClean="0">
              <a:solidFill>
                <a:schemeClr val="bg1"/>
              </a:solidFill>
            </a:endParaRPr>
          </a:p>
          <a:p>
            <a:pPr algn="ctr"/>
            <a:r>
              <a:rPr lang="en-US" sz="2000" b="1" dirty="0" smtClean="0">
                <a:solidFill>
                  <a:schemeClr val="bg1"/>
                </a:solidFill>
              </a:rPr>
              <a:t>with </a:t>
            </a:r>
            <a:r>
              <a:rPr lang="en-US" sz="2000" b="1" dirty="0" smtClean="0">
                <a:solidFill>
                  <a:schemeClr val="bg1"/>
                </a:solidFill>
              </a:rPr>
              <a:t>BEM</a:t>
            </a:r>
          </a:p>
          <a:p>
            <a:endParaRPr lang="en-US" sz="2000" b="1" dirty="0" smtClean="0">
              <a:solidFill>
                <a:schemeClr val="bg1"/>
              </a:solidFill>
            </a:endParaRPr>
          </a:p>
        </p:txBody>
      </p:sp>
      <p:sp>
        <p:nvSpPr>
          <p:cNvPr id="23" name="Up Arrow 22"/>
          <p:cNvSpPr/>
          <p:nvPr/>
        </p:nvSpPr>
        <p:spPr>
          <a:xfrm>
            <a:off x="1500166" y="1000125"/>
            <a:ext cx="428628" cy="785813"/>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p>
        </p:txBody>
      </p:sp>
      <p:sp>
        <p:nvSpPr>
          <p:cNvPr id="24" name="Up Arrow 23"/>
          <p:cNvSpPr/>
          <p:nvPr/>
        </p:nvSpPr>
        <p:spPr>
          <a:xfrm>
            <a:off x="3643306" y="1000125"/>
            <a:ext cx="428629" cy="785813"/>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p>
        </p:txBody>
      </p:sp>
      <p:sp>
        <p:nvSpPr>
          <p:cNvPr id="25" name="Up Arrow 24"/>
          <p:cNvSpPr/>
          <p:nvPr/>
        </p:nvSpPr>
        <p:spPr>
          <a:xfrm>
            <a:off x="5572132" y="1000125"/>
            <a:ext cx="428629" cy="785813"/>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p>
        </p:txBody>
      </p:sp>
      <p:sp>
        <p:nvSpPr>
          <p:cNvPr id="26" name="Up Arrow 25"/>
          <p:cNvSpPr/>
          <p:nvPr/>
        </p:nvSpPr>
        <p:spPr>
          <a:xfrm>
            <a:off x="7286644" y="1000125"/>
            <a:ext cx="428628" cy="785813"/>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p>
        </p:txBody>
      </p:sp>
      <p:sp>
        <p:nvSpPr>
          <p:cNvPr id="2" name="Rectangle 1"/>
          <p:cNvSpPr/>
          <p:nvPr/>
        </p:nvSpPr>
        <p:spPr>
          <a:xfrm>
            <a:off x="785786" y="4572009"/>
            <a:ext cx="7572428" cy="114300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dirty="0"/>
              <a:t>ENGINEERING </a:t>
            </a:r>
            <a:r>
              <a:rPr lang="en-US" sz="3200" dirty="0" smtClean="0"/>
              <a:t>GRADUATES OUTCOMES</a:t>
            </a:r>
            <a:endParaRPr lang="en-MY" sz="3200" dirty="0"/>
          </a:p>
        </p:txBody>
      </p:sp>
      <p:sp>
        <p:nvSpPr>
          <p:cNvPr id="37" name="TextBox 20"/>
          <p:cNvSpPr txBox="1">
            <a:spLocks noChangeArrowheads="1"/>
          </p:cNvSpPr>
          <p:nvPr/>
        </p:nvSpPr>
        <p:spPr bwMode="auto">
          <a:xfrm>
            <a:off x="2771800" y="2420888"/>
            <a:ext cx="1944216" cy="1938992"/>
          </a:xfrm>
          <a:prstGeom prst="rect">
            <a:avLst/>
          </a:prstGeom>
          <a:noFill/>
          <a:ln w="9525">
            <a:noFill/>
            <a:miter lim="800000"/>
            <a:headEnd/>
            <a:tailEnd/>
          </a:ln>
        </p:spPr>
        <p:txBody>
          <a:bodyPr wrap="square">
            <a:spAutoFit/>
          </a:bodyPr>
          <a:lstStyle/>
          <a:p>
            <a:pPr algn="ctr"/>
            <a:r>
              <a:rPr lang="en-US" sz="2400" b="1" dirty="0" smtClean="0"/>
              <a:t>Register with </a:t>
            </a:r>
            <a:r>
              <a:rPr lang="en-US" sz="2400" b="1" dirty="0" smtClean="0"/>
              <a:t>BEM</a:t>
            </a:r>
          </a:p>
          <a:p>
            <a:pPr algn="ctr"/>
            <a:r>
              <a:rPr lang="en-US" sz="2400" b="1" dirty="0"/>
              <a:t>u</a:t>
            </a:r>
            <a:r>
              <a:rPr lang="en-US" sz="2400" b="1" dirty="0" smtClean="0"/>
              <a:t>pon graduation</a:t>
            </a:r>
            <a:endParaRPr lang="en-US" sz="2400" b="1" dirty="0" smtClean="0"/>
          </a:p>
          <a:p>
            <a:endParaRPr lang="en-US" sz="2400" b="1" dirty="0" smtClean="0"/>
          </a:p>
        </p:txBody>
      </p:sp>
      <p:cxnSp>
        <p:nvCxnSpPr>
          <p:cNvPr id="11" name="Straight Arrow Connector 10"/>
          <p:cNvCxnSpPr/>
          <p:nvPr/>
        </p:nvCxnSpPr>
        <p:spPr>
          <a:xfrm>
            <a:off x="1691680" y="3356992"/>
            <a:ext cx="0" cy="432048"/>
          </a:xfrm>
          <a:prstGeom prst="straightConnector1">
            <a:avLst/>
          </a:prstGeom>
          <a:ln w="38100" cmpd="sng">
            <a:solidFill>
              <a:srgbClr val="FFDC6D"/>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930416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6404039" y="3945632"/>
            <a:ext cx="1379579" cy="121156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smtClean="0"/>
              <a:t>Affective</a:t>
            </a:r>
          </a:p>
          <a:p>
            <a:pPr algn="ctr" fontAlgn="auto">
              <a:spcBef>
                <a:spcPts val="0"/>
              </a:spcBef>
              <a:spcAft>
                <a:spcPts val="0"/>
              </a:spcAft>
              <a:defRPr/>
            </a:pPr>
            <a:r>
              <a:rPr lang="en-US" sz="1200" dirty="0" smtClean="0"/>
              <a:t>(Attitude – A)</a:t>
            </a:r>
            <a:endParaRPr lang="en-MY" sz="1200" dirty="0"/>
          </a:p>
        </p:txBody>
      </p:sp>
      <p:sp>
        <p:nvSpPr>
          <p:cNvPr id="18" name="Rectangle 17"/>
          <p:cNvSpPr/>
          <p:nvPr/>
        </p:nvSpPr>
        <p:spPr>
          <a:xfrm>
            <a:off x="5004049" y="3933056"/>
            <a:ext cx="1411418" cy="121156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smtClean="0"/>
              <a:t>Psychomotor</a:t>
            </a:r>
          </a:p>
          <a:p>
            <a:pPr algn="ctr" fontAlgn="auto">
              <a:spcBef>
                <a:spcPts val="0"/>
              </a:spcBef>
              <a:spcAft>
                <a:spcPts val="0"/>
              </a:spcAft>
              <a:defRPr/>
            </a:pPr>
            <a:r>
              <a:rPr lang="en-US" dirty="0" smtClean="0"/>
              <a:t>(</a:t>
            </a:r>
            <a:r>
              <a:rPr lang="en-US" sz="1600" dirty="0" smtClean="0"/>
              <a:t>Skill – S)</a:t>
            </a:r>
            <a:endParaRPr lang="en-MY" sz="1600" dirty="0"/>
          </a:p>
        </p:txBody>
      </p:sp>
      <p:sp>
        <p:nvSpPr>
          <p:cNvPr id="11" name="Rectangle 10"/>
          <p:cNvSpPr/>
          <p:nvPr/>
        </p:nvSpPr>
        <p:spPr>
          <a:xfrm>
            <a:off x="1466294" y="3945632"/>
            <a:ext cx="3537754" cy="121156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smtClean="0"/>
              <a:t>Cognitive</a:t>
            </a:r>
          </a:p>
          <a:p>
            <a:pPr algn="ctr" fontAlgn="auto">
              <a:spcBef>
                <a:spcPts val="0"/>
              </a:spcBef>
              <a:spcAft>
                <a:spcPts val="0"/>
              </a:spcAft>
              <a:defRPr/>
            </a:pPr>
            <a:r>
              <a:rPr lang="en-US" dirty="0" smtClean="0"/>
              <a:t>(Knowledge – K)</a:t>
            </a:r>
            <a:endParaRPr lang="en-MY" dirty="0"/>
          </a:p>
        </p:txBody>
      </p:sp>
      <p:sp>
        <p:nvSpPr>
          <p:cNvPr id="13" name="Rectangle 12"/>
          <p:cNvSpPr/>
          <p:nvPr/>
        </p:nvSpPr>
        <p:spPr>
          <a:xfrm>
            <a:off x="1466293" y="2728912"/>
            <a:ext cx="4782543" cy="121156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Education</a:t>
            </a:r>
          </a:p>
          <a:p>
            <a:pPr algn="ctr" fontAlgn="auto">
              <a:spcBef>
                <a:spcPts val="0"/>
              </a:spcBef>
              <a:spcAft>
                <a:spcPts val="0"/>
              </a:spcAft>
              <a:defRPr/>
            </a:pPr>
            <a:r>
              <a:rPr lang="en-US" dirty="0"/>
              <a:t>(Knowledge &amp; Understanding)</a:t>
            </a:r>
            <a:endParaRPr lang="en-MY" dirty="0"/>
          </a:p>
        </p:txBody>
      </p:sp>
      <p:sp>
        <p:nvSpPr>
          <p:cNvPr id="14" name="Rectangle 13"/>
          <p:cNvSpPr/>
          <p:nvPr/>
        </p:nvSpPr>
        <p:spPr>
          <a:xfrm>
            <a:off x="6220095" y="2728912"/>
            <a:ext cx="1563523" cy="121156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Training</a:t>
            </a:r>
          </a:p>
          <a:p>
            <a:pPr algn="ctr" fontAlgn="auto">
              <a:spcBef>
                <a:spcPts val="0"/>
              </a:spcBef>
              <a:spcAft>
                <a:spcPts val="0"/>
              </a:spcAft>
              <a:defRPr/>
            </a:pPr>
            <a:r>
              <a:rPr lang="en-US" dirty="0"/>
              <a:t>(Skill)</a:t>
            </a:r>
            <a:endParaRPr lang="en-MY" dirty="0"/>
          </a:p>
        </p:txBody>
      </p:sp>
      <p:sp>
        <p:nvSpPr>
          <p:cNvPr id="20" name="Rectangle 19"/>
          <p:cNvSpPr/>
          <p:nvPr/>
        </p:nvSpPr>
        <p:spPr>
          <a:xfrm>
            <a:off x="1466294" y="1875972"/>
            <a:ext cx="6346066" cy="832948"/>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smtClean="0"/>
              <a:t>ENGINEERING PROGRAMME</a:t>
            </a:r>
            <a:endParaRPr lang="en-MY" dirty="0"/>
          </a:p>
        </p:txBody>
      </p:sp>
    </p:spTree>
    <p:extLst>
      <p:ext uri="{BB962C8B-B14F-4D97-AF65-F5344CB8AC3E}">
        <p14:creationId xmlns:p14="http://schemas.microsoft.com/office/powerpoint/2010/main" val="331261825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heckerboard(across)">
                                      <p:cBhvr>
                                        <p:cTn id="10" dur="500"/>
                                        <p:tgtEl>
                                          <p:spTgt spid="14"/>
                                        </p:tgtEl>
                                      </p:cBhvr>
                                    </p:animEffect>
                                  </p:childTnLst>
                                </p:cTn>
                              </p:par>
                              <p:par>
                                <p:cTn id="11" presetID="3" presetClass="entr" presetSubtype="10" fill="hold" grpId="0" nodeType="withEffect">
                                  <p:stCondLst>
                                    <p:cond delay="2000"/>
                                  </p:stCondLst>
                                  <p:childTnLst>
                                    <p:set>
                                      <p:cBhvr>
                                        <p:cTn id="12" dur="1" fill="hold">
                                          <p:stCondLst>
                                            <p:cond delay="0"/>
                                          </p:stCondLst>
                                        </p:cTn>
                                        <p:tgtEl>
                                          <p:spTgt spid="10"/>
                                        </p:tgtEl>
                                        <p:attrNameLst>
                                          <p:attrName>style.visibility</p:attrName>
                                        </p:attrNameLst>
                                      </p:cBhvr>
                                      <p:to>
                                        <p:strVal val="visible"/>
                                      </p:to>
                                    </p:set>
                                    <p:animEffect transition="in" filter="blinds(horizontal)">
                                      <p:cBhvr>
                                        <p:cTn id="13" dur="500"/>
                                        <p:tgtEl>
                                          <p:spTgt spid="10"/>
                                        </p:tgtEl>
                                      </p:cBhvr>
                                    </p:animEffect>
                                  </p:childTnLst>
                                </p:cTn>
                              </p:par>
                              <p:par>
                                <p:cTn id="14" presetID="3" presetClass="entr" presetSubtype="10" fill="hold" grpId="0" nodeType="withEffect">
                                  <p:stCondLst>
                                    <p:cond delay="2000"/>
                                  </p:stCondLst>
                                  <p:childTnLst>
                                    <p:set>
                                      <p:cBhvr>
                                        <p:cTn id="15" dur="1" fill="hold">
                                          <p:stCondLst>
                                            <p:cond delay="0"/>
                                          </p:stCondLst>
                                        </p:cTn>
                                        <p:tgtEl>
                                          <p:spTgt spid="11"/>
                                        </p:tgtEl>
                                        <p:attrNameLst>
                                          <p:attrName>style.visibility</p:attrName>
                                        </p:attrNameLst>
                                      </p:cBhvr>
                                      <p:to>
                                        <p:strVal val="visible"/>
                                      </p:to>
                                    </p:set>
                                    <p:animEffect transition="in" filter="blinds(horizontal)">
                                      <p:cBhvr>
                                        <p:cTn id="16" dur="500"/>
                                        <p:tgtEl>
                                          <p:spTgt spid="11"/>
                                        </p:tgtEl>
                                      </p:cBhvr>
                                    </p:animEffect>
                                  </p:childTnLst>
                                </p:cTn>
                              </p:par>
                              <p:par>
                                <p:cTn id="17" presetID="3" presetClass="entr" presetSubtype="10" fill="hold" grpId="0" nodeType="withEffect">
                                  <p:stCondLst>
                                    <p:cond delay="2000"/>
                                  </p:stCondLst>
                                  <p:childTnLst>
                                    <p:set>
                                      <p:cBhvr>
                                        <p:cTn id="18" dur="1" fill="hold">
                                          <p:stCondLst>
                                            <p:cond delay="0"/>
                                          </p:stCondLst>
                                        </p:cTn>
                                        <p:tgtEl>
                                          <p:spTgt spid="18"/>
                                        </p:tgtEl>
                                        <p:attrNameLst>
                                          <p:attrName>style.visibility</p:attrName>
                                        </p:attrNameLst>
                                      </p:cBhvr>
                                      <p:to>
                                        <p:strVal val="visible"/>
                                      </p:to>
                                    </p:set>
                                    <p:animEffect transition="in" filter="blinds(horizontal)">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mph" presetSubtype="0" fill="hold" grpId="1" nodeType="clickEffect">
                                  <p:stCondLst>
                                    <p:cond delay="0"/>
                                  </p:stCondLst>
                                  <p:childTnLst>
                                    <p:animScale>
                                      <p:cBhvr>
                                        <p:cTn id="23" dur="2000" fill="hold"/>
                                        <p:tgtEl>
                                          <p:spTgt spid="10"/>
                                        </p:tgtEl>
                                      </p:cBhvr>
                                      <p:by x="150000" y="150000"/>
                                    </p:animScale>
                                  </p:childTnLst>
                                </p:cTn>
                              </p:par>
                              <p:par>
                                <p:cTn id="24" presetID="6" presetClass="emph" presetSubtype="0" fill="hold" grpId="1" nodeType="withEffect">
                                  <p:stCondLst>
                                    <p:cond delay="0"/>
                                  </p:stCondLst>
                                  <p:childTnLst>
                                    <p:animScale>
                                      <p:cBhvr>
                                        <p:cTn id="25" dur="2000" fill="hold"/>
                                        <p:tgtEl>
                                          <p:spTgt spid="11"/>
                                        </p:tgtEl>
                                      </p:cBhvr>
                                      <p:by x="150000" y="150000"/>
                                    </p:animScale>
                                  </p:childTnLst>
                                </p:cTn>
                              </p:par>
                              <p:par>
                                <p:cTn id="26" presetID="6" presetClass="emph" presetSubtype="0" fill="hold" grpId="1" nodeType="withEffect">
                                  <p:stCondLst>
                                    <p:cond delay="0"/>
                                  </p:stCondLst>
                                  <p:childTnLst>
                                    <p:animScale>
                                      <p:cBhvr>
                                        <p:cTn id="27" dur="2000" fill="hold"/>
                                        <p:tgtEl>
                                          <p:spTgt spid="18"/>
                                        </p:tgtEl>
                                      </p:cBhvr>
                                      <p:by x="150000" y="150000"/>
                                    </p:animScale>
                                  </p:childTnLst>
                                </p:cTn>
                              </p:par>
                              <p:par>
                                <p:cTn id="28" presetID="64" presetClass="path" presetSubtype="0" accel="50000" decel="50000" fill="hold" grpId="2" nodeType="withEffect">
                                  <p:stCondLst>
                                    <p:cond delay="0"/>
                                  </p:stCondLst>
                                  <p:childTnLst>
                                    <p:animMotion origin="layout" path="M 4.80042E-6 3.14596E-6 L 0.09441 -0.52024 " pathEditMode="relative" rAng="0" ptsTypes="AA">
                                      <p:cBhvr>
                                        <p:cTn id="29" dur="2000" fill="hold"/>
                                        <p:tgtEl>
                                          <p:spTgt spid="10"/>
                                        </p:tgtEl>
                                        <p:attrNameLst>
                                          <p:attrName>ppt_x</p:attrName>
                                          <p:attrName>ppt_y</p:attrName>
                                        </p:attrNameLst>
                                      </p:cBhvr>
                                      <p:rCtr x="4721" y="-26024"/>
                                    </p:animMotion>
                                  </p:childTnLst>
                                </p:cTn>
                              </p:par>
                              <p:par>
                                <p:cTn id="30" presetID="64" presetClass="path" presetSubtype="0" accel="50000" decel="50000" fill="hold" grpId="2" nodeType="withEffect">
                                  <p:stCondLst>
                                    <p:cond delay="0"/>
                                  </p:stCondLst>
                                  <p:childTnLst>
                                    <p:animMotion origin="layout" path="M 3.36689E-6 3.14596E-6 L -0.1057 -0.52024 " pathEditMode="relative" rAng="0" ptsTypes="AA">
                                      <p:cBhvr>
                                        <p:cTn id="31" dur="2000" fill="hold"/>
                                        <p:tgtEl>
                                          <p:spTgt spid="11"/>
                                        </p:tgtEl>
                                        <p:attrNameLst>
                                          <p:attrName>ppt_x</p:attrName>
                                          <p:attrName>ppt_y</p:attrName>
                                        </p:attrNameLst>
                                      </p:cBhvr>
                                      <p:rCtr x="-5293" y="-26024"/>
                                    </p:animMotion>
                                  </p:childTnLst>
                                </p:cTn>
                              </p:par>
                              <p:par>
                                <p:cTn id="32" presetID="64" presetClass="path" presetSubtype="0" accel="50000" decel="50000" fill="hold" grpId="2" nodeType="withEffect">
                                  <p:stCondLst>
                                    <p:cond delay="0"/>
                                  </p:stCondLst>
                                  <p:childTnLst>
                                    <p:animMotion origin="layout" path="M 1.14196E-6 3.7127E-6 L 0.02534 -0.51839 " pathEditMode="relative" rAng="0" ptsTypes="AA">
                                      <p:cBhvr>
                                        <p:cTn id="33" dur="2000" fill="hold"/>
                                        <p:tgtEl>
                                          <p:spTgt spid="18"/>
                                        </p:tgtEl>
                                        <p:attrNameLst>
                                          <p:attrName>ppt_x</p:attrName>
                                          <p:attrName>ppt_y</p:attrName>
                                        </p:attrNameLst>
                                      </p:cBhvr>
                                      <p:rCtr x="1267" y="-259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0" grpId="2" animBg="1"/>
      <p:bldP spid="18" grpId="0" animBg="1"/>
      <p:bldP spid="18" grpId="1" animBg="1"/>
      <p:bldP spid="18" grpId="2" animBg="1"/>
      <p:bldP spid="11" grpId="0" animBg="1"/>
      <p:bldP spid="11" grpId="1" animBg="1"/>
      <p:bldP spid="11" grpId="2" animBg="1"/>
      <p:bldP spid="13" grpId="0" animBg="1"/>
      <p:bldP spid="1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6642" name="Group 2"/>
          <p:cNvGraphicFramePr>
            <a:graphicFrameLocks noGrp="1"/>
          </p:cNvGraphicFramePr>
          <p:nvPr/>
        </p:nvGraphicFramePr>
        <p:xfrm>
          <a:off x="304800" y="1143000"/>
          <a:ext cx="8534399" cy="4800592"/>
        </p:xfrm>
        <a:graphic>
          <a:graphicData uri="http://schemas.openxmlformats.org/drawingml/2006/table">
            <a:tbl>
              <a:tblPr/>
              <a:tblGrid>
                <a:gridCol w="2719754"/>
                <a:gridCol w="3001107"/>
                <a:gridCol w="2813538"/>
              </a:tblGrid>
              <a:tr h="1142992">
                <a:tc>
                  <a:txBody>
                    <a:bodyPr/>
                    <a:lstStyle/>
                    <a:p>
                      <a:pPr marL="0" marR="0" lvl="0" indent="0" algn="ctr" defTabSz="914400" rtl="0" eaLnBrk="1" fontAlgn="base" latinLnBrk="0" hangingPunct="1">
                        <a:lnSpc>
                          <a:spcPct val="100000"/>
                        </a:lnSpc>
                        <a:spcBef>
                          <a:spcPct val="0"/>
                        </a:spcBef>
                        <a:spcAft>
                          <a:spcPct val="0"/>
                        </a:spcAft>
                        <a:buClr>
                          <a:schemeClr val="bg2"/>
                        </a:buClr>
                        <a:buSzPct val="90000"/>
                        <a:buFont typeface="Wingdings" pitchFamily="2" charset="2"/>
                        <a:buNone/>
                        <a:tabLst/>
                      </a:pPr>
                      <a:r>
                        <a:rPr kumimoji="0" lang="en-GB" sz="2800" b="1" i="0" u="none" strike="noStrike" cap="none" normalizeH="0" baseline="0" dirty="0" smtClean="0">
                          <a:ln>
                            <a:noFill/>
                          </a:ln>
                          <a:solidFill>
                            <a:schemeClr val="tx1"/>
                          </a:solidFill>
                          <a:effectLst/>
                          <a:latin typeface="Arial Narrow" pitchFamily="34" charset="0"/>
                          <a:cs typeface="Times New Roman" pitchFamily="18" charset="0"/>
                        </a:rPr>
                        <a:t>Complex Problems</a:t>
                      </a:r>
                      <a:endParaRPr kumimoji="0" lang="en-GB" sz="2800" b="0" i="0" u="none" strike="noStrike" cap="none" normalizeH="0" baseline="0" dirty="0" smtClean="0">
                        <a:ln>
                          <a:noFill/>
                        </a:ln>
                        <a:solidFill>
                          <a:schemeClr val="tx1"/>
                        </a:solidFill>
                        <a:effectLst/>
                        <a:latin typeface="Arial Narrow"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bg2"/>
                        </a:buClr>
                        <a:buSzPct val="90000"/>
                        <a:buFont typeface="Wingdings" pitchFamily="2" charset="2"/>
                        <a:buNone/>
                        <a:tabLst/>
                      </a:pPr>
                      <a:r>
                        <a:rPr kumimoji="0" lang="en-GB" sz="2800" b="1" i="0" u="none" strike="noStrike" cap="none" normalizeH="0" baseline="0" dirty="0" smtClean="0">
                          <a:ln>
                            <a:noFill/>
                          </a:ln>
                          <a:solidFill>
                            <a:schemeClr val="tx1"/>
                          </a:solidFill>
                          <a:effectLst/>
                          <a:latin typeface="Arial Narrow" pitchFamily="34" charset="0"/>
                        </a:rPr>
                        <a:t>Broadly Defined Problems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bg2"/>
                        </a:buClr>
                        <a:buSzPct val="90000"/>
                        <a:buFont typeface="Wingdings" pitchFamily="2" charset="2"/>
                        <a:buNone/>
                        <a:tabLst/>
                      </a:pPr>
                      <a:r>
                        <a:rPr kumimoji="0" lang="en-GB" sz="2800" b="1" i="0" u="none" strike="noStrike" cap="none" normalizeH="0" baseline="0" dirty="0" smtClean="0">
                          <a:ln>
                            <a:noFill/>
                          </a:ln>
                          <a:solidFill>
                            <a:schemeClr val="tx1"/>
                          </a:solidFill>
                          <a:effectLst/>
                          <a:latin typeface="Arial Narrow" pitchFamily="34" charset="0"/>
                          <a:cs typeface="Times New Roman" pitchFamily="18" charset="0"/>
                        </a:rPr>
                        <a:t>Well defined Problems</a:t>
                      </a:r>
                      <a:endParaRPr kumimoji="0" lang="en-GB" sz="2800" b="0" i="0" u="none" strike="noStrike" cap="none" normalizeH="0" baseline="0" dirty="0" smtClean="0">
                        <a:ln>
                          <a:noFill/>
                        </a:ln>
                        <a:solidFill>
                          <a:schemeClr val="tx1"/>
                        </a:solidFill>
                        <a:effectLst/>
                        <a:latin typeface="Arial Narrow"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57600">
                <a:tc>
                  <a:txBody>
                    <a:bodyPr/>
                    <a:lstStyle/>
                    <a:p>
                      <a:pPr marL="0" marR="0" lvl="0" indent="0" algn="l" defTabSz="914400" rtl="0" eaLnBrk="1" fontAlgn="base" latinLnBrk="0" hangingPunct="1">
                        <a:lnSpc>
                          <a:spcPct val="100000"/>
                        </a:lnSpc>
                        <a:spcBef>
                          <a:spcPct val="0"/>
                        </a:spcBef>
                        <a:spcAft>
                          <a:spcPct val="0"/>
                        </a:spcAft>
                        <a:buClr>
                          <a:schemeClr val="bg2"/>
                        </a:buClr>
                        <a:buSzPct val="90000"/>
                        <a:buFont typeface="Wingdings" pitchFamily="2" charset="2"/>
                        <a:buNone/>
                        <a:tabLst/>
                      </a:pPr>
                      <a:endParaRPr kumimoji="0" lang="en-GB" sz="1800" b="0" i="0" u="none" strike="noStrike" cap="none" normalizeH="0" baseline="0" dirty="0" smtClean="0">
                        <a:ln>
                          <a:noFill/>
                        </a:ln>
                        <a:solidFill>
                          <a:schemeClr val="tx1"/>
                        </a:solidFill>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bg2"/>
                        </a:buClr>
                        <a:buSzPct val="90000"/>
                        <a:buFont typeface="Wingdings" pitchFamily="2" charset="2"/>
                        <a:buNone/>
                        <a:tabLst/>
                      </a:pPr>
                      <a:endParaRPr kumimoji="0" lang="en-GB" sz="1800" b="0" i="0" u="none" strike="noStrike" cap="none" normalizeH="0" baseline="0" dirty="0" smtClean="0">
                        <a:ln>
                          <a:noFill/>
                        </a:ln>
                        <a:solidFill>
                          <a:schemeClr val="tx1"/>
                        </a:solidFill>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bg2"/>
                        </a:buClr>
                        <a:buSzPct val="90000"/>
                        <a:buFont typeface="Wingdings" pitchFamily="2" charset="2"/>
                        <a:buNone/>
                        <a:tabLst/>
                      </a:pPr>
                      <a:endParaRPr kumimoji="0" lang="en-GB" sz="1800" b="0" i="0" u="none" strike="noStrike" cap="none" normalizeH="0" baseline="0" dirty="0" smtClean="0">
                        <a:ln>
                          <a:noFill/>
                        </a:ln>
                        <a:solidFill>
                          <a:schemeClr val="tx1"/>
                        </a:solidFill>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44048" name="Rectangle 16"/>
          <p:cNvSpPr>
            <a:spLocks noChangeArrowheads="1"/>
          </p:cNvSpPr>
          <p:nvPr/>
        </p:nvSpPr>
        <p:spPr bwMode="auto">
          <a:xfrm>
            <a:off x="0" y="4432300"/>
            <a:ext cx="9144000" cy="0"/>
          </a:xfrm>
          <a:prstGeom prst="rect">
            <a:avLst/>
          </a:prstGeom>
          <a:noFill/>
          <a:ln w="9525">
            <a:noFill/>
            <a:miter lim="800000"/>
            <a:headEnd/>
            <a:tailEnd/>
          </a:ln>
        </p:spPr>
        <p:txBody>
          <a:bodyPr wrap="none" anchor="ctr">
            <a:spAutoFit/>
          </a:bodyPr>
          <a:lstStyle/>
          <a:p>
            <a:endParaRPr lang="en-US"/>
          </a:p>
        </p:txBody>
      </p:sp>
      <p:sp>
        <p:nvSpPr>
          <p:cNvPr id="496657" name="Rectangle 17"/>
          <p:cNvSpPr>
            <a:spLocks noChangeArrowheads="1"/>
          </p:cNvSpPr>
          <p:nvPr/>
        </p:nvSpPr>
        <p:spPr bwMode="auto">
          <a:xfrm>
            <a:off x="6084168" y="2357438"/>
            <a:ext cx="2664295" cy="3500437"/>
          </a:xfrm>
          <a:prstGeom prst="rect">
            <a:avLst/>
          </a:prstGeom>
          <a:solidFill>
            <a:srgbClr val="800000"/>
          </a:solidFill>
          <a:ln w="9525">
            <a:solidFill>
              <a:schemeClr val="tx1"/>
            </a:solidFill>
            <a:miter lim="800000"/>
            <a:headEnd/>
            <a:tailEnd/>
          </a:ln>
        </p:spPr>
        <p:txBody>
          <a:bodyPr anchor="ctr"/>
          <a:lstStyle/>
          <a:p>
            <a:pPr algn="ctr"/>
            <a:r>
              <a:rPr lang="en-GB" sz="2800" dirty="0">
                <a:solidFill>
                  <a:schemeClr val="bg1"/>
                </a:solidFill>
                <a:latin typeface="Arial Narrow" pitchFamily="34" charset="0"/>
              </a:rPr>
              <a:t>Can be solved using limited theoretical knowledge, but normally requires extensive practical knowledge</a:t>
            </a:r>
          </a:p>
        </p:txBody>
      </p:sp>
      <p:sp>
        <p:nvSpPr>
          <p:cNvPr id="496658" name="Rectangle 18"/>
          <p:cNvSpPr>
            <a:spLocks noChangeArrowheads="1"/>
          </p:cNvSpPr>
          <p:nvPr/>
        </p:nvSpPr>
        <p:spPr bwMode="auto">
          <a:xfrm>
            <a:off x="3059832" y="2357438"/>
            <a:ext cx="2880320" cy="3481387"/>
          </a:xfrm>
          <a:prstGeom prst="rect">
            <a:avLst/>
          </a:prstGeom>
          <a:solidFill>
            <a:srgbClr val="800000"/>
          </a:solidFill>
          <a:ln w="9525">
            <a:solidFill>
              <a:schemeClr val="tx1"/>
            </a:solidFill>
            <a:miter lim="800000"/>
            <a:headEnd/>
            <a:tailEnd/>
          </a:ln>
        </p:spPr>
        <p:txBody>
          <a:bodyPr anchor="ctr"/>
          <a:lstStyle/>
          <a:p>
            <a:pPr algn="ctr"/>
            <a:r>
              <a:rPr lang="en-GB" sz="3200" dirty="0">
                <a:solidFill>
                  <a:schemeClr val="bg1"/>
                </a:solidFill>
                <a:latin typeface="Arial Narrow" pitchFamily="34" charset="0"/>
              </a:rPr>
              <a:t>Requires knowledge of principles and applied procedures or methodologies </a:t>
            </a:r>
          </a:p>
        </p:txBody>
      </p:sp>
      <p:sp>
        <p:nvSpPr>
          <p:cNvPr id="496659" name="Rectangle 19"/>
          <p:cNvSpPr>
            <a:spLocks noChangeArrowheads="1"/>
          </p:cNvSpPr>
          <p:nvPr/>
        </p:nvSpPr>
        <p:spPr bwMode="auto">
          <a:xfrm>
            <a:off x="381000" y="2357438"/>
            <a:ext cx="2590800" cy="3481387"/>
          </a:xfrm>
          <a:prstGeom prst="rect">
            <a:avLst/>
          </a:prstGeom>
          <a:solidFill>
            <a:srgbClr val="800000"/>
          </a:solidFill>
          <a:ln w="9525">
            <a:solidFill>
              <a:schemeClr val="tx1"/>
            </a:solidFill>
            <a:miter lim="800000"/>
            <a:headEnd/>
            <a:tailEnd/>
          </a:ln>
        </p:spPr>
        <p:txBody>
          <a:bodyPr anchor="ctr"/>
          <a:lstStyle/>
          <a:p>
            <a:pPr algn="ctr"/>
            <a:r>
              <a:rPr lang="en-GB" sz="2800" dirty="0">
                <a:solidFill>
                  <a:schemeClr val="bg1"/>
                </a:solidFill>
                <a:latin typeface="Arial Narrow" pitchFamily="34" charset="0"/>
              </a:rPr>
              <a:t>Requires in-depth knowledge that allows a fundamentals-based first principles analytical approach</a:t>
            </a:r>
            <a:endParaRPr lang="en-US" sz="2800" dirty="0">
              <a:solidFill>
                <a:schemeClr val="bg1"/>
              </a:solidFill>
              <a:latin typeface="Arial Narrow" pitchFamily="34" charset="0"/>
            </a:endParaRPr>
          </a:p>
        </p:txBody>
      </p:sp>
      <p:sp>
        <p:nvSpPr>
          <p:cNvPr id="44052" name="Text Box 20"/>
          <p:cNvSpPr txBox="1">
            <a:spLocks noChangeArrowheads="1"/>
          </p:cNvSpPr>
          <p:nvPr/>
        </p:nvSpPr>
        <p:spPr bwMode="auto">
          <a:xfrm>
            <a:off x="2286000" y="381000"/>
            <a:ext cx="6096000" cy="523875"/>
          </a:xfrm>
          <a:prstGeom prst="rect">
            <a:avLst/>
          </a:prstGeom>
          <a:solidFill>
            <a:srgbClr val="FFB9F9"/>
          </a:solidFill>
          <a:ln w="9525">
            <a:noFill/>
            <a:miter lim="800000"/>
            <a:headEnd/>
            <a:tailEnd/>
          </a:ln>
        </p:spPr>
        <p:txBody>
          <a:bodyPr>
            <a:spAutoFit/>
          </a:bodyPr>
          <a:lstStyle/>
          <a:p>
            <a:pPr algn="ctr"/>
            <a:r>
              <a:rPr lang="en-US" sz="2800" dirty="0"/>
              <a:t>Depth of Knowledge Required</a:t>
            </a:r>
            <a:endParaRPr lang="en-US" dirty="0">
              <a:latin typeface="Arial Narrow" pitchFamily="34" charset="0"/>
            </a:endParaRPr>
          </a:p>
        </p:txBody>
      </p:sp>
    </p:spTree>
    <p:extLst>
      <p:ext uri="{BB962C8B-B14F-4D97-AF65-F5344CB8AC3E}">
        <p14:creationId xmlns:p14="http://schemas.microsoft.com/office/powerpoint/2010/main" val="25373239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accent4">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p>
        </p:txBody>
      </p:sp>
      <p:sp>
        <p:nvSpPr>
          <p:cNvPr id="31746" name="Rectangle 4"/>
          <p:cNvSpPr>
            <a:spLocks noChangeArrowheads="1"/>
          </p:cNvSpPr>
          <p:nvPr/>
        </p:nvSpPr>
        <p:spPr bwMode="auto">
          <a:xfrm>
            <a:off x="685800" y="1447800"/>
            <a:ext cx="7696200" cy="762000"/>
          </a:xfrm>
          <a:prstGeom prst="rect">
            <a:avLst/>
          </a:prstGeom>
          <a:solidFill>
            <a:srgbClr val="A9F5FF"/>
          </a:solidFill>
          <a:ln w="9525">
            <a:solidFill>
              <a:schemeClr val="tx1"/>
            </a:solidFill>
            <a:miter lim="800000"/>
            <a:headEnd/>
            <a:tailEnd/>
          </a:ln>
        </p:spPr>
        <p:txBody>
          <a:bodyPr wrap="none" anchor="ctr"/>
          <a:lstStyle/>
          <a:p>
            <a:pPr algn="ctr"/>
            <a:r>
              <a:rPr lang="en-US" sz="2800" b="1"/>
              <a:t>Programme Objectives</a:t>
            </a:r>
          </a:p>
        </p:txBody>
      </p:sp>
      <p:sp>
        <p:nvSpPr>
          <p:cNvPr id="31747" name="Rectangle 8"/>
          <p:cNvSpPr>
            <a:spLocks noChangeArrowheads="1"/>
          </p:cNvSpPr>
          <p:nvPr/>
        </p:nvSpPr>
        <p:spPr bwMode="auto">
          <a:xfrm>
            <a:off x="685800" y="188640"/>
            <a:ext cx="3733800" cy="936104"/>
          </a:xfrm>
          <a:prstGeom prst="rect">
            <a:avLst/>
          </a:prstGeom>
          <a:solidFill>
            <a:schemeClr val="tx2"/>
          </a:solidFill>
          <a:ln w="9525">
            <a:solidFill>
              <a:schemeClr val="tx1"/>
            </a:solidFill>
            <a:miter lim="800000"/>
            <a:headEnd/>
            <a:tailEnd/>
          </a:ln>
        </p:spPr>
        <p:txBody>
          <a:bodyPr wrap="none" anchor="ctr"/>
          <a:lstStyle/>
          <a:p>
            <a:pPr algn="ctr"/>
            <a:r>
              <a:rPr lang="en-US" sz="2800" b="1" dirty="0">
                <a:solidFill>
                  <a:srgbClr val="FFFF00"/>
                </a:solidFill>
              </a:rPr>
              <a:t>Institutional</a:t>
            </a:r>
          </a:p>
          <a:p>
            <a:pPr algn="ctr"/>
            <a:r>
              <a:rPr lang="en-US" sz="2800" b="1" dirty="0">
                <a:solidFill>
                  <a:srgbClr val="FFFF00"/>
                </a:solidFill>
              </a:rPr>
              <a:t>Mission Statement</a:t>
            </a:r>
          </a:p>
        </p:txBody>
      </p:sp>
      <p:sp>
        <p:nvSpPr>
          <p:cNvPr id="31748" name="Rectangle 9"/>
          <p:cNvSpPr>
            <a:spLocks noChangeArrowheads="1"/>
          </p:cNvSpPr>
          <p:nvPr/>
        </p:nvSpPr>
        <p:spPr bwMode="auto">
          <a:xfrm>
            <a:off x="4648200" y="188640"/>
            <a:ext cx="3733800" cy="968152"/>
          </a:xfrm>
          <a:prstGeom prst="rect">
            <a:avLst/>
          </a:prstGeom>
          <a:solidFill>
            <a:schemeClr val="tx2"/>
          </a:solidFill>
          <a:ln w="9525">
            <a:solidFill>
              <a:schemeClr val="tx1"/>
            </a:solidFill>
            <a:miter lim="800000"/>
            <a:headEnd/>
            <a:tailEnd/>
          </a:ln>
        </p:spPr>
        <p:txBody>
          <a:bodyPr wrap="none" anchor="ctr"/>
          <a:lstStyle/>
          <a:p>
            <a:pPr algn="ctr"/>
            <a:r>
              <a:rPr lang="en-US" sz="2800" b="1">
                <a:solidFill>
                  <a:srgbClr val="FFFF00"/>
                </a:solidFill>
              </a:rPr>
              <a:t>Stakeholders Interest</a:t>
            </a:r>
          </a:p>
        </p:txBody>
      </p:sp>
      <p:sp>
        <p:nvSpPr>
          <p:cNvPr id="31749" name="Rectangle 10"/>
          <p:cNvSpPr>
            <a:spLocks noChangeArrowheads="1"/>
          </p:cNvSpPr>
          <p:nvPr/>
        </p:nvSpPr>
        <p:spPr bwMode="auto">
          <a:xfrm>
            <a:off x="1066800" y="2667000"/>
            <a:ext cx="7239000" cy="978024"/>
          </a:xfrm>
          <a:prstGeom prst="rect">
            <a:avLst/>
          </a:prstGeom>
          <a:solidFill>
            <a:schemeClr val="tx2"/>
          </a:solidFill>
          <a:ln w="9525">
            <a:solidFill>
              <a:schemeClr val="tx1"/>
            </a:solidFill>
            <a:miter lim="800000"/>
            <a:headEnd/>
            <a:tailEnd/>
          </a:ln>
        </p:spPr>
        <p:txBody>
          <a:bodyPr wrap="none" anchor="ctr"/>
          <a:lstStyle/>
          <a:p>
            <a:pPr algn="ctr"/>
            <a:r>
              <a:rPr lang="en-US" sz="2800" b="1" dirty="0" err="1">
                <a:solidFill>
                  <a:srgbClr val="FFFF00"/>
                </a:solidFill>
              </a:rPr>
              <a:t>Programme</a:t>
            </a:r>
            <a:r>
              <a:rPr lang="en-US" sz="2800" b="1" dirty="0">
                <a:solidFill>
                  <a:srgbClr val="FFFF00"/>
                </a:solidFill>
              </a:rPr>
              <a:t> Outcomes</a:t>
            </a:r>
          </a:p>
          <a:p>
            <a:pPr algn="ctr"/>
            <a:r>
              <a:rPr lang="en-US" sz="2800" b="1" dirty="0">
                <a:solidFill>
                  <a:srgbClr val="FFFF00"/>
                </a:solidFill>
              </a:rPr>
              <a:t>(Knowledge, skills, attitudes of graduates)</a:t>
            </a:r>
          </a:p>
        </p:txBody>
      </p:sp>
      <p:sp>
        <p:nvSpPr>
          <p:cNvPr id="31750" name="Line 12"/>
          <p:cNvSpPr>
            <a:spLocks noChangeShapeType="1"/>
          </p:cNvSpPr>
          <p:nvPr/>
        </p:nvSpPr>
        <p:spPr bwMode="auto">
          <a:xfrm>
            <a:off x="2438400" y="1066800"/>
            <a:ext cx="0" cy="381000"/>
          </a:xfrm>
          <a:prstGeom prst="line">
            <a:avLst/>
          </a:prstGeom>
          <a:noFill/>
          <a:ln w="57150">
            <a:solidFill>
              <a:schemeClr val="tx1"/>
            </a:solidFill>
            <a:round/>
            <a:headEnd/>
            <a:tailEnd type="triangle" w="med" len="med"/>
          </a:ln>
        </p:spPr>
        <p:txBody>
          <a:bodyPr/>
          <a:lstStyle/>
          <a:p>
            <a:endParaRPr lang="en-MY" sz="2800"/>
          </a:p>
        </p:txBody>
      </p:sp>
      <p:sp>
        <p:nvSpPr>
          <p:cNvPr id="31751" name="Line 13"/>
          <p:cNvSpPr>
            <a:spLocks noChangeShapeType="1"/>
          </p:cNvSpPr>
          <p:nvPr/>
        </p:nvSpPr>
        <p:spPr bwMode="auto">
          <a:xfrm flipH="1">
            <a:off x="6705600" y="1052736"/>
            <a:ext cx="0" cy="381000"/>
          </a:xfrm>
          <a:prstGeom prst="line">
            <a:avLst/>
          </a:prstGeom>
          <a:noFill/>
          <a:ln w="57150">
            <a:solidFill>
              <a:schemeClr val="tx1"/>
            </a:solidFill>
            <a:round/>
            <a:headEnd/>
            <a:tailEnd type="triangle" w="med" len="med"/>
          </a:ln>
        </p:spPr>
        <p:txBody>
          <a:bodyPr/>
          <a:lstStyle/>
          <a:p>
            <a:endParaRPr lang="en-MY" sz="2800"/>
          </a:p>
        </p:txBody>
      </p:sp>
      <p:sp>
        <p:nvSpPr>
          <p:cNvPr id="31752" name="Line 14"/>
          <p:cNvSpPr>
            <a:spLocks noChangeShapeType="1"/>
          </p:cNvSpPr>
          <p:nvPr/>
        </p:nvSpPr>
        <p:spPr bwMode="auto">
          <a:xfrm>
            <a:off x="4495800" y="2209800"/>
            <a:ext cx="0" cy="457200"/>
          </a:xfrm>
          <a:prstGeom prst="line">
            <a:avLst/>
          </a:prstGeom>
          <a:noFill/>
          <a:ln w="57150">
            <a:solidFill>
              <a:schemeClr val="tx1"/>
            </a:solidFill>
            <a:round/>
            <a:headEnd/>
            <a:tailEnd type="triangle" w="med" len="med"/>
          </a:ln>
        </p:spPr>
        <p:txBody>
          <a:bodyPr/>
          <a:lstStyle/>
          <a:p>
            <a:endParaRPr lang="en-MY" sz="2800"/>
          </a:p>
        </p:txBody>
      </p:sp>
      <p:sp>
        <p:nvSpPr>
          <p:cNvPr id="31753" name="Rectangle 16"/>
          <p:cNvSpPr>
            <a:spLocks noChangeArrowheads="1"/>
          </p:cNvSpPr>
          <p:nvPr/>
        </p:nvSpPr>
        <p:spPr bwMode="auto">
          <a:xfrm>
            <a:off x="1066800" y="4038600"/>
            <a:ext cx="7239000" cy="914400"/>
          </a:xfrm>
          <a:prstGeom prst="rect">
            <a:avLst/>
          </a:prstGeom>
          <a:solidFill>
            <a:srgbClr val="A9F5FF"/>
          </a:solidFill>
          <a:ln w="9525">
            <a:solidFill>
              <a:schemeClr val="tx1"/>
            </a:solidFill>
            <a:miter lim="800000"/>
            <a:headEnd/>
            <a:tailEnd/>
          </a:ln>
        </p:spPr>
        <p:txBody>
          <a:bodyPr wrap="none" anchor="ctr"/>
          <a:lstStyle/>
          <a:p>
            <a:pPr algn="ctr"/>
            <a:r>
              <a:rPr lang="en-US" sz="2800" b="1" dirty="0" smtClean="0"/>
              <a:t>Course Outcomes</a:t>
            </a:r>
            <a:endParaRPr lang="en-US" sz="2800" b="1" dirty="0"/>
          </a:p>
          <a:p>
            <a:pPr algn="ctr"/>
            <a:r>
              <a:rPr lang="en-US" sz="2800" b="1" dirty="0"/>
              <a:t>(Ability to: explain, calculate, derive, design)</a:t>
            </a:r>
          </a:p>
        </p:txBody>
      </p:sp>
      <p:sp>
        <p:nvSpPr>
          <p:cNvPr id="31754" name="Line 18"/>
          <p:cNvSpPr>
            <a:spLocks noChangeShapeType="1"/>
          </p:cNvSpPr>
          <p:nvPr/>
        </p:nvSpPr>
        <p:spPr bwMode="auto">
          <a:xfrm>
            <a:off x="4495800" y="3505200"/>
            <a:ext cx="0" cy="533400"/>
          </a:xfrm>
          <a:prstGeom prst="line">
            <a:avLst/>
          </a:prstGeom>
          <a:noFill/>
          <a:ln w="57150">
            <a:solidFill>
              <a:schemeClr val="tx1"/>
            </a:solidFill>
            <a:round/>
            <a:headEnd/>
            <a:tailEnd type="triangle" w="med" len="med"/>
          </a:ln>
        </p:spPr>
        <p:txBody>
          <a:bodyPr/>
          <a:lstStyle/>
          <a:p>
            <a:endParaRPr lang="en-MY" sz="2800"/>
          </a:p>
        </p:txBody>
      </p:sp>
      <p:sp>
        <p:nvSpPr>
          <p:cNvPr id="31755" name="Rectangle 19"/>
          <p:cNvSpPr>
            <a:spLocks noChangeArrowheads="1"/>
          </p:cNvSpPr>
          <p:nvPr/>
        </p:nvSpPr>
        <p:spPr bwMode="auto">
          <a:xfrm>
            <a:off x="5029200" y="5943600"/>
            <a:ext cx="3886200" cy="838200"/>
          </a:xfrm>
          <a:prstGeom prst="rect">
            <a:avLst/>
          </a:prstGeom>
          <a:solidFill>
            <a:schemeClr val="tx2"/>
          </a:solidFill>
          <a:ln w="9525">
            <a:solidFill>
              <a:schemeClr val="tx1"/>
            </a:solidFill>
            <a:miter lim="800000"/>
            <a:headEnd/>
            <a:tailEnd/>
          </a:ln>
        </p:spPr>
        <p:txBody>
          <a:bodyPr wrap="none" anchor="ctr"/>
          <a:lstStyle/>
          <a:p>
            <a:pPr algn="ctr"/>
            <a:r>
              <a:rPr lang="en-US" sz="2800" b="1">
                <a:solidFill>
                  <a:srgbClr val="FFFF00"/>
                </a:solidFill>
              </a:rPr>
              <a:t>Continual Improvement</a:t>
            </a:r>
          </a:p>
        </p:txBody>
      </p:sp>
      <p:sp>
        <p:nvSpPr>
          <p:cNvPr id="31756" name="Rectangle 20"/>
          <p:cNvSpPr>
            <a:spLocks noChangeArrowheads="1"/>
          </p:cNvSpPr>
          <p:nvPr/>
        </p:nvSpPr>
        <p:spPr bwMode="auto">
          <a:xfrm>
            <a:off x="35496" y="5334000"/>
            <a:ext cx="4824536" cy="838200"/>
          </a:xfrm>
          <a:prstGeom prst="rect">
            <a:avLst/>
          </a:prstGeom>
          <a:solidFill>
            <a:schemeClr val="tx2"/>
          </a:solidFill>
          <a:ln w="9525">
            <a:solidFill>
              <a:schemeClr val="tx1"/>
            </a:solidFill>
            <a:miter lim="800000"/>
            <a:headEnd/>
            <a:tailEnd/>
          </a:ln>
        </p:spPr>
        <p:txBody>
          <a:bodyPr wrap="none" anchor="ctr"/>
          <a:lstStyle/>
          <a:p>
            <a:pPr algn="ctr"/>
            <a:r>
              <a:rPr lang="en-US" sz="2800" b="1">
                <a:solidFill>
                  <a:srgbClr val="FFFF00"/>
                </a:solidFill>
              </a:rPr>
              <a:t>Assessment of Attainment Level</a:t>
            </a:r>
          </a:p>
        </p:txBody>
      </p:sp>
      <p:sp>
        <p:nvSpPr>
          <p:cNvPr id="31757" name="Line 21"/>
          <p:cNvSpPr>
            <a:spLocks noChangeShapeType="1"/>
          </p:cNvSpPr>
          <p:nvPr/>
        </p:nvSpPr>
        <p:spPr bwMode="auto">
          <a:xfrm>
            <a:off x="838200" y="2209800"/>
            <a:ext cx="0" cy="3124200"/>
          </a:xfrm>
          <a:prstGeom prst="line">
            <a:avLst/>
          </a:prstGeom>
          <a:noFill/>
          <a:ln w="57150">
            <a:solidFill>
              <a:schemeClr val="tx1"/>
            </a:solidFill>
            <a:round/>
            <a:headEnd/>
            <a:tailEnd type="triangle" w="med" len="med"/>
          </a:ln>
        </p:spPr>
        <p:txBody>
          <a:bodyPr/>
          <a:lstStyle/>
          <a:p>
            <a:endParaRPr lang="en-MY" sz="2800"/>
          </a:p>
        </p:txBody>
      </p:sp>
      <p:sp>
        <p:nvSpPr>
          <p:cNvPr id="31758" name="Line 22"/>
          <p:cNvSpPr>
            <a:spLocks noChangeShapeType="1"/>
          </p:cNvSpPr>
          <p:nvPr/>
        </p:nvSpPr>
        <p:spPr bwMode="auto">
          <a:xfrm>
            <a:off x="2590800" y="4953000"/>
            <a:ext cx="0" cy="381000"/>
          </a:xfrm>
          <a:prstGeom prst="line">
            <a:avLst/>
          </a:prstGeom>
          <a:noFill/>
          <a:ln w="57150">
            <a:solidFill>
              <a:schemeClr val="tx1"/>
            </a:solidFill>
            <a:round/>
            <a:headEnd/>
            <a:tailEnd type="triangle" w="med" len="med"/>
          </a:ln>
        </p:spPr>
        <p:txBody>
          <a:bodyPr/>
          <a:lstStyle/>
          <a:p>
            <a:endParaRPr lang="en-MY" sz="2800"/>
          </a:p>
        </p:txBody>
      </p:sp>
      <p:sp>
        <p:nvSpPr>
          <p:cNvPr id="31759" name="Line 23"/>
          <p:cNvSpPr>
            <a:spLocks noChangeShapeType="1"/>
          </p:cNvSpPr>
          <p:nvPr/>
        </p:nvSpPr>
        <p:spPr bwMode="auto">
          <a:xfrm>
            <a:off x="2590800" y="6477000"/>
            <a:ext cx="2438400" cy="0"/>
          </a:xfrm>
          <a:prstGeom prst="line">
            <a:avLst/>
          </a:prstGeom>
          <a:noFill/>
          <a:ln w="57150">
            <a:solidFill>
              <a:schemeClr val="tx1"/>
            </a:solidFill>
            <a:round/>
            <a:headEnd/>
            <a:tailEnd type="triangle" w="med" len="med"/>
          </a:ln>
        </p:spPr>
        <p:txBody>
          <a:bodyPr/>
          <a:lstStyle/>
          <a:p>
            <a:endParaRPr lang="en-MY" sz="2800"/>
          </a:p>
        </p:txBody>
      </p:sp>
      <p:sp>
        <p:nvSpPr>
          <p:cNvPr id="31760" name="Line 24"/>
          <p:cNvSpPr>
            <a:spLocks noChangeShapeType="1"/>
          </p:cNvSpPr>
          <p:nvPr/>
        </p:nvSpPr>
        <p:spPr bwMode="auto">
          <a:xfrm>
            <a:off x="2590800" y="6172200"/>
            <a:ext cx="0" cy="304800"/>
          </a:xfrm>
          <a:prstGeom prst="line">
            <a:avLst/>
          </a:prstGeom>
          <a:noFill/>
          <a:ln w="57150">
            <a:solidFill>
              <a:schemeClr val="tx1"/>
            </a:solidFill>
            <a:round/>
            <a:headEnd/>
            <a:tailEnd/>
          </a:ln>
        </p:spPr>
        <p:txBody>
          <a:bodyPr/>
          <a:lstStyle/>
          <a:p>
            <a:endParaRPr lang="en-MY" sz="2800"/>
          </a:p>
        </p:txBody>
      </p:sp>
      <p:pic>
        <p:nvPicPr>
          <p:cNvPr id="31761" name="Picture 25" descr="j0282781"/>
          <p:cNvPicPr>
            <a:picLocks noChangeAspect="1" noChangeArrowheads="1" noCrop="1"/>
          </p:cNvPicPr>
          <p:nvPr/>
        </p:nvPicPr>
        <p:blipFill>
          <a:blip r:embed="rId2" cstate="print"/>
          <a:srcRect/>
          <a:stretch>
            <a:fillRect/>
          </a:stretch>
        </p:blipFill>
        <p:spPr bwMode="auto">
          <a:xfrm>
            <a:off x="7452320" y="4437112"/>
            <a:ext cx="1905000" cy="1819275"/>
          </a:xfrm>
          <a:prstGeom prst="rect">
            <a:avLst/>
          </a:prstGeom>
          <a:noFill/>
          <a:ln w="9525">
            <a:noFill/>
            <a:miter lim="800000"/>
            <a:headEnd/>
            <a:tailEnd/>
          </a:ln>
        </p:spPr>
      </p:pic>
    </p:spTree>
    <p:extLst>
      <p:ext uri="{BB962C8B-B14F-4D97-AF65-F5344CB8AC3E}">
        <p14:creationId xmlns:p14="http://schemas.microsoft.com/office/powerpoint/2010/main" val="2666652221"/>
      </p:ext>
    </p:extLst>
  </p:cSld>
  <p:clrMapOvr>
    <a:masterClrMapping/>
  </p:clrMapOvr>
  <p:transition xmlns:p14="http://schemas.microsoft.com/office/powerpoint/2010/main">
    <p:pull dir="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1747"/>
                                        </p:tgtEl>
                                        <p:attrNameLst>
                                          <p:attrName>style.visibility</p:attrName>
                                        </p:attrNameLst>
                                      </p:cBhvr>
                                      <p:to>
                                        <p:strVal val="visible"/>
                                      </p:to>
                                    </p:set>
                                    <p:animEffect transition="in" filter="blinds(horizontal)">
                                      <p:cBhvr>
                                        <p:cTn id="7" dur="500"/>
                                        <p:tgtEl>
                                          <p:spTgt spid="3174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1748"/>
                                        </p:tgtEl>
                                        <p:attrNameLst>
                                          <p:attrName>style.visibility</p:attrName>
                                        </p:attrNameLst>
                                      </p:cBhvr>
                                      <p:to>
                                        <p:strVal val="visible"/>
                                      </p:to>
                                    </p:set>
                                    <p:animEffect transition="in" filter="blinds(horizontal)">
                                      <p:cBhvr>
                                        <p:cTn id="10" dur="500"/>
                                        <p:tgtEl>
                                          <p:spTgt spid="31748"/>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31746"/>
                                        </p:tgtEl>
                                        <p:attrNameLst>
                                          <p:attrName>style.visibility</p:attrName>
                                        </p:attrNameLst>
                                      </p:cBhvr>
                                      <p:to>
                                        <p:strVal val="visible"/>
                                      </p:to>
                                    </p:set>
                                    <p:animEffect transition="in" filter="blinds(horizontal)">
                                      <p:cBhvr>
                                        <p:cTn id="15" dur="500"/>
                                        <p:tgtEl>
                                          <p:spTgt spid="31746"/>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31750"/>
                                        </p:tgtEl>
                                        <p:attrNameLst>
                                          <p:attrName>style.visibility</p:attrName>
                                        </p:attrNameLst>
                                      </p:cBhvr>
                                      <p:to>
                                        <p:strVal val="visible"/>
                                      </p:to>
                                    </p:set>
                                    <p:animEffect transition="in" filter="blinds(horizontal)">
                                      <p:cBhvr>
                                        <p:cTn id="18" dur="500"/>
                                        <p:tgtEl>
                                          <p:spTgt spid="31750"/>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31751"/>
                                        </p:tgtEl>
                                        <p:attrNameLst>
                                          <p:attrName>style.visibility</p:attrName>
                                        </p:attrNameLst>
                                      </p:cBhvr>
                                      <p:to>
                                        <p:strVal val="visible"/>
                                      </p:to>
                                    </p:set>
                                    <p:animEffect transition="in" filter="blinds(horizontal)">
                                      <p:cBhvr>
                                        <p:cTn id="21" dur="500"/>
                                        <p:tgtEl>
                                          <p:spTgt spid="31751"/>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31749"/>
                                        </p:tgtEl>
                                        <p:attrNameLst>
                                          <p:attrName>style.visibility</p:attrName>
                                        </p:attrNameLst>
                                      </p:cBhvr>
                                      <p:to>
                                        <p:strVal val="visible"/>
                                      </p:to>
                                    </p:set>
                                    <p:animEffect transition="in" filter="blinds(horizontal)">
                                      <p:cBhvr>
                                        <p:cTn id="26" dur="500"/>
                                        <p:tgtEl>
                                          <p:spTgt spid="31749"/>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31752"/>
                                        </p:tgtEl>
                                        <p:attrNameLst>
                                          <p:attrName>style.visibility</p:attrName>
                                        </p:attrNameLst>
                                      </p:cBhvr>
                                      <p:to>
                                        <p:strVal val="visible"/>
                                      </p:to>
                                    </p:set>
                                    <p:animEffect transition="in" filter="blinds(horizontal)">
                                      <p:cBhvr>
                                        <p:cTn id="29" dur="500"/>
                                        <p:tgtEl>
                                          <p:spTgt spid="31752"/>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31753"/>
                                        </p:tgtEl>
                                        <p:attrNameLst>
                                          <p:attrName>style.visibility</p:attrName>
                                        </p:attrNameLst>
                                      </p:cBhvr>
                                      <p:to>
                                        <p:strVal val="visible"/>
                                      </p:to>
                                    </p:set>
                                    <p:animEffect transition="in" filter="blinds(horizontal)">
                                      <p:cBhvr>
                                        <p:cTn id="34" dur="500"/>
                                        <p:tgtEl>
                                          <p:spTgt spid="31753"/>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31754"/>
                                        </p:tgtEl>
                                        <p:attrNameLst>
                                          <p:attrName>style.visibility</p:attrName>
                                        </p:attrNameLst>
                                      </p:cBhvr>
                                      <p:to>
                                        <p:strVal val="visible"/>
                                      </p:to>
                                    </p:set>
                                    <p:animEffect transition="in" filter="blinds(horizontal)">
                                      <p:cBhvr>
                                        <p:cTn id="37" dur="500"/>
                                        <p:tgtEl>
                                          <p:spTgt spid="31754"/>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31756"/>
                                        </p:tgtEl>
                                        <p:attrNameLst>
                                          <p:attrName>style.visibility</p:attrName>
                                        </p:attrNameLst>
                                      </p:cBhvr>
                                      <p:to>
                                        <p:strVal val="visible"/>
                                      </p:to>
                                    </p:set>
                                    <p:animEffect transition="in" filter="blinds(horizontal)">
                                      <p:cBhvr>
                                        <p:cTn id="42" dur="500"/>
                                        <p:tgtEl>
                                          <p:spTgt spid="31756"/>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31758"/>
                                        </p:tgtEl>
                                        <p:attrNameLst>
                                          <p:attrName>style.visibility</p:attrName>
                                        </p:attrNameLst>
                                      </p:cBhvr>
                                      <p:to>
                                        <p:strVal val="visible"/>
                                      </p:to>
                                    </p:set>
                                    <p:animEffect transition="in" filter="blinds(horizontal)">
                                      <p:cBhvr>
                                        <p:cTn id="45" dur="500"/>
                                        <p:tgtEl>
                                          <p:spTgt spid="31758"/>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31757"/>
                                        </p:tgtEl>
                                        <p:attrNameLst>
                                          <p:attrName>style.visibility</p:attrName>
                                        </p:attrNameLst>
                                      </p:cBhvr>
                                      <p:to>
                                        <p:strVal val="visible"/>
                                      </p:to>
                                    </p:set>
                                    <p:animEffect transition="in" filter="blinds(horizontal)">
                                      <p:cBhvr>
                                        <p:cTn id="48" dur="500"/>
                                        <p:tgtEl>
                                          <p:spTgt spid="31757"/>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31755"/>
                                        </p:tgtEl>
                                        <p:attrNameLst>
                                          <p:attrName>style.visibility</p:attrName>
                                        </p:attrNameLst>
                                      </p:cBhvr>
                                      <p:to>
                                        <p:strVal val="visible"/>
                                      </p:to>
                                    </p:set>
                                    <p:animEffect transition="in" filter="blinds(horizontal)">
                                      <p:cBhvr>
                                        <p:cTn id="53" dur="500"/>
                                        <p:tgtEl>
                                          <p:spTgt spid="31755"/>
                                        </p:tgtEl>
                                      </p:cBhvr>
                                    </p:animEffect>
                                  </p:childTnLst>
                                </p:cTn>
                              </p:par>
                              <p:par>
                                <p:cTn id="54" presetID="3" presetClass="entr" presetSubtype="10" fill="hold" grpId="0" nodeType="withEffect">
                                  <p:stCondLst>
                                    <p:cond delay="0"/>
                                  </p:stCondLst>
                                  <p:childTnLst>
                                    <p:set>
                                      <p:cBhvr>
                                        <p:cTn id="55" dur="1" fill="hold">
                                          <p:stCondLst>
                                            <p:cond delay="0"/>
                                          </p:stCondLst>
                                        </p:cTn>
                                        <p:tgtEl>
                                          <p:spTgt spid="31759"/>
                                        </p:tgtEl>
                                        <p:attrNameLst>
                                          <p:attrName>style.visibility</p:attrName>
                                        </p:attrNameLst>
                                      </p:cBhvr>
                                      <p:to>
                                        <p:strVal val="visible"/>
                                      </p:to>
                                    </p:set>
                                    <p:animEffect transition="in" filter="blinds(horizontal)">
                                      <p:cBhvr>
                                        <p:cTn id="56" dur="500"/>
                                        <p:tgtEl>
                                          <p:spTgt spid="31759"/>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31760"/>
                                        </p:tgtEl>
                                        <p:attrNameLst>
                                          <p:attrName>style.visibility</p:attrName>
                                        </p:attrNameLst>
                                      </p:cBhvr>
                                      <p:to>
                                        <p:strVal val="visible"/>
                                      </p:to>
                                    </p:set>
                                    <p:animEffect transition="in" filter="blinds(horizontal)">
                                      <p:cBhvr>
                                        <p:cTn id="59" dur="500"/>
                                        <p:tgtEl>
                                          <p:spTgt spid="31760"/>
                                        </p:tgtEl>
                                      </p:cBhvr>
                                    </p:animEffect>
                                  </p:childTnLst>
                                </p:cTn>
                              </p:par>
                              <p:par>
                                <p:cTn id="60" presetID="3" presetClass="entr" presetSubtype="10" fill="hold" nodeType="withEffect">
                                  <p:stCondLst>
                                    <p:cond delay="0"/>
                                  </p:stCondLst>
                                  <p:childTnLst>
                                    <p:set>
                                      <p:cBhvr>
                                        <p:cTn id="61" dur="1" fill="hold">
                                          <p:stCondLst>
                                            <p:cond delay="0"/>
                                          </p:stCondLst>
                                        </p:cTn>
                                        <p:tgtEl>
                                          <p:spTgt spid="31761"/>
                                        </p:tgtEl>
                                        <p:attrNameLst>
                                          <p:attrName>style.visibility</p:attrName>
                                        </p:attrNameLst>
                                      </p:cBhvr>
                                      <p:to>
                                        <p:strVal val="visible"/>
                                      </p:to>
                                    </p:set>
                                    <p:animEffect transition="in" filter="blinds(horizontal)">
                                      <p:cBhvr>
                                        <p:cTn id="62" dur="500"/>
                                        <p:tgtEl>
                                          <p:spTgt spid="317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animBg="1"/>
      <p:bldP spid="31747" grpId="0" animBg="1"/>
      <p:bldP spid="31748" grpId="0" animBg="1"/>
      <p:bldP spid="31749" grpId="0" animBg="1"/>
      <p:bldP spid="31750" grpId="0" animBg="1"/>
      <p:bldP spid="31751" grpId="0" animBg="1"/>
      <p:bldP spid="31752" grpId="0" animBg="1"/>
      <p:bldP spid="31753" grpId="0" animBg="1"/>
      <p:bldP spid="31754" grpId="0" animBg="1"/>
      <p:bldP spid="31755" grpId="0" animBg="1"/>
      <p:bldP spid="31756" grpId="0" animBg="1"/>
      <p:bldP spid="31757" grpId="0" animBg="1"/>
      <p:bldP spid="31758" grpId="0" animBg="1"/>
      <p:bldP spid="31759" grpId="0" animBg="1"/>
      <p:bldP spid="3176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rgbClr val="E6E0E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794" name="Oval 2"/>
          <p:cNvSpPr>
            <a:spLocks noChangeArrowheads="1"/>
          </p:cNvSpPr>
          <p:nvPr/>
        </p:nvSpPr>
        <p:spPr bwMode="auto">
          <a:xfrm>
            <a:off x="1219200" y="685800"/>
            <a:ext cx="3810000" cy="457200"/>
          </a:xfrm>
          <a:prstGeom prst="ellipse">
            <a:avLst/>
          </a:prstGeom>
          <a:solidFill>
            <a:schemeClr val="accent1"/>
          </a:solidFill>
          <a:ln w="9525">
            <a:solidFill>
              <a:schemeClr val="tx1"/>
            </a:solidFill>
            <a:round/>
            <a:headEnd/>
            <a:tailEnd/>
          </a:ln>
        </p:spPr>
        <p:txBody>
          <a:bodyPr wrap="none" anchor="ctr"/>
          <a:lstStyle/>
          <a:p>
            <a:pPr algn="ctr"/>
            <a:r>
              <a:rPr lang="en-US" sz="1400" b="1" dirty="0" err="1">
                <a:solidFill>
                  <a:schemeClr val="bg1"/>
                </a:solidFill>
              </a:rPr>
              <a:t>Programme</a:t>
            </a:r>
            <a:r>
              <a:rPr lang="en-US" sz="1400" b="1" dirty="0">
                <a:solidFill>
                  <a:schemeClr val="bg1"/>
                </a:solidFill>
              </a:rPr>
              <a:t> EO / O Development/ Review</a:t>
            </a:r>
          </a:p>
        </p:txBody>
      </p:sp>
      <p:sp>
        <p:nvSpPr>
          <p:cNvPr id="33795" name="Oval 3"/>
          <p:cNvSpPr>
            <a:spLocks noChangeArrowheads="1"/>
          </p:cNvSpPr>
          <p:nvPr/>
        </p:nvSpPr>
        <p:spPr bwMode="auto">
          <a:xfrm>
            <a:off x="6019800" y="152400"/>
            <a:ext cx="2895600" cy="914400"/>
          </a:xfrm>
          <a:prstGeom prst="ellipse">
            <a:avLst/>
          </a:prstGeom>
          <a:solidFill>
            <a:srgbClr val="FAF4A4"/>
          </a:solidFill>
          <a:ln w="9525">
            <a:solidFill>
              <a:schemeClr val="tx1"/>
            </a:solidFill>
            <a:round/>
            <a:headEnd/>
            <a:tailEnd/>
          </a:ln>
        </p:spPr>
        <p:txBody>
          <a:bodyPr wrap="none" anchor="ctr"/>
          <a:lstStyle/>
          <a:p>
            <a:pPr algn="ctr"/>
            <a:r>
              <a:rPr lang="en-US" sz="1400"/>
              <a:t>Internal Stakeholders</a:t>
            </a:r>
          </a:p>
          <a:p>
            <a:pPr algn="ctr"/>
            <a:r>
              <a:rPr lang="en-US" sz="1200" b="1">
                <a:solidFill>
                  <a:srgbClr val="FF0000"/>
                </a:solidFill>
              </a:rPr>
              <a:t>Teachers</a:t>
            </a:r>
          </a:p>
          <a:p>
            <a:pPr algn="ctr"/>
            <a:r>
              <a:rPr lang="en-US" sz="1200" b="1"/>
              <a:t>Students</a:t>
            </a:r>
          </a:p>
          <a:p>
            <a:pPr algn="ctr"/>
            <a:r>
              <a:rPr lang="en-US" sz="1200" b="1"/>
              <a:t>University</a:t>
            </a:r>
            <a:endParaRPr lang="en-US" b="1"/>
          </a:p>
        </p:txBody>
      </p:sp>
      <p:sp>
        <p:nvSpPr>
          <p:cNvPr id="33796" name="Oval 4"/>
          <p:cNvSpPr>
            <a:spLocks noChangeArrowheads="1"/>
          </p:cNvSpPr>
          <p:nvPr/>
        </p:nvSpPr>
        <p:spPr bwMode="auto">
          <a:xfrm>
            <a:off x="6096000" y="1219200"/>
            <a:ext cx="2971800" cy="990600"/>
          </a:xfrm>
          <a:prstGeom prst="ellipse">
            <a:avLst/>
          </a:prstGeom>
          <a:solidFill>
            <a:srgbClr val="FAF4A4"/>
          </a:solidFill>
          <a:ln w="9525">
            <a:solidFill>
              <a:schemeClr val="tx1"/>
            </a:solidFill>
            <a:round/>
            <a:headEnd/>
            <a:tailEnd/>
          </a:ln>
        </p:spPr>
        <p:txBody>
          <a:bodyPr wrap="none" anchor="ctr"/>
          <a:lstStyle/>
          <a:p>
            <a:pPr algn="ctr"/>
            <a:r>
              <a:rPr lang="en-US" sz="1400" dirty="0"/>
              <a:t>External Stakeholders</a:t>
            </a:r>
          </a:p>
          <a:p>
            <a:pPr algn="ctr"/>
            <a:r>
              <a:rPr lang="en-US" sz="1200" b="1" dirty="0"/>
              <a:t>Potential Employers / Industry</a:t>
            </a:r>
          </a:p>
          <a:p>
            <a:pPr algn="ctr"/>
            <a:r>
              <a:rPr lang="en-US" sz="1200" b="1" dirty="0"/>
              <a:t>Alumni</a:t>
            </a:r>
          </a:p>
          <a:p>
            <a:pPr algn="ctr"/>
            <a:r>
              <a:rPr lang="en-US" sz="1200" b="1" dirty="0"/>
              <a:t>Regulatory Body</a:t>
            </a:r>
          </a:p>
        </p:txBody>
      </p:sp>
      <p:sp>
        <p:nvSpPr>
          <p:cNvPr id="33797" name="Oval 5"/>
          <p:cNvSpPr>
            <a:spLocks noChangeArrowheads="1"/>
          </p:cNvSpPr>
          <p:nvPr/>
        </p:nvSpPr>
        <p:spPr bwMode="auto">
          <a:xfrm>
            <a:off x="1524000" y="1285875"/>
            <a:ext cx="4114800" cy="1071563"/>
          </a:xfrm>
          <a:prstGeom prst="ellipse">
            <a:avLst/>
          </a:prstGeom>
          <a:solidFill>
            <a:schemeClr val="accent1"/>
          </a:solidFill>
          <a:ln w="9525">
            <a:solidFill>
              <a:schemeClr val="tx1"/>
            </a:solidFill>
            <a:round/>
            <a:headEnd/>
            <a:tailEnd/>
          </a:ln>
        </p:spPr>
        <p:txBody>
          <a:bodyPr wrap="none" anchor="ctr"/>
          <a:lstStyle/>
          <a:p>
            <a:pPr algn="ctr"/>
            <a:r>
              <a:rPr lang="en-US">
                <a:solidFill>
                  <a:schemeClr val="bg1"/>
                </a:solidFill>
              </a:rPr>
              <a:t>Course O / Content </a:t>
            </a:r>
          </a:p>
          <a:p>
            <a:pPr algn="ctr"/>
            <a:r>
              <a:rPr lang="en-US">
                <a:solidFill>
                  <a:schemeClr val="bg1"/>
                </a:solidFill>
              </a:rPr>
              <a:t>Development / Review </a:t>
            </a:r>
          </a:p>
          <a:p>
            <a:pPr algn="ctr"/>
            <a:r>
              <a:rPr lang="en-US" sz="1200" b="1">
                <a:solidFill>
                  <a:schemeClr val="bg1"/>
                </a:solidFill>
              </a:rPr>
              <a:t>1, 2, 3 ……</a:t>
            </a:r>
          </a:p>
        </p:txBody>
      </p:sp>
      <p:sp>
        <p:nvSpPr>
          <p:cNvPr id="33798" name="Oval 6"/>
          <p:cNvSpPr>
            <a:spLocks noChangeArrowheads="1"/>
          </p:cNvSpPr>
          <p:nvPr/>
        </p:nvSpPr>
        <p:spPr bwMode="auto">
          <a:xfrm>
            <a:off x="1500188" y="2514600"/>
            <a:ext cx="3910012" cy="685800"/>
          </a:xfrm>
          <a:prstGeom prst="ellipse">
            <a:avLst/>
          </a:prstGeom>
          <a:solidFill>
            <a:schemeClr val="accent1"/>
          </a:solidFill>
          <a:ln w="9525">
            <a:solidFill>
              <a:schemeClr val="tx1"/>
            </a:solidFill>
            <a:round/>
            <a:headEnd/>
            <a:tailEnd/>
          </a:ln>
        </p:spPr>
        <p:txBody>
          <a:bodyPr wrap="none" anchor="ctr"/>
          <a:lstStyle/>
          <a:p>
            <a:pPr algn="ctr"/>
            <a:r>
              <a:rPr lang="en-US">
                <a:solidFill>
                  <a:schemeClr val="bg1"/>
                </a:solidFill>
              </a:rPr>
              <a:t>Course Implementation </a:t>
            </a:r>
          </a:p>
          <a:p>
            <a:pPr algn="ctr"/>
            <a:r>
              <a:rPr lang="en-US" sz="1200" b="1">
                <a:solidFill>
                  <a:schemeClr val="bg1"/>
                </a:solidFill>
              </a:rPr>
              <a:t>1, 2, 3 ……</a:t>
            </a:r>
          </a:p>
        </p:txBody>
      </p:sp>
      <p:sp>
        <p:nvSpPr>
          <p:cNvPr id="33799" name="Line 7"/>
          <p:cNvSpPr>
            <a:spLocks noChangeShapeType="1"/>
          </p:cNvSpPr>
          <p:nvPr/>
        </p:nvSpPr>
        <p:spPr bwMode="auto">
          <a:xfrm flipH="1">
            <a:off x="3347864" y="1143001"/>
            <a:ext cx="4936" cy="125760"/>
          </a:xfrm>
          <a:prstGeom prst="line">
            <a:avLst/>
          </a:prstGeom>
          <a:noFill/>
          <a:ln w="19050">
            <a:solidFill>
              <a:schemeClr val="tx1"/>
            </a:solidFill>
            <a:round/>
            <a:headEnd/>
            <a:tailEnd type="triangle" w="med" len="med"/>
          </a:ln>
        </p:spPr>
        <p:txBody>
          <a:bodyPr/>
          <a:lstStyle/>
          <a:p>
            <a:endParaRPr lang="en-MY">
              <a:solidFill>
                <a:schemeClr val="bg1"/>
              </a:solidFill>
            </a:endParaRPr>
          </a:p>
        </p:txBody>
      </p:sp>
      <p:sp>
        <p:nvSpPr>
          <p:cNvPr id="33800" name="Oval 8"/>
          <p:cNvSpPr>
            <a:spLocks noChangeArrowheads="1"/>
          </p:cNvSpPr>
          <p:nvPr/>
        </p:nvSpPr>
        <p:spPr bwMode="auto">
          <a:xfrm>
            <a:off x="1371600" y="3352800"/>
            <a:ext cx="4419600" cy="1362075"/>
          </a:xfrm>
          <a:prstGeom prst="ellipse">
            <a:avLst/>
          </a:prstGeom>
          <a:solidFill>
            <a:schemeClr val="accent1"/>
          </a:solidFill>
          <a:ln w="9525">
            <a:solidFill>
              <a:schemeClr val="tx1"/>
            </a:solidFill>
            <a:round/>
            <a:headEnd/>
            <a:tailEnd/>
          </a:ln>
        </p:spPr>
        <p:txBody>
          <a:bodyPr wrap="none" anchor="ctr"/>
          <a:lstStyle/>
          <a:p>
            <a:pPr algn="ctr"/>
            <a:r>
              <a:rPr lang="en-US">
                <a:solidFill>
                  <a:schemeClr val="bg1"/>
                </a:solidFill>
              </a:rPr>
              <a:t>Course Assessment </a:t>
            </a:r>
          </a:p>
          <a:p>
            <a:pPr algn="ctr"/>
            <a:r>
              <a:rPr lang="en-US" sz="1200" b="1">
                <a:solidFill>
                  <a:schemeClr val="bg1"/>
                </a:solidFill>
              </a:rPr>
              <a:t>1, 2, 3 ……</a:t>
            </a:r>
            <a:endParaRPr lang="en-US">
              <a:solidFill>
                <a:schemeClr val="bg1"/>
              </a:solidFill>
            </a:endParaRPr>
          </a:p>
          <a:p>
            <a:pPr algn="ctr"/>
            <a:r>
              <a:rPr lang="en-US" sz="1200" b="1">
                <a:solidFill>
                  <a:schemeClr val="bg1"/>
                </a:solidFill>
              </a:rPr>
              <a:t>Teacher – Knowledge, Skills, Affective</a:t>
            </a:r>
          </a:p>
          <a:p>
            <a:pPr algn="ctr"/>
            <a:r>
              <a:rPr lang="en-US" sz="1200" b="1">
                <a:solidFill>
                  <a:schemeClr val="bg1"/>
                </a:solidFill>
              </a:rPr>
              <a:t>Students – Teaching</a:t>
            </a:r>
          </a:p>
          <a:p>
            <a:pPr algn="ctr"/>
            <a:r>
              <a:rPr lang="en-US" sz="1200" b="1">
                <a:solidFill>
                  <a:schemeClr val="bg1"/>
                </a:solidFill>
              </a:rPr>
              <a:t>Teacher – Descriptive Self Assessment </a:t>
            </a:r>
          </a:p>
          <a:p>
            <a:pPr algn="ctr"/>
            <a:r>
              <a:rPr lang="en-US" sz="1200" b="1">
                <a:solidFill>
                  <a:schemeClr val="bg1"/>
                </a:solidFill>
              </a:rPr>
              <a:t>on Cohort’s Achievement </a:t>
            </a:r>
          </a:p>
        </p:txBody>
      </p:sp>
      <p:sp>
        <p:nvSpPr>
          <p:cNvPr id="33801" name="Oval 9"/>
          <p:cNvSpPr>
            <a:spLocks noChangeArrowheads="1"/>
          </p:cNvSpPr>
          <p:nvPr/>
        </p:nvSpPr>
        <p:spPr bwMode="auto">
          <a:xfrm>
            <a:off x="1295400" y="4800600"/>
            <a:ext cx="4419600" cy="1771650"/>
          </a:xfrm>
          <a:prstGeom prst="ellipse">
            <a:avLst/>
          </a:prstGeom>
          <a:solidFill>
            <a:schemeClr val="accent1"/>
          </a:solidFill>
          <a:ln w="9525">
            <a:solidFill>
              <a:schemeClr val="tx1"/>
            </a:solidFill>
            <a:round/>
            <a:headEnd/>
            <a:tailEnd/>
          </a:ln>
        </p:spPr>
        <p:txBody>
          <a:bodyPr wrap="none" anchor="ctr"/>
          <a:lstStyle/>
          <a:p>
            <a:pPr algn="ctr"/>
            <a:r>
              <a:rPr lang="en-US" dirty="0" err="1">
                <a:solidFill>
                  <a:schemeClr val="bg1"/>
                </a:solidFill>
              </a:rPr>
              <a:t>Programme</a:t>
            </a:r>
            <a:r>
              <a:rPr lang="en-US" dirty="0">
                <a:solidFill>
                  <a:schemeClr val="bg1"/>
                </a:solidFill>
              </a:rPr>
              <a:t> Evaluation</a:t>
            </a:r>
          </a:p>
          <a:p>
            <a:pPr algn="ctr"/>
            <a:r>
              <a:rPr lang="en-US" sz="1200" b="1" dirty="0">
                <a:solidFill>
                  <a:schemeClr val="bg1"/>
                </a:solidFill>
              </a:rPr>
              <a:t>Summative - direct</a:t>
            </a:r>
          </a:p>
          <a:p>
            <a:pPr algn="ctr"/>
            <a:r>
              <a:rPr lang="en-US" sz="1200" b="1" dirty="0">
                <a:solidFill>
                  <a:schemeClr val="bg1"/>
                </a:solidFill>
              </a:rPr>
              <a:t>Exit Survey - indirect</a:t>
            </a:r>
          </a:p>
          <a:p>
            <a:pPr algn="ctr"/>
            <a:r>
              <a:rPr lang="en-US" sz="1200" b="1" dirty="0">
                <a:solidFill>
                  <a:schemeClr val="bg1"/>
                </a:solidFill>
              </a:rPr>
              <a:t>Industry Survey - indirect</a:t>
            </a:r>
          </a:p>
          <a:p>
            <a:pPr algn="ctr"/>
            <a:r>
              <a:rPr lang="en-US" sz="1200" b="1" dirty="0">
                <a:solidFill>
                  <a:schemeClr val="bg1"/>
                </a:solidFill>
              </a:rPr>
              <a:t>Alumni Survey - indirect</a:t>
            </a:r>
          </a:p>
          <a:p>
            <a:pPr algn="ctr"/>
            <a:r>
              <a:rPr lang="en-US" sz="1200" b="1" dirty="0">
                <a:solidFill>
                  <a:schemeClr val="bg1"/>
                </a:solidFill>
              </a:rPr>
              <a:t>External </a:t>
            </a:r>
            <a:r>
              <a:rPr lang="en-US" sz="1200" b="1" dirty="0" smtClean="0">
                <a:solidFill>
                  <a:schemeClr val="bg1"/>
                </a:solidFill>
              </a:rPr>
              <a:t>- </a:t>
            </a:r>
            <a:r>
              <a:rPr lang="en-US" sz="1200" b="1" dirty="0">
                <a:solidFill>
                  <a:schemeClr val="bg1"/>
                </a:solidFill>
              </a:rPr>
              <a:t>direct</a:t>
            </a:r>
          </a:p>
          <a:p>
            <a:pPr algn="ctr"/>
            <a:r>
              <a:rPr lang="en-US" sz="1200" b="1" dirty="0">
                <a:solidFill>
                  <a:schemeClr val="bg1"/>
                </a:solidFill>
              </a:rPr>
              <a:t>Accreditation - direct</a:t>
            </a:r>
          </a:p>
        </p:txBody>
      </p:sp>
      <p:sp>
        <p:nvSpPr>
          <p:cNvPr id="33802" name="Line 10"/>
          <p:cNvSpPr>
            <a:spLocks noChangeShapeType="1"/>
          </p:cNvSpPr>
          <p:nvPr/>
        </p:nvSpPr>
        <p:spPr bwMode="auto">
          <a:xfrm>
            <a:off x="4495800" y="3124200"/>
            <a:ext cx="0" cy="304800"/>
          </a:xfrm>
          <a:prstGeom prst="line">
            <a:avLst/>
          </a:prstGeom>
          <a:noFill/>
          <a:ln w="19050">
            <a:solidFill>
              <a:schemeClr val="tx1"/>
            </a:solidFill>
            <a:round/>
            <a:headEnd/>
            <a:tailEnd type="triangle" w="med" len="med"/>
          </a:ln>
        </p:spPr>
        <p:txBody>
          <a:bodyPr/>
          <a:lstStyle/>
          <a:p>
            <a:endParaRPr lang="en-MY">
              <a:solidFill>
                <a:schemeClr val="bg1"/>
              </a:solidFill>
            </a:endParaRPr>
          </a:p>
        </p:txBody>
      </p:sp>
      <p:sp>
        <p:nvSpPr>
          <p:cNvPr id="33803" name="Line 11"/>
          <p:cNvSpPr>
            <a:spLocks noChangeShapeType="1"/>
          </p:cNvSpPr>
          <p:nvPr/>
        </p:nvSpPr>
        <p:spPr bwMode="auto">
          <a:xfrm>
            <a:off x="4953000" y="4543425"/>
            <a:ext cx="0" cy="457200"/>
          </a:xfrm>
          <a:prstGeom prst="line">
            <a:avLst/>
          </a:prstGeom>
          <a:noFill/>
          <a:ln w="19050">
            <a:solidFill>
              <a:schemeClr val="tx1"/>
            </a:solidFill>
            <a:round/>
            <a:headEnd/>
            <a:tailEnd type="triangle" w="med" len="med"/>
          </a:ln>
        </p:spPr>
        <p:txBody>
          <a:bodyPr/>
          <a:lstStyle/>
          <a:p>
            <a:endParaRPr lang="en-MY">
              <a:solidFill>
                <a:schemeClr val="bg1"/>
              </a:solidFill>
            </a:endParaRPr>
          </a:p>
        </p:txBody>
      </p:sp>
      <p:sp>
        <p:nvSpPr>
          <p:cNvPr id="33804" name="Rectangle 12"/>
          <p:cNvSpPr>
            <a:spLocks noChangeArrowheads="1"/>
          </p:cNvSpPr>
          <p:nvPr/>
        </p:nvSpPr>
        <p:spPr bwMode="auto">
          <a:xfrm>
            <a:off x="0" y="0"/>
            <a:ext cx="4429125" cy="692696"/>
          </a:xfrm>
          <a:prstGeom prst="rect">
            <a:avLst/>
          </a:prstGeom>
          <a:solidFill>
            <a:schemeClr val="folHlink"/>
          </a:solidFill>
          <a:ln w="9525">
            <a:solidFill>
              <a:schemeClr val="tx1"/>
            </a:solidFill>
            <a:miter lim="800000"/>
            <a:headEnd/>
            <a:tailEnd/>
          </a:ln>
        </p:spPr>
        <p:txBody>
          <a:bodyPr wrap="none" anchor="ctr"/>
          <a:lstStyle/>
          <a:p>
            <a:pPr algn="ctr"/>
            <a:r>
              <a:rPr lang="en-US">
                <a:solidFill>
                  <a:schemeClr val="bg1"/>
                </a:solidFill>
              </a:rPr>
              <a:t>Educational Process - Stakeholders</a:t>
            </a:r>
          </a:p>
        </p:txBody>
      </p:sp>
      <p:sp>
        <p:nvSpPr>
          <p:cNvPr id="33805" name="Line 13"/>
          <p:cNvSpPr>
            <a:spLocks noChangeShapeType="1"/>
          </p:cNvSpPr>
          <p:nvPr/>
        </p:nvSpPr>
        <p:spPr bwMode="auto">
          <a:xfrm flipH="1">
            <a:off x="258763" y="1600200"/>
            <a:ext cx="46037" cy="5043488"/>
          </a:xfrm>
          <a:prstGeom prst="line">
            <a:avLst/>
          </a:prstGeom>
          <a:noFill/>
          <a:ln w="57150">
            <a:solidFill>
              <a:schemeClr val="hlink"/>
            </a:solidFill>
            <a:round/>
            <a:headEnd type="triangle" w="med" len="med"/>
            <a:tailEnd/>
          </a:ln>
        </p:spPr>
        <p:txBody>
          <a:bodyPr/>
          <a:lstStyle/>
          <a:p>
            <a:endParaRPr lang="en-MY"/>
          </a:p>
        </p:txBody>
      </p:sp>
      <p:sp>
        <p:nvSpPr>
          <p:cNvPr id="33806" name="Rectangle 14"/>
          <p:cNvSpPr>
            <a:spLocks noChangeArrowheads="1"/>
          </p:cNvSpPr>
          <p:nvPr/>
        </p:nvSpPr>
        <p:spPr bwMode="auto">
          <a:xfrm>
            <a:off x="-86817" y="609600"/>
            <a:ext cx="914401" cy="914400"/>
          </a:xfrm>
          <a:prstGeom prst="rect">
            <a:avLst/>
          </a:prstGeom>
          <a:noFill/>
          <a:ln w="9525">
            <a:noFill/>
            <a:miter lim="800000"/>
            <a:headEnd/>
            <a:tailEnd/>
          </a:ln>
        </p:spPr>
        <p:txBody>
          <a:bodyPr wrap="none" anchor="ctr"/>
          <a:lstStyle/>
          <a:p>
            <a:pPr algn="ctr"/>
            <a:r>
              <a:rPr lang="en-US" sz="2000" dirty="0"/>
              <a:t>Pull</a:t>
            </a:r>
          </a:p>
          <a:p>
            <a:pPr algn="ctr"/>
            <a:r>
              <a:rPr lang="en-US" sz="2000" dirty="0"/>
              <a:t>factor</a:t>
            </a:r>
          </a:p>
        </p:txBody>
      </p:sp>
      <p:sp>
        <p:nvSpPr>
          <p:cNvPr id="33807" name="Oval 15"/>
          <p:cNvSpPr>
            <a:spLocks noChangeArrowheads="1"/>
          </p:cNvSpPr>
          <p:nvPr/>
        </p:nvSpPr>
        <p:spPr bwMode="auto">
          <a:xfrm>
            <a:off x="6324600" y="3429000"/>
            <a:ext cx="2743200" cy="990600"/>
          </a:xfrm>
          <a:prstGeom prst="ellipse">
            <a:avLst/>
          </a:prstGeom>
          <a:solidFill>
            <a:srgbClr val="FAF4A4"/>
          </a:solidFill>
          <a:ln w="9525">
            <a:solidFill>
              <a:schemeClr val="tx1"/>
            </a:solidFill>
            <a:round/>
            <a:headEnd/>
            <a:tailEnd/>
          </a:ln>
        </p:spPr>
        <p:txBody>
          <a:bodyPr wrap="none" anchor="ctr"/>
          <a:lstStyle/>
          <a:p>
            <a:pPr algn="ctr"/>
            <a:r>
              <a:rPr lang="en-US" sz="1400"/>
              <a:t>Internal Stakeholders</a:t>
            </a:r>
          </a:p>
          <a:p>
            <a:pPr algn="ctr"/>
            <a:r>
              <a:rPr lang="en-US" sz="1200" b="1">
                <a:solidFill>
                  <a:srgbClr val="FF0000"/>
                </a:solidFill>
              </a:rPr>
              <a:t>Teachers</a:t>
            </a:r>
          </a:p>
          <a:p>
            <a:pPr algn="ctr"/>
            <a:r>
              <a:rPr lang="en-US" sz="1200" b="1"/>
              <a:t>Technicians</a:t>
            </a:r>
          </a:p>
          <a:p>
            <a:pPr algn="ctr"/>
            <a:r>
              <a:rPr lang="en-US" sz="1200" b="1"/>
              <a:t>Students</a:t>
            </a:r>
          </a:p>
        </p:txBody>
      </p:sp>
      <p:sp>
        <p:nvSpPr>
          <p:cNvPr id="33808" name="Oval 16"/>
          <p:cNvSpPr>
            <a:spLocks noChangeArrowheads="1"/>
          </p:cNvSpPr>
          <p:nvPr/>
        </p:nvSpPr>
        <p:spPr bwMode="auto">
          <a:xfrm>
            <a:off x="6248400" y="4572000"/>
            <a:ext cx="2743200" cy="762000"/>
          </a:xfrm>
          <a:prstGeom prst="ellipse">
            <a:avLst/>
          </a:prstGeom>
          <a:solidFill>
            <a:srgbClr val="FAF4A4"/>
          </a:solidFill>
          <a:ln w="9525">
            <a:solidFill>
              <a:schemeClr val="tx1"/>
            </a:solidFill>
            <a:round/>
            <a:headEnd/>
            <a:tailEnd/>
          </a:ln>
        </p:spPr>
        <p:txBody>
          <a:bodyPr wrap="none" anchor="ctr"/>
          <a:lstStyle/>
          <a:p>
            <a:pPr algn="ctr"/>
            <a:r>
              <a:rPr lang="en-US" sz="1400" dirty="0"/>
              <a:t>Internal Stakeholders</a:t>
            </a:r>
          </a:p>
          <a:p>
            <a:pPr algn="ctr"/>
            <a:r>
              <a:rPr lang="en-US" sz="1200" b="1" dirty="0">
                <a:solidFill>
                  <a:srgbClr val="FF0000"/>
                </a:solidFill>
              </a:rPr>
              <a:t>Teachers</a:t>
            </a:r>
          </a:p>
          <a:p>
            <a:pPr algn="ctr"/>
            <a:r>
              <a:rPr lang="en-US" sz="1200" b="1" dirty="0"/>
              <a:t>Students</a:t>
            </a:r>
          </a:p>
        </p:txBody>
      </p:sp>
      <p:sp>
        <p:nvSpPr>
          <p:cNvPr id="33809" name="Oval 17"/>
          <p:cNvSpPr>
            <a:spLocks noChangeArrowheads="1"/>
          </p:cNvSpPr>
          <p:nvPr/>
        </p:nvSpPr>
        <p:spPr bwMode="auto">
          <a:xfrm>
            <a:off x="6096000" y="5486400"/>
            <a:ext cx="2819400" cy="1219200"/>
          </a:xfrm>
          <a:prstGeom prst="ellipse">
            <a:avLst/>
          </a:prstGeom>
          <a:solidFill>
            <a:srgbClr val="FAF4A4"/>
          </a:solidFill>
          <a:ln w="9525">
            <a:solidFill>
              <a:schemeClr val="tx1"/>
            </a:solidFill>
            <a:round/>
            <a:headEnd/>
            <a:tailEnd/>
          </a:ln>
        </p:spPr>
        <p:txBody>
          <a:bodyPr wrap="none" anchor="ctr"/>
          <a:lstStyle/>
          <a:p>
            <a:pPr algn="ctr"/>
            <a:r>
              <a:rPr lang="en-US" sz="1400" dirty="0"/>
              <a:t>External Stakeholders</a:t>
            </a:r>
          </a:p>
          <a:p>
            <a:pPr algn="ctr"/>
            <a:r>
              <a:rPr lang="en-US" sz="1200" b="1" dirty="0"/>
              <a:t>Potential Employers / Industry</a:t>
            </a:r>
          </a:p>
          <a:p>
            <a:pPr algn="ctr"/>
            <a:r>
              <a:rPr lang="en-US" sz="1200" b="1" dirty="0"/>
              <a:t>Alumni</a:t>
            </a:r>
          </a:p>
          <a:p>
            <a:pPr algn="ctr"/>
            <a:r>
              <a:rPr lang="en-US" sz="1200" b="1" dirty="0"/>
              <a:t>Regulatory Body</a:t>
            </a:r>
          </a:p>
          <a:p>
            <a:pPr algn="ctr"/>
            <a:r>
              <a:rPr lang="en-US" sz="1200" b="1" dirty="0"/>
              <a:t>External Assessor</a:t>
            </a:r>
          </a:p>
        </p:txBody>
      </p:sp>
      <p:cxnSp>
        <p:nvCxnSpPr>
          <p:cNvPr id="33810" name="AutoShape 18"/>
          <p:cNvCxnSpPr>
            <a:cxnSpLocks noChangeShapeType="1"/>
            <a:stCxn id="33809" idx="2"/>
            <a:endCxn id="33801" idx="5"/>
          </p:cNvCxnSpPr>
          <p:nvPr/>
        </p:nvCxnSpPr>
        <p:spPr bwMode="auto">
          <a:xfrm rot="10800000" flipV="1">
            <a:off x="5067300" y="6096000"/>
            <a:ext cx="1028700" cy="217488"/>
          </a:xfrm>
          <a:prstGeom prst="bentConnector4">
            <a:avLst>
              <a:gd name="adj1" fmla="val 18528"/>
              <a:gd name="adj2" fmla="val 261389"/>
            </a:avLst>
          </a:prstGeom>
          <a:noFill/>
          <a:ln w="9525">
            <a:solidFill>
              <a:schemeClr val="tx1"/>
            </a:solidFill>
            <a:miter lim="800000"/>
            <a:headEnd/>
            <a:tailEnd type="triangle" w="med" len="med"/>
          </a:ln>
        </p:spPr>
      </p:cxnSp>
      <p:cxnSp>
        <p:nvCxnSpPr>
          <p:cNvPr id="33811" name="AutoShape 19"/>
          <p:cNvCxnSpPr>
            <a:cxnSpLocks noChangeShapeType="1"/>
            <a:endCxn id="33801" idx="6"/>
          </p:cNvCxnSpPr>
          <p:nvPr/>
        </p:nvCxnSpPr>
        <p:spPr bwMode="auto">
          <a:xfrm rot="5400000">
            <a:off x="5653087" y="5091113"/>
            <a:ext cx="657225" cy="533400"/>
          </a:xfrm>
          <a:prstGeom prst="bentConnector2">
            <a:avLst/>
          </a:prstGeom>
          <a:noFill/>
          <a:ln w="9525">
            <a:solidFill>
              <a:schemeClr val="tx1"/>
            </a:solidFill>
            <a:miter lim="800000"/>
            <a:headEnd/>
            <a:tailEnd type="triangle" w="med" len="med"/>
          </a:ln>
        </p:spPr>
      </p:cxnSp>
      <p:cxnSp>
        <p:nvCxnSpPr>
          <p:cNvPr id="33812" name="AutoShape 20"/>
          <p:cNvCxnSpPr>
            <a:cxnSpLocks noChangeShapeType="1"/>
            <a:stCxn id="33794" idx="7"/>
            <a:endCxn id="33795" idx="2"/>
          </p:cNvCxnSpPr>
          <p:nvPr/>
        </p:nvCxnSpPr>
        <p:spPr bwMode="auto">
          <a:xfrm rot="-5400000">
            <a:off x="5174456" y="-92868"/>
            <a:ext cx="142875" cy="1547812"/>
          </a:xfrm>
          <a:prstGeom prst="bentConnector2">
            <a:avLst/>
          </a:prstGeom>
          <a:noFill/>
          <a:ln w="9525">
            <a:solidFill>
              <a:schemeClr val="tx1"/>
            </a:solidFill>
            <a:miter lim="800000"/>
            <a:headEnd type="triangle" w="med" len="med"/>
            <a:tailEnd/>
          </a:ln>
        </p:spPr>
      </p:cxnSp>
      <p:cxnSp>
        <p:nvCxnSpPr>
          <p:cNvPr id="33813" name="AutoShape 21"/>
          <p:cNvCxnSpPr>
            <a:cxnSpLocks noChangeShapeType="1"/>
            <a:stCxn id="33794" idx="6"/>
          </p:cNvCxnSpPr>
          <p:nvPr/>
        </p:nvCxnSpPr>
        <p:spPr bwMode="auto">
          <a:xfrm>
            <a:off x="5029200" y="914400"/>
            <a:ext cx="1120775" cy="677863"/>
          </a:xfrm>
          <a:prstGeom prst="bentConnector3">
            <a:avLst>
              <a:gd name="adj1" fmla="val 50000"/>
            </a:avLst>
          </a:prstGeom>
          <a:noFill/>
          <a:ln w="9525">
            <a:solidFill>
              <a:schemeClr val="tx1"/>
            </a:solidFill>
            <a:miter lim="800000"/>
            <a:headEnd type="triangle" w="med" len="med"/>
            <a:tailEnd/>
          </a:ln>
        </p:spPr>
      </p:cxnSp>
      <p:cxnSp>
        <p:nvCxnSpPr>
          <p:cNvPr id="33814" name="AutoShape 22"/>
          <p:cNvCxnSpPr>
            <a:cxnSpLocks noChangeShapeType="1"/>
          </p:cNvCxnSpPr>
          <p:nvPr/>
        </p:nvCxnSpPr>
        <p:spPr bwMode="auto">
          <a:xfrm>
            <a:off x="3419872" y="2348880"/>
            <a:ext cx="0" cy="144016"/>
          </a:xfrm>
          <a:prstGeom prst="straightConnector1">
            <a:avLst/>
          </a:prstGeom>
          <a:noFill/>
          <a:ln w="19050">
            <a:solidFill>
              <a:schemeClr val="tx1"/>
            </a:solidFill>
            <a:round/>
            <a:headEnd/>
            <a:tailEnd type="triangle" w="med" len="med"/>
          </a:ln>
        </p:spPr>
      </p:cxnSp>
      <p:cxnSp>
        <p:nvCxnSpPr>
          <p:cNvPr id="33815" name="AutoShape 23"/>
          <p:cNvCxnSpPr>
            <a:cxnSpLocks noChangeShapeType="1"/>
            <a:stCxn id="33800" idx="2"/>
            <a:endCxn id="33797" idx="2"/>
          </p:cNvCxnSpPr>
          <p:nvPr/>
        </p:nvCxnSpPr>
        <p:spPr bwMode="auto">
          <a:xfrm rot="10800000" flipH="1">
            <a:off x="1371600" y="1820863"/>
            <a:ext cx="152400" cy="2212975"/>
          </a:xfrm>
          <a:prstGeom prst="bentConnector3">
            <a:avLst>
              <a:gd name="adj1" fmla="val -150000"/>
            </a:avLst>
          </a:prstGeom>
          <a:noFill/>
          <a:ln w="19050">
            <a:solidFill>
              <a:schemeClr val="tx1"/>
            </a:solidFill>
            <a:miter lim="800000"/>
            <a:headEnd/>
            <a:tailEnd type="triangle" w="med" len="med"/>
          </a:ln>
        </p:spPr>
      </p:cxnSp>
      <p:cxnSp>
        <p:nvCxnSpPr>
          <p:cNvPr id="33816" name="AutoShape 24"/>
          <p:cNvCxnSpPr>
            <a:cxnSpLocks noChangeShapeType="1"/>
            <a:stCxn id="33808" idx="2"/>
            <a:endCxn id="33800" idx="6"/>
          </p:cNvCxnSpPr>
          <p:nvPr/>
        </p:nvCxnSpPr>
        <p:spPr bwMode="auto">
          <a:xfrm rot="10800000">
            <a:off x="5791200" y="4033838"/>
            <a:ext cx="457200" cy="919162"/>
          </a:xfrm>
          <a:prstGeom prst="bentConnector3">
            <a:avLst>
              <a:gd name="adj1" fmla="val 50000"/>
            </a:avLst>
          </a:prstGeom>
          <a:noFill/>
          <a:ln w="9525">
            <a:solidFill>
              <a:schemeClr val="tx1"/>
            </a:solidFill>
            <a:miter lim="800000"/>
            <a:headEnd/>
            <a:tailEnd type="triangle" w="med" len="med"/>
          </a:ln>
        </p:spPr>
      </p:cxnSp>
      <p:cxnSp>
        <p:nvCxnSpPr>
          <p:cNvPr id="33817" name="AutoShape 25"/>
          <p:cNvCxnSpPr>
            <a:cxnSpLocks noChangeShapeType="1"/>
            <a:stCxn id="33807" idx="2"/>
            <a:endCxn id="33798" idx="6"/>
          </p:cNvCxnSpPr>
          <p:nvPr/>
        </p:nvCxnSpPr>
        <p:spPr bwMode="auto">
          <a:xfrm rot="10800000">
            <a:off x="5410200" y="2857500"/>
            <a:ext cx="914400" cy="1066800"/>
          </a:xfrm>
          <a:prstGeom prst="bentConnector3">
            <a:avLst>
              <a:gd name="adj1" fmla="val 50000"/>
            </a:avLst>
          </a:prstGeom>
          <a:noFill/>
          <a:ln w="9525">
            <a:solidFill>
              <a:schemeClr val="tx1"/>
            </a:solidFill>
            <a:miter lim="800000"/>
            <a:headEnd/>
            <a:tailEnd type="triangle" w="med" len="med"/>
          </a:ln>
        </p:spPr>
      </p:cxnSp>
      <p:sp>
        <p:nvSpPr>
          <p:cNvPr id="33818" name="Rectangle 26"/>
          <p:cNvSpPr>
            <a:spLocks noChangeArrowheads="1"/>
          </p:cNvSpPr>
          <p:nvPr/>
        </p:nvSpPr>
        <p:spPr bwMode="auto">
          <a:xfrm rot="-5400000">
            <a:off x="-495300" y="5524500"/>
            <a:ext cx="2057400" cy="609600"/>
          </a:xfrm>
          <a:prstGeom prst="rect">
            <a:avLst/>
          </a:prstGeom>
          <a:noFill/>
          <a:ln w="9525">
            <a:noFill/>
            <a:miter lim="800000"/>
            <a:headEnd/>
            <a:tailEnd/>
          </a:ln>
        </p:spPr>
        <p:txBody>
          <a:bodyPr wrap="none" anchor="ctr"/>
          <a:lstStyle/>
          <a:p>
            <a:pPr algn="ctr"/>
            <a:r>
              <a:rPr lang="en-US" dirty="0"/>
              <a:t>Summative</a:t>
            </a:r>
          </a:p>
        </p:txBody>
      </p:sp>
      <p:sp>
        <p:nvSpPr>
          <p:cNvPr id="33819" name="Rectangle 27"/>
          <p:cNvSpPr>
            <a:spLocks noChangeArrowheads="1"/>
          </p:cNvSpPr>
          <p:nvPr/>
        </p:nvSpPr>
        <p:spPr bwMode="auto">
          <a:xfrm rot="-5400000">
            <a:off x="-1040607" y="3126582"/>
            <a:ext cx="3071813" cy="533400"/>
          </a:xfrm>
          <a:prstGeom prst="rect">
            <a:avLst/>
          </a:prstGeom>
          <a:noFill/>
          <a:ln w="9525">
            <a:noFill/>
            <a:miter lim="800000"/>
            <a:headEnd/>
            <a:tailEnd/>
          </a:ln>
        </p:spPr>
        <p:txBody>
          <a:bodyPr wrap="none" anchor="ctr"/>
          <a:lstStyle/>
          <a:p>
            <a:pPr algn="ctr"/>
            <a:r>
              <a:rPr lang="en-US" dirty="0"/>
              <a:t>Formative / Summative</a:t>
            </a:r>
          </a:p>
        </p:txBody>
      </p:sp>
      <p:sp>
        <p:nvSpPr>
          <p:cNvPr id="33820" name="AutoShape 28"/>
          <p:cNvSpPr>
            <a:spLocks/>
          </p:cNvSpPr>
          <p:nvPr/>
        </p:nvSpPr>
        <p:spPr bwMode="auto">
          <a:xfrm>
            <a:off x="685800" y="2438400"/>
            <a:ext cx="152400" cy="2133600"/>
          </a:xfrm>
          <a:prstGeom prst="leftBrace">
            <a:avLst>
              <a:gd name="adj1" fmla="val 116667"/>
              <a:gd name="adj2" fmla="val 50000"/>
            </a:avLst>
          </a:prstGeom>
          <a:noFill/>
          <a:ln w="9525">
            <a:solidFill>
              <a:schemeClr val="tx1"/>
            </a:solidFill>
            <a:round/>
            <a:headEnd/>
            <a:tailEnd/>
          </a:ln>
        </p:spPr>
        <p:txBody>
          <a:bodyPr wrap="none" anchor="ctr"/>
          <a:lstStyle/>
          <a:p>
            <a:endParaRPr lang="en-MY"/>
          </a:p>
        </p:txBody>
      </p:sp>
      <p:sp>
        <p:nvSpPr>
          <p:cNvPr id="33821" name="AutoShape 29"/>
          <p:cNvSpPr>
            <a:spLocks/>
          </p:cNvSpPr>
          <p:nvPr/>
        </p:nvSpPr>
        <p:spPr bwMode="auto">
          <a:xfrm>
            <a:off x="762000" y="5029200"/>
            <a:ext cx="76200" cy="1295400"/>
          </a:xfrm>
          <a:prstGeom prst="leftBrace">
            <a:avLst>
              <a:gd name="adj1" fmla="val 141667"/>
              <a:gd name="adj2" fmla="val 50000"/>
            </a:avLst>
          </a:prstGeom>
          <a:noFill/>
          <a:ln w="9525">
            <a:solidFill>
              <a:schemeClr val="tx1"/>
            </a:solidFill>
            <a:round/>
            <a:headEnd/>
            <a:tailEnd/>
          </a:ln>
        </p:spPr>
        <p:txBody>
          <a:bodyPr wrap="none" anchor="ctr"/>
          <a:lstStyle/>
          <a:p>
            <a:endParaRPr lang="en-MY"/>
          </a:p>
        </p:txBody>
      </p:sp>
      <p:sp>
        <p:nvSpPr>
          <p:cNvPr id="33822" name="Oval 30"/>
          <p:cNvSpPr>
            <a:spLocks noChangeArrowheads="1"/>
          </p:cNvSpPr>
          <p:nvPr/>
        </p:nvSpPr>
        <p:spPr bwMode="auto">
          <a:xfrm>
            <a:off x="6172200" y="2514600"/>
            <a:ext cx="2895600" cy="609600"/>
          </a:xfrm>
          <a:prstGeom prst="ellipse">
            <a:avLst/>
          </a:prstGeom>
          <a:solidFill>
            <a:srgbClr val="FAF4A4"/>
          </a:solidFill>
          <a:ln w="9525">
            <a:solidFill>
              <a:schemeClr val="tx1"/>
            </a:solidFill>
            <a:round/>
            <a:headEnd/>
            <a:tailEnd/>
          </a:ln>
        </p:spPr>
        <p:txBody>
          <a:bodyPr wrap="none" anchor="ctr"/>
          <a:lstStyle/>
          <a:p>
            <a:pPr algn="ctr"/>
            <a:r>
              <a:rPr lang="en-US" sz="1400"/>
              <a:t>Internal Stakeholders</a:t>
            </a:r>
          </a:p>
          <a:p>
            <a:pPr algn="ctr"/>
            <a:r>
              <a:rPr lang="en-US" sz="1200" b="1">
                <a:solidFill>
                  <a:srgbClr val="FF0000"/>
                </a:solidFill>
              </a:rPr>
              <a:t>Teachers</a:t>
            </a:r>
          </a:p>
        </p:txBody>
      </p:sp>
      <p:cxnSp>
        <p:nvCxnSpPr>
          <p:cNvPr id="33823" name="AutoShape 31"/>
          <p:cNvCxnSpPr>
            <a:cxnSpLocks noChangeShapeType="1"/>
            <a:stCxn id="33822" idx="2"/>
            <a:endCxn id="33797" idx="6"/>
          </p:cNvCxnSpPr>
          <p:nvPr/>
        </p:nvCxnSpPr>
        <p:spPr bwMode="auto">
          <a:xfrm rot="10800000">
            <a:off x="5638800" y="1820863"/>
            <a:ext cx="533400" cy="998537"/>
          </a:xfrm>
          <a:prstGeom prst="bentConnector3">
            <a:avLst>
              <a:gd name="adj1" fmla="val 50000"/>
            </a:avLst>
          </a:prstGeom>
          <a:noFill/>
          <a:ln w="9525">
            <a:solidFill>
              <a:schemeClr val="tx1"/>
            </a:solidFill>
            <a:miter lim="800000"/>
            <a:headEnd/>
            <a:tailEnd type="triangle" w="med" len="med"/>
          </a:ln>
        </p:spPr>
      </p:cxnSp>
      <p:cxnSp>
        <p:nvCxnSpPr>
          <p:cNvPr id="33824" name="AutoShape 32"/>
          <p:cNvCxnSpPr>
            <a:cxnSpLocks noChangeShapeType="1"/>
            <a:stCxn id="33801" idx="2"/>
            <a:endCxn id="33794" idx="2"/>
          </p:cNvCxnSpPr>
          <p:nvPr/>
        </p:nvCxnSpPr>
        <p:spPr bwMode="auto">
          <a:xfrm rot="10800000">
            <a:off x="1219200" y="914400"/>
            <a:ext cx="76200" cy="4772025"/>
          </a:xfrm>
          <a:prstGeom prst="bentConnector3">
            <a:avLst>
              <a:gd name="adj1" fmla="val 400000"/>
            </a:avLst>
          </a:prstGeom>
          <a:noFill/>
          <a:ln w="19050">
            <a:solidFill>
              <a:schemeClr val="tx1"/>
            </a:solidFill>
            <a:miter lim="800000"/>
            <a:headEnd/>
            <a:tailEnd type="triangle" w="med" len="med"/>
          </a:ln>
        </p:spPr>
      </p:cxnSp>
      <p:cxnSp>
        <p:nvCxnSpPr>
          <p:cNvPr id="33825" name="AutoShape 33"/>
          <p:cNvCxnSpPr>
            <a:cxnSpLocks noChangeShapeType="1"/>
            <a:stCxn id="33796" idx="1"/>
            <a:endCxn id="33797" idx="7"/>
          </p:cNvCxnSpPr>
          <p:nvPr/>
        </p:nvCxnSpPr>
        <p:spPr bwMode="auto">
          <a:xfrm rot="-5400000" flipH="1" flipV="1">
            <a:off x="5743575" y="655638"/>
            <a:ext cx="79375" cy="1495425"/>
          </a:xfrm>
          <a:prstGeom prst="bentConnector3">
            <a:avLst>
              <a:gd name="adj1" fmla="val -312134"/>
            </a:avLst>
          </a:prstGeom>
          <a:noFill/>
          <a:ln w="9525">
            <a:solidFill>
              <a:schemeClr val="tx1"/>
            </a:solidFill>
            <a:prstDash val="dash"/>
            <a:miter lim="800000"/>
            <a:headEnd/>
            <a:tailEnd type="triangle" w="med" len="med"/>
          </a:ln>
        </p:spPr>
      </p:cxnSp>
      <p:sp>
        <p:nvSpPr>
          <p:cNvPr id="33826" name="Rectangle 34"/>
          <p:cNvSpPr>
            <a:spLocks noChangeArrowheads="1"/>
          </p:cNvSpPr>
          <p:nvPr/>
        </p:nvSpPr>
        <p:spPr bwMode="auto">
          <a:xfrm>
            <a:off x="1600200" y="4876800"/>
            <a:ext cx="2286000" cy="914400"/>
          </a:xfrm>
          <a:prstGeom prst="rect">
            <a:avLst/>
          </a:prstGeom>
          <a:noFill/>
          <a:ln w="9525">
            <a:noFill/>
            <a:miter lim="800000"/>
            <a:headEnd/>
            <a:tailEnd/>
          </a:ln>
        </p:spPr>
        <p:txBody>
          <a:bodyPr wrap="none" anchor="ctr"/>
          <a:lstStyle/>
          <a:p>
            <a:endParaRPr lang="en-MY">
              <a:solidFill>
                <a:schemeClr val="bg1"/>
              </a:solidFill>
            </a:endParaRPr>
          </a:p>
        </p:txBody>
      </p:sp>
      <p:sp>
        <p:nvSpPr>
          <p:cNvPr id="33827" name="Text Box 35"/>
          <p:cNvSpPr txBox="1">
            <a:spLocks noChangeArrowheads="1"/>
          </p:cNvSpPr>
          <p:nvPr/>
        </p:nvSpPr>
        <p:spPr bwMode="auto">
          <a:xfrm rot="-5400000">
            <a:off x="-23018" y="1318418"/>
            <a:ext cx="1479550" cy="366713"/>
          </a:xfrm>
          <a:prstGeom prst="rect">
            <a:avLst/>
          </a:prstGeom>
          <a:noFill/>
          <a:ln w="9525">
            <a:noFill/>
            <a:miter lim="800000"/>
            <a:headEnd/>
            <a:tailEnd/>
          </a:ln>
        </p:spPr>
        <p:txBody>
          <a:bodyPr wrap="none">
            <a:spAutoFit/>
          </a:bodyPr>
          <a:lstStyle/>
          <a:p>
            <a:r>
              <a:rPr lang="en-US" dirty="0"/>
              <a:t>Specification</a:t>
            </a:r>
          </a:p>
        </p:txBody>
      </p:sp>
      <p:sp>
        <p:nvSpPr>
          <p:cNvPr id="33828" name="AutoShape 36"/>
          <p:cNvSpPr>
            <a:spLocks/>
          </p:cNvSpPr>
          <p:nvPr/>
        </p:nvSpPr>
        <p:spPr bwMode="auto">
          <a:xfrm>
            <a:off x="838200" y="762000"/>
            <a:ext cx="152400" cy="1524000"/>
          </a:xfrm>
          <a:prstGeom prst="leftBrace">
            <a:avLst>
              <a:gd name="adj1" fmla="val 83333"/>
              <a:gd name="adj2" fmla="val 50000"/>
            </a:avLst>
          </a:prstGeom>
          <a:noFill/>
          <a:ln w="9525">
            <a:solidFill>
              <a:schemeClr val="tx1"/>
            </a:solidFill>
            <a:round/>
            <a:headEnd/>
            <a:tailEnd/>
          </a:ln>
        </p:spPr>
        <p:txBody>
          <a:bodyPr wrap="none" anchor="ctr"/>
          <a:lstStyle/>
          <a:p>
            <a:endParaRPr lang="en-MY"/>
          </a:p>
        </p:txBody>
      </p:sp>
    </p:spTree>
    <p:extLst>
      <p:ext uri="{BB962C8B-B14F-4D97-AF65-F5344CB8AC3E}">
        <p14:creationId xmlns:p14="http://schemas.microsoft.com/office/powerpoint/2010/main" val="2907672504"/>
      </p:ext>
    </p:extLst>
  </p:cSld>
  <p:clrMapOvr>
    <a:masterClrMapping/>
  </p:clrMapOvr>
  <p:transition xmlns:p14="http://schemas.microsoft.com/office/powerpoint/2010/main">
    <p:checke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3794"/>
                                        </p:tgtEl>
                                        <p:attrNameLst>
                                          <p:attrName>style.visibility</p:attrName>
                                        </p:attrNameLst>
                                      </p:cBhvr>
                                      <p:to>
                                        <p:strVal val="visible"/>
                                      </p:to>
                                    </p:set>
                                    <p:animEffect transition="in" filter="blinds(horizontal)">
                                      <p:cBhvr>
                                        <p:cTn id="7" dur="500"/>
                                        <p:tgtEl>
                                          <p:spTgt spid="3379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3812"/>
                                        </p:tgtEl>
                                        <p:attrNameLst>
                                          <p:attrName>style.visibility</p:attrName>
                                        </p:attrNameLst>
                                      </p:cBhvr>
                                      <p:to>
                                        <p:strVal val="visible"/>
                                      </p:to>
                                    </p:set>
                                    <p:animEffect transition="in" filter="blinds(horizontal)">
                                      <p:cBhvr>
                                        <p:cTn id="12" dur="500"/>
                                        <p:tgtEl>
                                          <p:spTgt spid="33812"/>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33795"/>
                                        </p:tgtEl>
                                        <p:attrNameLst>
                                          <p:attrName>style.visibility</p:attrName>
                                        </p:attrNameLst>
                                      </p:cBhvr>
                                      <p:to>
                                        <p:strVal val="visible"/>
                                      </p:to>
                                    </p:set>
                                    <p:animEffect transition="in" filter="blinds(horizontal)">
                                      <p:cBhvr>
                                        <p:cTn id="15" dur="500"/>
                                        <p:tgtEl>
                                          <p:spTgt spid="33795"/>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33796"/>
                                        </p:tgtEl>
                                        <p:attrNameLst>
                                          <p:attrName>style.visibility</p:attrName>
                                        </p:attrNameLst>
                                      </p:cBhvr>
                                      <p:to>
                                        <p:strVal val="visible"/>
                                      </p:to>
                                    </p:set>
                                    <p:animEffect transition="in" filter="blinds(horizontal)">
                                      <p:cBhvr>
                                        <p:cTn id="18" dur="500"/>
                                        <p:tgtEl>
                                          <p:spTgt spid="33796"/>
                                        </p:tgtEl>
                                      </p:cBhvr>
                                    </p:animEffect>
                                  </p:childTnLst>
                                </p:cTn>
                              </p:par>
                              <p:par>
                                <p:cTn id="19" presetID="3" presetClass="entr" presetSubtype="10" fill="hold" nodeType="withEffect">
                                  <p:stCondLst>
                                    <p:cond delay="0"/>
                                  </p:stCondLst>
                                  <p:childTnLst>
                                    <p:set>
                                      <p:cBhvr>
                                        <p:cTn id="20" dur="1" fill="hold">
                                          <p:stCondLst>
                                            <p:cond delay="0"/>
                                          </p:stCondLst>
                                        </p:cTn>
                                        <p:tgtEl>
                                          <p:spTgt spid="33813"/>
                                        </p:tgtEl>
                                        <p:attrNameLst>
                                          <p:attrName>style.visibility</p:attrName>
                                        </p:attrNameLst>
                                      </p:cBhvr>
                                      <p:to>
                                        <p:strVal val="visible"/>
                                      </p:to>
                                    </p:set>
                                    <p:animEffect transition="in" filter="blinds(horizontal)">
                                      <p:cBhvr>
                                        <p:cTn id="21" dur="500"/>
                                        <p:tgtEl>
                                          <p:spTgt spid="33813"/>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33797"/>
                                        </p:tgtEl>
                                        <p:attrNameLst>
                                          <p:attrName>style.visibility</p:attrName>
                                        </p:attrNameLst>
                                      </p:cBhvr>
                                      <p:to>
                                        <p:strVal val="visible"/>
                                      </p:to>
                                    </p:set>
                                    <p:animEffect transition="in" filter="blinds(horizontal)">
                                      <p:cBhvr>
                                        <p:cTn id="26" dur="500"/>
                                        <p:tgtEl>
                                          <p:spTgt spid="33797"/>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33799"/>
                                        </p:tgtEl>
                                        <p:attrNameLst>
                                          <p:attrName>style.visibility</p:attrName>
                                        </p:attrNameLst>
                                      </p:cBhvr>
                                      <p:to>
                                        <p:strVal val="visible"/>
                                      </p:to>
                                    </p:set>
                                    <p:animEffect transition="in" filter="blinds(horizontal)">
                                      <p:cBhvr>
                                        <p:cTn id="29" dur="500"/>
                                        <p:tgtEl>
                                          <p:spTgt spid="33799"/>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1" nodeType="clickEffect">
                                  <p:stCondLst>
                                    <p:cond delay="0"/>
                                  </p:stCondLst>
                                  <p:childTnLst>
                                    <p:set>
                                      <p:cBhvr>
                                        <p:cTn id="33" dur="1" fill="hold">
                                          <p:stCondLst>
                                            <p:cond delay="0"/>
                                          </p:stCondLst>
                                        </p:cTn>
                                        <p:tgtEl>
                                          <p:spTgt spid="33796"/>
                                        </p:tgtEl>
                                        <p:attrNameLst>
                                          <p:attrName>style.visibility</p:attrName>
                                        </p:attrNameLst>
                                      </p:cBhvr>
                                      <p:to>
                                        <p:strVal val="visible"/>
                                      </p:to>
                                    </p:set>
                                    <p:animEffect transition="in" filter="blinds(horizontal)">
                                      <p:cBhvr>
                                        <p:cTn id="34" dur="500"/>
                                        <p:tgtEl>
                                          <p:spTgt spid="33796"/>
                                        </p:tgtEl>
                                      </p:cBhvr>
                                    </p:animEffect>
                                  </p:childTnLst>
                                </p:cTn>
                              </p:par>
                              <p:par>
                                <p:cTn id="35" presetID="3" presetClass="entr" presetSubtype="10" fill="hold" nodeType="withEffect">
                                  <p:stCondLst>
                                    <p:cond delay="0"/>
                                  </p:stCondLst>
                                  <p:childTnLst>
                                    <p:set>
                                      <p:cBhvr>
                                        <p:cTn id="36" dur="1" fill="hold">
                                          <p:stCondLst>
                                            <p:cond delay="0"/>
                                          </p:stCondLst>
                                        </p:cTn>
                                        <p:tgtEl>
                                          <p:spTgt spid="33825"/>
                                        </p:tgtEl>
                                        <p:attrNameLst>
                                          <p:attrName>style.visibility</p:attrName>
                                        </p:attrNameLst>
                                      </p:cBhvr>
                                      <p:to>
                                        <p:strVal val="visible"/>
                                      </p:to>
                                    </p:set>
                                    <p:animEffect transition="in" filter="blinds(horizontal)">
                                      <p:cBhvr>
                                        <p:cTn id="37" dur="500"/>
                                        <p:tgtEl>
                                          <p:spTgt spid="33825"/>
                                        </p:tgtEl>
                                      </p:cBhvr>
                                    </p:animEffect>
                                  </p:childTnLst>
                                </p:cTn>
                              </p:par>
                              <p:par>
                                <p:cTn id="38" presetID="3" presetClass="entr" presetSubtype="10" fill="hold" nodeType="withEffect">
                                  <p:stCondLst>
                                    <p:cond delay="0"/>
                                  </p:stCondLst>
                                  <p:childTnLst>
                                    <p:set>
                                      <p:cBhvr>
                                        <p:cTn id="39" dur="1" fill="hold">
                                          <p:stCondLst>
                                            <p:cond delay="0"/>
                                          </p:stCondLst>
                                        </p:cTn>
                                        <p:tgtEl>
                                          <p:spTgt spid="33823"/>
                                        </p:tgtEl>
                                        <p:attrNameLst>
                                          <p:attrName>style.visibility</p:attrName>
                                        </p:attrNameLst>
                                      </p:cBhvr>
                                      <p:to>
                                        <p:strVal val="visible"/>
                                      </p:to>
                                    </p:set>
                                    <p:animEffect transition="in" filter="blinds(horizontal)">
                                      <p:cBhvr>
                                        <p:cTn id="40" dur="500"/>
                                        <p:tgtEl>
                                          <p:spTgt spid="33823"/>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33822"/>
                                        </p:tgtEl>
                                        <p:attrNameLst>
                                          <p:attrName>style.visibility</p:attrName>
                                        </p:attrNameLst>
                                      </p:cBhvr>
                                      <p:to>
                                        <p:strVal val="visible"/>
                                      </p:to>
                                    </p:set>
                                    <p:animEffect transition="in" filter="blinds(horizontal)">
                                      <p:cBhvr>
                                        <p:cTn id="43" dur="500"/>
                                        <p:tgtEl>
                                          <p:spTgt spid="33822"/>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nodeType="clickEffect">
                                  <p:stCondLst>
                                    <p:cond delay="0"/>
                                  </p:stCondLst>
                                  <p:childTnLst>
                                    <p:set>
                                      <p:cBhvr>
                                        <p:cTn id="47" dur="1" fill="hold">
                                          <p:stCondLst>
                                            <p:cond delay="0"/>
                                          </p:stCondLst>
                                        </p:cTn>
                                        <p:tgtEl>
                                          <p:spTgt spid="33814"/>
                                        </p:tgtEl>
                                        <p:attrNameLst>
                                          <p:attrName>style.visibility</p:attrName>
                                        </p:attrNameLst>
                                      </p:cBhvr>
                                      <p:to>
                                        <p:strVal val="visible"/>
                                      </p:to>
                                    </p:set>
                                    <p:animEffect transition="in" filter="blinds(horizontal)">
                                      <p:cBhvr>
                                        <p:cTn id="48" dur="500"/>
                                        <p:tgtEl>
                                          <p:spTgt spid="33814"/>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33798"/>
                                        </p:tgtEl>
                                        <p:attrNameLst>
                                          <p:attrName>style.visibility</p:attrName>
                                        </p:attrNameLst>
                                      </p:cBhvr>
                                      <p:to>
                                        <p:strVal val="visible"/>
                                      </p:to>
                                    </p:set>
                                    <p:animEffect transition="in" filter="blinds(horizontal)">
                                      <p:cBhvr>
                                        <p:cTn id="51" dur="500"/>
                                        <p:tgtEl>
                                          <p:spTgt spid="33798"/>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nodeType="clickEffect">
                                  <p:stCondLst>
                                    <p:cond delay="0"/>
                                  </p:stCondLst>
                                  <p:childTnLst>
                                    <p:set>
                                      <p:cBhvr>
                                        <p:cTn id="55" dur="1" fill="hold">
                                          <p:stCondLst>
                                            <p:cond delay="0"/>
                                          </p:stCondLst>
                                        </p:cTn>
                                        <p:tgtEl>
                                          <p:spTgt spid="33817"/>
                                        </p:tgtEl>
                                        <p:attrNameLst>
                                          <p:attrName>style.visibility</p:attrName>
                                        </p:attrNameLst>
                                      </p:cBhvr>
                                      <p:to>
                                        <p:strVal val="visible"/>
                                      </p:to>
                                    </p:set>
                                    <p:animEffect transition="in" filter="blinds(horizontal)">
                                      <p:cBhvr>
                                        <p:cTn id="56" dur="500"/>
                                        <p:tgtEl>
                                          <p:spTgt spid="33817"/>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33807"/>
                                        </p:tgtEl>
                                        <p:attrNameLst>
                                          <p:attrName>style.visibility</p:attrName>
                                        </p:attrNameLst>
                                      </p:cBhvr>
                                      <p:to>
                                        <p:strVal val="visible"/>
                                      </p:to>
                                    </p:set>
                                    <p:animEffect transition="in" filter="blinds(horizontal)">
                                      <p:cBhvr>
                                        <p:cTn id="59" dur="500"/>
                                        <p:tgtEl>
                                          <p:spTgt spid="33807"/>
                                        </p:tgtEl>
                                      </p:cBhvr>
                                    </p:animEffect>
                                  </p:childTnLst>
                                </p:cTn>
                              </p:par>
                            </p:childTnLst>
                          </p:cTn>
                        </p:par>
                      </p:childTnLst>
                    </p:cTn>
                  </p:par>
                  <p:par>
                    <p:cTn id="60" fill="hold">
                      <p:stCondLst>
                        <p:cond delay="indefinite"/>
                      </p:stCondLst>
                      <p:childTnLst>
                        <p:par>
                          <p:cTn id="61" fill="hold">
                            <p:stCondLst>
                              <p:cond delay="0"/>
                            </p:stCondLst>
                            <p:childTnLst>
                              <p:par>
                                <p:cTn id="62" presetID="3" presetClass="entr" presetSubtype="10" fill="hold" grpId="0" nodeType="clickEffect">
                                  <p:stCondLst>
                                    <p:cond delay="0"/>
                                  </p:stCondLst>
                                  <p:childTnLst>
                                    <p:set>
                                      <p:cBhvr>
                                        <p:cTn id="63" dur="1" fill="hold">
                                          <p:stCondLst>
                                            <p:cond delay="0"/>
                                          </p:stCondLst>
                                        </p:cTn>
                                        <p:tgtEl>
                                          <p:spTgt spid="33802"/>
                                        </p:tgtEl>
                                        <p:attrNameLst>
                                          <p:attrName>style.visibility</p:attrName>
                                        </p:attrNameLst>
                                      </p:cBhvr>
                                      <p:to>
                                        <p:strVal val="visible"/>
                                      </p:to>
                                    </p:set>
                                    <p:animEffect transition="in" filter="blinds(horizontal)">
                                      <p:cBhvr>
                                        <p:cTn id="64" dur="500"/>
                                        <p:tgtEl>
                                          <p:spTgt spid="33802"/>
                                        </p:tgtEl>
                                      </p:cBhvr>
                                    </p:animEffect>
                                  </p:childTnLst>
                                </p:cTn>
                              </p:par>
                              <p:par>
                                <p:cTn id="65" presetID="3" presetClass="entr" presetSubtype="10" fill="hold" grpId="0" nodeType="withEffect">
                                  <p:stCondLst>
                                    <p:cond delay="0"/>
                                  </p:stCondLst>
                                  <p:childTnLst>
                                    <p:set>
                                      <p:cBhvr>
                                        <p:cTn id="66" dur="1" fill="hold">
                                          <p:stCondLst>
                                            <p:cond delay="0"/>
                                          </p:stCondLst>
                                        </p:cTn>
                                        <p:tgtEl>
                                          <p:spTgt spid="33800"/>
                                        </p:tgtEl>
                                        <p:attrNameLst>
                                          <p:attrName>style.visibility</p:attrName>
                                        </p:attrNameLst>
                                      </p:cBhvr>
                                      <p:to>
                                        <p:strVal val="visible"/>
                                      </p:to>
                                    </p:set>
                                    <p:animEffect transition="in" filter="blinds(horizontal)">
                                      <p:cBhvr>
                                        <p:cTn id="67" dur="500"/>
                                        <p:tgtEl>
                                          <p:spTgt spid="33800"/>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nodeType="clickEffect">
                                  <p:stCondLst>
                                    <p:cond delay="0"/>
                                  </p:stCondLst>
                                  <p:childTnLst>
                                    <p:set>
                                      <p:cBhvr>
                                        <p:cTn id="71" dur="1" fill="hold">
                                          <p:stCondLst>
                                            <p:cond delay="0"/>
                                          </p:stCondLst>
                                        </p:cTn>
                                        <p:tgtEl>
                                          <p:spTgt spid="33816"/>
                                        </p:tgtEl>
                                        <p:attrNameLst>
                                          <p:attrName>style.visibility</p:attrName>
                                        </p:attrNameLst>
                                      </p:cBhvr>
                                      <p:to>
                                        <p:strVal val="visible"/>
                                      </p:to>
                                    </p:set>
                                    <p:animEffect transition="in" filter="blinds(horizontal)">
                                      <p:cBhvr>
                                        <p:cTn id="72" dur="500"/>
                                        <p:tgtEl>
                                          <p:spTgt spid="33816"/>
                                        </p:tgtEl>
                                      </p:cBhvr>
                                    </p:animEffect>
                                  </p:childTnLst>
                                </p:cTn>
                              </p:par>
                              <p:par>
                                <p:cTn id="73" presetID="3" presetClass="entr" presetSubtype="10" fill="hold" grpId="0" nodeType="withEffect">
                                  <p:stCondLst>
                                    <p:cond delay="0"/>
                                  </p:stCondLst>
                                  <p:childTnLst>
                                    <p:set>
                                      <p:cBhvr>
                                        <p:cTn id="74" dur="1" fill="hold">
                                          <p:stCondLst>
                                            <p:cond delay="0"/>
                                          </p:stCondLst>
                                        </p:cTn>
                                        <p:tgtEl>
                                          <p:spTgt spid="33808"/>
                                        </p:tgtEl>
                                        <p:attrNameLst>
                                          <p:attrName>style.visibility</p:attrName>
                                        </p:attrNameLst>
                                      </p:cBhvr>
                                      <p:to>
                                        <p:strVal val="visible"/>
                                      </p:to>
                                    </p:set>
                                    <p:animEffect transition="in" filter="blinds(horizontal)">
                                      <p:cBhvr>
                                        <p:cTn id="75" dur="500"/>
                                        <p:tgtEl>
                                          <p:spTgt spid="33808"/>
                                        </p:tgtEl>
                                      </p:cBhvr>
                                    </p:animEffect>
                                  </p:childTnLst>
                                </p:cTn>
                              </p:par>
                            </p:childTnLst>
                          </p:cTn>
                        </p:par>
                      </p:childTnLst>
                    </p:cTn>
                  </p:par>
                  <p:par>
                    <p:cTn id="76" fill="hold">
                      <p:stCondLst>
                        <p:cond delay="indefinite"/>
                      </p:stCondLst>
                      <p:childTnLst>
                        <p:par>
                          <p:cTn id="77" fill="hold">
                            <p:stCondLst>
                              <p:cond delay="0"/>
                            </p:stCondLst>
                            <p:childTnLst>
                              <p:par>
                                <p:cTn id="78" presetID="3" presetClass="entr" presetSubtype="10" fill="hold" nodeType="clickEffect">
                                  <p:stCondLst>
                                    <p:cond delay="0"/>
                                  </p:stCondLst>
                                  <p:childTnLst>
                                    <p:set>
                                      <p:cBhvr>
                                        <p:cTn id="79" dur="1" fill="hold">
                                          <p:stCondLst>
                                            <p:cond delay="0"/>
                                          </p:stCondLst>
                                        </p:cTn>
                                        <p:tgtEl>
                                          <p:spTgt spid="33815"/>
                                        </p:tgtEl>
                                        <p:attrNameLst>
                                          <p:attrName>style.visibility</p:attrName>
                                        </p:attrNameLst>
                                      </p:cBhvr>
                                      <p:to>
                                        <p:strVal val="visible"/>
                                      </p:to>
                                    </p:set>
                                    <p:animEffect transition="in" filter="blinds(horizontal)">
                                      <p:cBhvr>
                                        <p:cTn id="80" dur="500"/>
                                        <p:tgtEl>
                                          <p:spTgt spid="33815"/>
                                        </p:tgtEl>
                                      </p:cBhvr>
                                    </p:animEffect>
                                  </p:childTnLst>
                                </p:cTn>
                              </p:par>
                            </p:childTnLst>
                          </p:cTn>
                        </p:par>
                      </p:childTnLst>
                    </p:cTn>
                  </p:par>
                  <p:par>
                    <p:cTn id="81" fill="hold">
                      <p:stCondLst>
                        <p:cond delay="indefinite"/>
                      </p:stCondLst>
                      <p:childTnLst>
                        <p:par>
                          <p:cTn id="82" fill="hold">
                            <p:stCondLst>
                              <p:cond delay="0"/>
                            </p:stCondLst>
                            <p:childTnLst>
                              <p:par>
                                <p:cTn id="83" presetID="3" presetClass="entr" presetSubtype="10" fill="hold" grpId="0" nodeType="clickEffect">
                                  <p:stCondLst>
                                    <p:cond delay="0"/>
                                  </p:stCondLst>
                                  <p:childTnLst>
                                    <p:set>
                                      <p:cBhvr>
                                        <p:cTn id="84" dur="1" fill="hold">
                                          <p:stCondLst>
                                            <p:cond delay="0"/>
                                          </p:stCondLst>
                                        </p:cTn>
                                        <p:tgtEl>
                                          <p:spTgt spid="33803"/>
                                        </p:tgtEl>
                                        <p:attrNameLst>
                                          <p:attrName>style.visibility</p:attrName>
                                        </p:attrNameLst>
                                      </p:cBhvr>
                                      <p:to>
                                        <p:strVal val="visible"/>
                                      </p:to>
                                    </p:set>
                                    <p:animEffect transition="in" filter="blinds(horizontal)">
                                      <p:cBhvr>
                                        <p:cTn id="85" dur="500"/>
                                        <p:tgtEl>
                                          <p:spTgt spid="33803"/>
                                        </p:tgtEl>
                                      </p:cBhvr>
                                    </p:animEffect>
                                  </p:childTnLst>
                                </p:cTn>
                              </p:par>
                              <p:par>
                                <p:cTn id="86" presetID="3" presetClass="entr" presetSubtype="10" fill="hold" grpId="0" nodeType="withEffect">
                                  <p:stCondLst>
                                    <p:cond delay="0"/>
                                  </p:stCondLst>
                                  <p:childTnLst>
                                    <p:set>
                                      <p:cBhvr>
                                        <p:cTn id="87" dur="1" fill="hold">
                                          <p:stCondLst>
                                            <p:cond delay="0"/>
                                          </p:stCondLst>
                                        </p:cTn>
                                        <p:tgtEl>
                                          <p:spTgt spid="33801"/>
                                        </p:tgtEl>
                                        <p:attrNameLst>
                                          <p:attrName>style.visibility</p:attrName>
                                        </p:attrNameLst>
                                      </p:cBhvr>
                                      <p:to>
                                        <p:strVal val="visible"/>
                                      </p:to>
                                    </p:set>
                                    <p:animEffect transition="in" filter="blinds(horizontal)">
                                      <p:cBhvr>
                                        <p:cTn id="88" dur="500"/>
                                        <p:tgtEl>
                                          <p:spTgt spid="33801"/>
                                        </p:tgtEl>
                                      </p:cBhvr>
                                    </p:animEffect>
                                  </p:childTnLst>
                                </p:cTn>
                              </p:par>
                            </p:childTnLst>
                          </p:cTn>
                        </p:par>
                      </p:childTnLst>
                    </p:cTn>
                  </p:par>
                  <p:par>
                    <p:cTn id="89" fill="hold">
                      <p:stCondLst>
                        <p:cond delay="indefinite"/>
                      </p:stCondLst>
                      <p:childTnLst>
                        <p:par>
                          <p:cTn id="90" fill="hold">
                            <p:stCondLst>
                              <p:cond delay="0"/>
                            </p:stCondLst>
                            <p:childTnLst>
                              <p:par>
                                <p:cTn id="91" presetID="3" presetClass="entr" presetSubtype="10" fill="hold" grpId="1" nodeType="clickEffect">
                                  <p:stCondLst>
                                    <p:cond delay="0"/>
                                  </p:stCondLst>
                                  <p:childTnLst>
                                    <p:set>
                                      <p:cBhvr>
                                        <p:cTn id="92" dur="1" fill="hold">
                                          <p:stCondLst>
                                            <p:cond delay="0"/>
                                          </p:stCondLst>
                                        </p:cTn>
                                        <p:tgtEl>
                                          <p:spTgt spid="33808"/>
                                        </p:tgtEl>
                                        <p:attrNameLst>
                                          <p:attrName>style.visibility</p:attrName>
                                        </p:attrNameLst>
                                      </p:cBhvr>
                                      <p:to>
                                        <p:strVal val="visible"/>
                                      </p:to>
                                    </p:set>
                                    <p:animEffect transition="in" filter="blinds(horizontal)">
                                      <p:cBhvr>
                                        <p:cTn id="93" dur="500"/>
                                        <p:tgtEl>
                                          <p:spTgt spid="33808"/>
                                        </p:tgtEl>
                                      </p:cBhvr>
                                    </p:animEffect>
                                  </p:childTnLst>
                                </p:cTn>
                              </p:par>
                              <p:par>
                                <p:cTn id="94" presetID="3" presetClass="entr" presetSubtype="10" fill="hold" nodeType="withEffect">
                                  <p:stCondLst>
                                    <p:cond delay="0"/>
                                  </p:stCondLst>
                                  <p:childTnLst>
                                    <p:set>
                                      <p:cBhvr>
                                        <p:cTn id="95" dur="1" fill="hold">
                                          <p:stCondLst>
                                            <p:cond delay="0"/>
                                          </p:stCondLst>
                                        </p:cTn>
                                        <p:tgtEl>
                                          <p:spTgt spid="33811"/>
                                        </p:tgtEl>
                                        <p:attrNameLst>
                                          <p:attrName>style.visibility</p:attrName>
                                        </p:attrNameLst>
                                      </p:cBhvr>
                                      <p:to>
                                        <p:strVal val="visible"/>
                                      </p:to>
                                    </p:set>
                                    <p:animEffect transition="in" filter="blinds(horizontal)">
                                      <p:cBhvr>
                                        <p:cTn id="96" dur="500"/>
                                        <p:tgtEl>
                                          <p:spTgt spid="33811"/>
                                        </p:tgtEl>
                                      </p:cBhvr>
                                    </p:animEffect>
                                  </p:childTnLst>
                                </p:cTn>
                              </p:par>
                              <p:par>
                                <p:cTn id="97" presetID="3" presetClass="entr" presetSubtype="10" fill="hold" grpId="0" nodeType="withEffect">
                                  <p:stCondLst>
                                    <p:cond delay="0"/>
                                  </p:stCondLst>
                                  <p:childTnLst>
                                    <p:set>
                                      <p:cBhvr>
                                        <p:cTn id="98" dur="1" fill="hold">
                                          <p:stCondLst>
                                            <p:cond delay="0"/>
                                          </p:stCondLst>
                                        </p:cTn>
                                        <p:tgtEl>
                                          <p:spTgt spid="33809"/>
                                        </p:tgtEl>
                                        <p:attrNameLst>
                                          <p:attrName>style.visibility</p:attrName>
                                        </p:attrNameLst>
                                      </p:cBhvr>
                                      <p:to>
                                        <p:strVal val="visible"/>
                                      </p:to>
                                    </p:set>
                                    <p:animEffect transition="in" filter="blinds(horizontal)">
                                      <p:cBhvr>
                                        <p:cTn id="99" dur="500"/>
                                        <p:tgtEl>
                                          <p:spTgt spid="33809"/>
                                        </p:tgtEl>
                                      </p:cBhvr>
                                    </p:animEffect>
                                  </p:childTnLst>
                                </p:cTn>
                              </p:par>
                              <p:par>
                                <p:cTn id="100" presetID="3" presetClass="entr" presetSubtype="10" fill="hold" nodeType="withEffect">
                                  <p:stCondLst>
                                    <p:cond delay="0"/>
                                  </p:stCondLst>
                                  <p:childTnLst>
                                    <p:set>
                                      <p:cBhvr>
                                        <p:cTn id="101" dur="1" fill="hold">
                                          <p:stCondLst>
                                            <p:cond delay="0"/>
                                          </p:stCondLst>
                                        </p:cTn>
                                        <p:tgtEl>
                                          <p:spTgt spid="33810"/>
                                        </p:tgtEl>
                                        <p:attrNameLst>
                                          <p:attrName>style.visibility</p:attrName>
                                        </p:attrNameLst>
                                      </p:cBhvr>
                                      <p:to>
                                        <p:strVal val="visible"/>
                                      </p:to>
                                    </p:set>
                                    <p:animEffect transition="in" filter="blinds(horizontal)">
                                      <p:cBhvr>
                                        <p:cTn id="102" dur="500"/>
                                        <p:tgtEl>
                                          <p:spTgt spid="33810"/>
                                        </p:tgtEl>
                                      </p:cBhvr>
                                    </p:animEffect>
                                  </p:childTnLst>
                                </p:cTn>
                              </p:par>
                            </p:childTnLst>
                          </p:cTn>
                        </p:par>
                      </p:childTnLst>
                    </p:cTn>
                  </p:par>
                  <p:par>
                    <p:cTn id="103" fill="hold">
                      <p:stCondLst>
                        <p:cond delay="indefinite"/>
                      </p:stCondLst>
                      <p:childTnLst>
                        <p:par>
                          <p:cTn id="104" fill="hold">
                            <p:stCondLst>
                              <p:cond delay="0"/>
                            </p:stCondLst>
                            <p:childTnLst>
                              <p:par>
                                <p:cTn id="105" presetID="3" presetClass="entr" presetSubtype="10" fill="hold" nodeType="clickEffect">
                                  <p:stCondLst>
                                    <p:cond delay="0"/>
                                  </p:stCondLst>
                                  <p:childTnLst>
                                    <p:set>
                                      <p:cBhvr>
                                        <p:cTn id="106" dur="1" fill="hold">
                                          <p:stCondLst>
                                            <p:cond delay="0"/>
                                          </p:stCondLst>
                                        </p:cTn>
                                        <p:tgtEl>
                                          <p:spTgt spid="33824"/>
                                        </p:tgtEl>
                                        <p:attrNameLst>
                                          <p:attrName>style.visibility</p:attrName>
                                        </p:attrNameLst>
                                      </p:cBhvr>
                                      <p:to>
                                        <p:strVal val="visible"/>
                                      </p:to>
                                    </p:set>
                                    <p:animEffect transition="in" filter="blinds(horizontal)">
                                      <p:cBhvr>
                                        <p:cTn id="107" dur="500"/>
                                        <p:tgtEl>
                                          <p:spTgt spid="33824"/>
                                        </p:tgtEl>
                                      </p:cBhvr>
                                    </p:animEffect>
                                  </p:childTnLst>
                                </p:cTn>
                              </p:par>
                            </p:childTnLst>
                          </p:cTn>
                        </p:par>
                      </p:childTnLst>
                    </p:cTn>
                  </p:par>
                  <p:par>
                    <p:cTn id="108" fill="hold">
                      <p:stCondLst>
                        <p:cond delay="indefinite"/>
                      </p:stCondLst>
                      <p:childTnLst>
                        <p:par>
                          <p:cTn id="109" fill="hold">
                            <p:stCondLst>
                              <p:cond delay="0"/>
                            </p:stCondLst>
                            <p:childTnLst>
                              <p:par>
                                <p:cTn id="110" presetID="3" presetClass="entr" presetSubtype="10" fill="hold" grpId="0" nodeType="clickEffect">
                                  <p:stCondLst>
                                    <p:cond delay="0"/>
                                  </p:stCondLst>
                                  <p:childTnLst>
                                    <p:set>
                                      <p:cBhvr>
                                        <p:cTn id="111" dur="1" fill="hold">
                                          <p:stCondLst>
                                            <p:cond delay="0"/>
                                          </p:stCondLst>
                                        </p:cTn>
                                        <p:tgtEl>
                                          <p:spTgt spid="33827"/>
                                        </p:tgtEl>
                                        <p:attrNameLst>
                                          <p:attrName>style.visibility</p:attrName>
                                        </p:attrNameLst>
                                      </p:cBhvr>
                                      <p:to>
                                        <p:strVal val="visible"/>
                                      </p:to>
                                    </p:set>
                                    <p:animEffect transition="in" filter="blinds(horizontal)">
                                      <p:cBhvr>
                                        <p:cTn id="112" dur="500"/>
                                        <p:tgtEl>
                                          <p:spTgt spid="33827"/>
                                        </p:tgtEl>
                                      </p:cBhvr>
                                    </p:animEffect>
                                  </p:childTnLst>
                                </p:cTn>
                              </p:par>
                              <p:par>
                                <p:cTn id="113" presetID="3" presetClass="entr" presetSubtype="10" fill="hold" grpId="0" nodeType="withEffect">
                                  <p:stCondLst>
                                    <p:cond delay="0"/>
                                  </p:stCondLst>
                                  <p:childTnLst>
                                    <p:set>
                                      <p:cBhvr>
                                        <p:cTn id="114" dur="1" fill="hold">
                                          <p:stCondLst>
                                            <p:cond delay="0"/>
                                          </p:stCondLst>
                                        </p:cTn>
                                        <p:tgtEl>
                                          <p:spTgt spid="33828"/>
                                        </p:tgtEl>
                                        <p:attrNameLst>
                                          <p:attrName>style.visibility</p:attrName>
                                        </p:attrNameLst>
                                      </p:cBhvr>
                                      <p:to>
                                        <p:strVal val="visible"/>
                                      </p:to>
                                    </p:set>
                                    <p:animEffect transition="in" filter="blinds(horizontal)">
                                      <p:cBhvr>
                                        <p:cTn id="115" dur="500"/>
                                        <p:tgtEl>
                                          <p:spTgt spid="33828"/>
                                        </p:tgtEl>
                                      </p:cBhvr>
                                    </p:animEffect>
                                  </p:childTnLst>
                                </p:cTn>
                              </p:par>
                            </p:childTnLst>
                          </p:cTn>
                        </p:par>
                      </p:childTnLst>
                    </p:cTn>
                  </p:par>
                  <p:par>
                    <p:cTn id="116" fill="hold">
                      <p:stCondLst>
                        <p:cond delay="indefinite"/>
                      </p:stCondLst>
                      <p:childTnLst>
                        <p:par>
                          <p:cTn id="117" fill="hold">
                            <p:stCondLst>
                              <p:cond delay="0"/>
                            </p:stCondLst>
                            <p:childTnLst>
                              <p:par>
                                <p:cTn id="118" presetID="3" presetClass="entr" presetSubtype="10" fill="hold" grpId="0" nodeType="clickEffect">
                                  <p:stCondLst>
                                    <p:cond delay="0"/>
                                  </p:stCondLst>
                                  <p:childTnLst>
                                    <p:set>
                                      <p:cBhvr>
                                        <p:cTn id="119" dur="1" fill="hold">
                                          <p:stCondLst>
                                            <p:cond delay="0"/>
                                          </p:stCondLst>
                                        </p:cTn>
                                        <p:tgtEl>
                                          <p:spTgt spid="33819"/>
                                        </p:tgtEl>
                                        <p:attrNameLst>
                                          <p:attrName>style.visibility</p:attrName>
                                        </p:attrNameLst>
                                      </p:cBhvr>
                                      <p:to>
                                        <p:strVal val="visible"/>
                                      </p:to>
                                    </p:set>
                                    <p:animEffect transition="in" filter="blinds(horizontal)">
                                      <p:cBhvr>
                                        <p:cTn id="120" dur="500"/>
                                        <p:tgtEl>
                                          <p:spTgt spid="33819"/>
                                        </p:tgtEl>
                                      </p:cBhvr>
                                    </p:animEffect>
                                  </p:childTnLst>
                                </p:cTn>
                              </p:par>
                              <p:par>
                                <p:cTn id="121" presetID="3" presetClass="entr" presetSubtype="10" fill="hold" grpId="0" nodeType="withEffect">
                                  <p:stCondLst>
                                    <p:cond delay="0"/>
                                  </p:stCondLst>
                                  <p:childTnLst>
                                    <p:set>
                                      <p:cBhvr>
                                        <p:cTn id="122" dur="1" fill="hold">
                                          <p:stCondLst>
                                            <p:cond delay="0"/>
                                          </p:stCondLst>
                                        </p:cTn>
                                        <p:tgtEl>
                                          <p:spTgt spid="33820"/>
                                        </p:tgtEl>
                                        <p:attrNameLst>
                                          <p:attrName>style.visibility</p:attrName>
                                        </p:attrNameLst>
                                      </p:cBhvr>
                                      <p:to>
                                        <p:strVal val="visible"/>
                                      </p:to>
                                    </p:set>
                                    <p:animEffect transition="in" filter="blinds(horizontal)">
                                      <p:cBhvr>
                                        <p:cTn id="123" dur="500"/>
                                        <p:tgtEl>
                                          <p:spTgt spid="33820"/>
                                        </p:tgtEl>
                                      </p:cBhvr>
                                    </p:animEffect>
                                  </p:childTnLst>
                                </p:cTn>
                              </p:par>
                            </p:childTnLst>
                          </p:cTn>
                        </p:par>
                      </p:childTnLst>
                    </p:cTn>
                  </p:par>
                  <p:par>
                    <p:cTn id="124" fill="hold">
                      <p:stCondLst>
                        <p:cond delay="indefinite"/>
                      </p:stCondLst>
                      <p:childTnLst>
                        <p:par>
                          <p:cTn id="125" fill="hold">
                            <p:stCondLst>
                              <p:cond delay="0"/>
                            </p:stCondLst>
                            <p:childTnLst>
                              <p:par>
                                <p:cTn id="126" presetID="3" presetClass="entr" presetSubtype="10" fill="hold" grpId="0" nodeType="clickEffect">
                                  <p:stCondLst>
                                    <p:cond delay="0"/>
                                  </p:stCondLst>
                                  <p:childTnLst>
                                    <p:set>
                                      <p:cBhvr>
                                        <p:cTn id="127" dur="1" fill="hold">
                                          <p:stCondLst>
                                            <p:cond delay="0"/>
                                          </p:stCondLst>
                                        </p:cTn>
                                        <p:tgtEl>
                                          <p:spTgt spid="33818"/>
                                        </p:tgtEl>
                                        <p:attrNameLst>
                                          <p:attrName>style.visibility</p:attrName>
                                        </p:attrNameLst>
                                      </p:cBhvr>
                                      <p:to>
                                        <p:strVal val="visible"/>
                                      </p:to>
                                    </p:set>
                                    <p:animEffect transition="in" filter="blinds(horizontal)">
                                      <p:cBhvr>
                                        <p:cTn id="128" dur="500"/>
                                        <p:tgtEl>
                                          <p:spTgt spid="33818"/>
                                        </p:tgtEl>
                                      </p:cBhvr>
                                    </p:animEffect>
                                  </p:childTnLst>
                                </p:cTn>
                              </p:par>
                              <p:par>
                                <p:cTn id="129" presetID="3" presetClass="entr" presetSubtype="10" fill="hold" grpId="0" nodeType="withEffect">
                                  <p:stCondLst>
                                    <p:cond delay="0"/>
                                  </p:stCondLst>
                                  <p:childTnLst>
                                    <p:set>
                                      <p:cBhvr>
                                        <p:cTn id="130" dur="1" fill="hold">
                                          <p:stCondLst>
                                            <p:cond delay="0"/>
                                          </p:stCondLst>
                                        </p:cTn>
                                        <p:tgtEl>
                                          <p:spTgt spid="33821"/>
                                        </p:tgtEl>
                                        <p:attrNameLst>
                                          <p:attrName>style.visibility</p:attrName>
                                        </p:attrNameLst>
                                      </p:cBhvr>
                                      <p:to>
                                        <p:strVal val="visible"/>
                                      </p:to>
                                    </p:set>
                                    <p:animEffect transition="in" filter="blinds(horizontal)">
                                      <p:cBhvr>
                                        <p:cTn id="131" dur="500"/>
                                        <p:tgtEl>
                                          <p:spTgt spid="33821"/>
                                        </p:tgtEl>
                                      </p:cBhvr>
                                    </p:animEffect>
                                  </p:childTnLst>
                                </p:cTn>
                              </p:par>
                            </p:childTnLst>
                          </p:cTn>
                        </p:par>
                      </p:childTnLst>
                    </p:cTn>
                  </p:par>
                  <p:par>
                    <p:cTn id="132" fill="hold">
                      <p:stCondLst>
                        <p:cond delay="indefinite"/>
                      </p:stCondLst>
                      <p:childTnLst>
                        <p:par>
                          <p:cTn id="133" fill="hold">
                            <p:stCondLst>
                              <p:cond delay="0"/>
                            </p:stCondLst>
                            <p:childTnLst>
                              <p:par>
                                <p:cTn id="134" presetID="3" presetClass="entr" presetSubtype="10" fill="hold" grpId="0" nodeType="clickEffect">
                                  <p:stCondLst>
                                    <p:cond delay="0"/>
                                  </p:stCondLst>
                                  <p:childTnLst>
                                    <p:set>
                                      <p:cBhvr>
                                        <p:cTn id="135" dur="1" fill="hold">
                                          <p:stCondLst>
                                            <p:cond delay="0"/>
                                          </p:stCondLst>
                                        </p:cTn>
                                        <p:tgtEl>
                                          <p:spTgt spid="33805"/>
                                        </p:tgtEl>
                                        <p:attrNameLst>
                                          <p:attrName>style.visibility</p:attrName>
                                        </p:attrNameLst>
                                      </p:cBhvr>
                                      <p:to>
                                        <p:strVal val="visible"/>
                                      </p:to>
                                    </p:set>
                                    <p:animEffect transition="in" filter="blinds(horizontal)">
                                      <p:cBhvr>
                                        <p:cTn id="136" dur="500"/>
                                        <p:tgtEl>
                                          <p:spTgt spid="33805"/>
                                        </p:tgtEl>
                                      </p:cBhvr>
                                    </p:animEffect>
                                  </p:childTnLst>
                                </p:cTn>
                              </p:par>
                              <p:par>
                                <p:cTn id="137" presetID="3" presetClass="entr" presetSubtype="10" fill="hold" grpId="0" nodeType="withEffect">
                                  <p:stCondLst>
                                    <p:cond delay="0"/>
                                  </p:stCondLst>
                                  <p:childTnLst>
                                    <p:set>
                                      <p:cBhvr>
                                        <p:cTn id="138" dur="1" fill="hold">
                                          <p:stCondLst>
                                            <p:cond delay="0"/>
                                          </p:stCondLst>
                                        </p:cTn>
                                        <p:tgtEl>
                                          <p:spTgt spid="33806"/>
                                        </p:tgtEl>
                                        <p:attrNameLst>
                                          <p:attrName>style.visibility</p:attrName>
                                        </p:attrNameLst>
                                      </p:cBhvr>
                                      <p:to>
                                        <p:strVal val="visible"/>
                                      </p:to>
                                    </p:set>
                                    <p:animEffect transition="in" filter="blinds(horizontal)">
                                      <p:cBhvr>
                                        <p:cTn id="139" dur="500"/>
                                        <p:tgtEl>
                                          <p:spTgt spid="338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animBg="1"/>
      <p:bldP spid="33795" grpId="0" animBg="1"/>
      <p:bldP spid="33796" grpId="0" animBg="1"/>
      <p:bldP spid="33796" grpId="1" animBg="1"/>
      <p:bldP spid="33797" grpId="0" animBg="1"/>
      <p:bldP spid="33798" grpId="0" animBg="1"/>
      <p:bldP spid="33799" grpId="0" animBg="1"/>
      <p:bldP spid="33800" grpId="0" animBg="1"/>
      <p:bldP spid="33801" grpId="0" animBg="1"/>
      <p:bldP spid="33802" grpId="0" animBg="1"/>
      <p:bldP spid="33803" grpId="0" animBg="1"/>
      <p:bldP spid="33805" grpId="0" animBg="1"/>
      <p:bldP spid="33806" grpId="0"/>
      <p:bldP spid="33807" grpId="0" animBg="1"/>
      <p:bldP spid="33808" grpId="0" animBg="1"/>
      <p:bldP spid="33808" grpId="1" animBg="1"/>
      <p:bldP spid="33809" grpId="0" animBg="1"/>
      <p:bldP spid="33818" grpId="0"/>
      <p:bldP spid="33819" grpId="0"/>
      <p:bldP spid="33820" grpId="0" animBg="1"/>
      <p:bldP spid="33821" grpId="0" animBg="1"/>
      <p:bldP spid="33822" grpId="0" animBg="1"/>
      <p:bldP spid="33827" grpId="0"/>
      <p:bldP spid="3382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818" name="Rectangle 2"/>
          <p:cNvSpPr>
            <a:spLocks noChangeArrowheads="1"/>
          </p:cNvSpPr>
          <p:nvPr/>
        </p:nvSpPr>
        <p:spPr bwMode="auto">
          <a:xfrm>
            <a:off x="838200" y="3581400"/>
            <a:ext cx="1905000" cy="381000"/>
          </a:xfrm>
          <a:prstGeom prst="rect">
            <a:avLst/>
          </a:prstGeom>
          <a:solidFill>
            <a:schemeClr val="accent1"/>
          </a:solidFill>
          <a:ln w="9525">
            <a:solidFill>
              <a:schemeClr val="tx1"/>
            </a:solidFill>
            <a:miter lim="800000"/>
            <a:headEnd/>
            <a:tailEnd/>
          </a:ln>
        </p:spPr>
        <p:txBody>
          <a:bodyPr wrap="none" anchor="ctr"/>
          <a:lstStyle/>
          <a:p>
            <a:pPr algn="ctr"/>
            <a:r>
              <a:rPr lang="en-US" b="1">
                <a:solidFill>
                  <a:schemeClr val="bg1"/>
                </a:solidFill>
                <a:latin typeface="Garamond" pitchFamily="18" charset="0"/>
              </a:rPr>
              <a:t>Contents</a:t>
            </a:r>
          </a:p>
        </p:txBody>
      </p:sp>
      <p:sp>
        <p:nvSpPr>
          <p:cNvPr id="34819" name="Rectangle 3"/>
          <p:cNvSpPr>
            <a:spLocks noChangeArrowheads="1"/>
          </p:cNvSpPr>
          <p:nvPr/>
        </p:nvSpPr>
        <p:spPr bwMode="auto">
          <a:xfrm>
            <a:off x="1676400" y="4114800"/>
            <a:ext cx="1905000" cy="381000"/>
          </a:xfrm>
          <a:prstGeom prst="rect">
            <a:avLst/>
          </a:prstGeom>
          <a:solidFill>
            <a:schemeClr val="accent1"/>
          </a:solidFill>
          <a:ln w="9525">
            <a:solidFill>
              <a:schemeClr val="tx1"/>
            </a:solidFill>
            <a:miter lim="800000"/>
            <a:headEnd/>
            <a:tailEnd/>
          </a:ln>
        </p:spPr>
        <p:txBody>
          <a:bodyPr wrap="none" anchor="ctr"/>
          <a:lstStyle/>
          <a:p>
            <a:pPr algn="ctr"/>
            <a:r>
              <a:rPr lang="en-US" b="1">
                <a:solidFill>
                  <a:schemeClr val="bg1"/>
                </a:solidFill>
                <a:latin typeface="Garamond" pitchFamily="18" charset="0"/>
              </a:rPr>
              <a:t>Levels</a:t>
            </a:r>
          </a:p>
        </p:txBody>
      </p:sp>
      <p:sp>
        <p:nvSpPr>
          <p:cNvPr id="28676" name="Rectangle 4"/>
          <p:cNvSpPr>
            <a:spLocks noChangeArrowheads="1"/>
          </p:cNvSpPr>
          <p:nvPr/>
        </p:nvSpPr>
        <p:spPr bwMode="auto">
          <a:xfrm>
            <a:off x="714375" y="2895600"/>
            <a:ext cx="2286000" cy="604838"/>
          </a:xfrm>
          <a:prstGeom prst="rect">
            <a:avLst/>
          </a:prstGeom>
          <a:solidFill>
            <a:srgbClr val="FF0000"/>
          </a:solidFill>
          <a:ln w="9525">
            <a:noFill/>
            <a:miter lim="800000"/>
            <a:headEnd/>
            <a:tailEnd/>
          </a:ln>
        </p:spPr>
        <p:txBody>
          <a:bodyPr wrap="none" anchor="ctr"/>
          <a:lstStyle/>
          <a:p>
            <a:pPr algn="ctr">
              <a:defRPr/>
            </a:pPr>
            <a:r>
              <a:rPr lang="en-US" b="1" dirty="0">
                <a:solidFill>
                  <a:schemeClr val="bg2">
                    <a:lumMod val="20000"/>
                    <a:lumOff val="80000"/>
                  </a:schemeClr>
                </a:solidFill>
                <a:latin typeface="Garamond" pitchFamily="18" charset="0"/>
              </a:rPr>
              <a:t>Teaching Plan </a:t>
            </a:r>
          </a:p>
          <a:p>
            <a:pPr algn="ctr">
              <a:defRPr/>
            </a:pPr>
            <a:r>
              <a:rPr lang="en-US" b="1" dirty="0">
                <a:solidFill>
                  <a:schemeClr val="bg2">
                    <a:lumMod val="20000"/>
                    <a:lumOff val="80000"/>
                  </a:schemeClr>
                </a:solidFill>
                <a:latin typeface="Garamond" pitchFamily="18" charset="0"/>
              </a:rPr>
              <a:t>CQI</a:t>
            </a:r>
          </a:p>
        </p:txBody>
      </p:sp>
      <p:sp>
        <p:nvSpPr>
          <p:cNvPr id="34821" name="Rectangle 5"/>
          <p:cNvSpPr>
            <a:spLocks noChangeArrowheads="1"/>
          </p:cNvSpPr>
          <p:nvPr/>
        </p:nvSpPr>
        <p:spPr bwMode="auto">
          <a:xfrm>
            <a:off x="5486400" y="914400"/>
            <a:ext cx="1905000" cy="990600"/>
          </a:xfrm>
          <a:prstGeom prst="rect">
            <a:avLst/>
          </a:prstGeom>
          <a:solidFill>
            <a:schemeClr val="accent1"/>
          </a:solidFill>
          <a:ln w="9525">
            <a:solidFill>
              <a:schemeClr val="tx1"/>
            </a:solidFill>
            <a:miter lim="800000"/>
            <a:headEnd/>
            <a:tailEnd/>
          </a:ln>
        </p:spPr>
        <p:txBody>
          <a:bodyPr wrap="none" anchor="ctr"/>
          <a:lstStyle/>
          <a:p>
            <a:pPr algn="ctr"/>
            <a:r>
              <a:rPr lang="en-US" b="1">
                <a:solidFill>
                  <a:schemeClr val="bg1"/>
                </a:solidFill>
                <a:latin typeface="Garamond" pitchFamily="18" charset="0"/>
              </a:rPr>
              <a:t>Course </a:t>
            </a:r>
          </a:p>
          <a:p>
            <a:pPr algn="ctr"/>
            <a:r>
              <a:rPr lang="en-US" b="1">
                <a:solidFill>
                  <a:schemeClr val="bg1"/>
                </a:solidFill>
                <a:latin typeface="Garamond" pitchFamily="18" charset="0"/>
              </a:rPr>
              <a:t>Outcomes</a:t>
            </a:r>
          </a:p>
        </p:txBody>
      </p:sp>
      <p:sp>
        <p:nvSpPr>
          <p:cNvPr id="34822" name="Rectangle 6"/>
          <p:cNvSpPr>
            <a:spLocks noChangeArrowheads="1"/>
          </p:cNvSpPr>
          <p:nvPr/>
        </p:nvSpPr>
        <p:spPr bwMode="auto">
          <a:xfrm>
            <a:off x="1295400" y="914400"/>
            <a:ext cx="1905000" cy="990600"/>
          </a:xfrm>
          <a:prstGeom prst="rect">
            <a:avLst/>
          </a:prstGeom>
          <a:solidFill>
            <a:schemeClr val="accent1"/>
          </a:solidFill>
          <a:ln w="9525">
            <a:solidFill>
              <a:schemeClr val="tx1"/>
            </a:solidFill>
            <a:miter lim="800000"/>
            <a:headEnd/>
            <a:tailEnd/>
          </a:ln>
        </p:spPr>
        <p:txBody>
          <a:bodyPr wrap="none" anchor="ctr"/>
          <a:lstStyle/>
          <a:p>
            <a:pPr algn="ctr"/>
            <a:r>
              <a:rPr lang="en-US" b="1">
                <a:solidFill>
                  <a:schemeClr val="bg1"/>
                </a:solidFill>
                <a:latin typeface="Garamond" pitchFamily="18" charset="0"/>
              </a:rPr>
              <a:t>Programme </a:t>
            </a:r>
          </a:p>
          <a:p>
            <a:pPr algn="ctr"/>
            <a:r>
              <a:rPr lang="en-US" b="1">
                <a:solidFill>
                  <a:schemeClr val="bg1"/>
                </a:solidFill>
                <a:latin typeface="Garamond" pitchFamily="18" charset="0"/>
              </a:rPr>
              <a:t>Outcomes</a:t>
            </a:r>
          </a:p>
        </p:txBody>
      </p:sp>
      <p:sp>
        <p:nvSpPr>
          <p:cNvPr id="34823" name="Rectangle 7"/>
          <p:cNvSpPr>
            <a:spLocks noChangeArrowheads="1"/>
          </p:cNvSpPr>
          <p:nvPr/>
        </p:nvSpPr>
        <p:spPr bwMode="auto">
          <a:xfrm>
            <a:off x="685800" y="2895600"/>
            <a:ext cx="5486400" cy="3352800"/>
          </a:xfrm>
          <a:prstGeom prst="rect">
            <a:avLst/>
          </a:prstGeom>
          <a:noFill/>
          <a:ln w="9525">
            <a:solidFill>
              <a:schemeClr val="tx1"/>
            </a:solidFill>
            <a:miter lim="800000"/>
            <a:headEnd/>
            <a:tailEnd/>
          </a:ln>
        </p:spPr>
        <p:txBody>
          <a:bodyPr wrap="none" anchor="ctr"/>
          <a:lstStyle/>
          <a:p>
            <a:pPr algn="ctr"/>
            <a:endParaRPr lang="en-US" b="1">
              <a:latin typeface="Garamond" pitchFamily="18" charset="0"/>
            </a:endParaRPr>
          </a:p>
        </p:txBody>
      </p:sp>
      <p:cxnSp>
        <p:nvCxnSpPr>
          <p:cNvPr id="34824" name="AutoShape 8"/>
          <p:cNvCxnSpPr>
            <a:cxnSpLocks noChangeShapeType="1"/>
            <a:stCxn id="34822" idx="3"/>
            <a:endCxn id="34821" idx="1"/>
          </p:cNvCxnSpPr>
          <p:nvPr/>
        </p:nvCxnSpPr>
        <p:spPr bwMode="auto">
          <a:xfrm>
            <a:off x="3200400" y="1409700"/>
            <a:ext cx="2286000" cy="0"/>
          </a:xfrm>
          <a:prstGeom prst="straightConnector1">
            <a:avLst/>
          </a:prstGeom>
          <a:noFill/>
          <a:ln w="38100">
            <a:solidFill>
              <a:schemeClr val="tx1"/>
            </a:solidFill>
            <a:round/>
            <a:headEnd type="triangle" w="med" len="med"/>
            <a:tailEnd type="triangle" w="med" len="med"/>
          </a:ln>
        </p:spPr>
      </p:cxnSp>
      <p:sp>
        <p:nvSpPr>
          <p:cNvPr id="34825" name="Rectangle 9"/>
          <p:cNvSpPr>
            <a:spLocks noChangeArrowheads="1"/>
          </p:cNvSpPr>
          <p:nvPr/>
        </p:nvSpPr>
        <p:spPr bwMode="auto">
          <a:xfrm>
            <a:off x="685800" y="609600"/>
            <a:ext cx="7391400" cy="1524000"/>
          </a:xfrm>
          <a:prstGeom prst="rect">
            <a:avLst/>
          </a:prstGeom>
          <a:noFill/>
          <a:ln w="9525">
            <a:solidFill>
              <a:schemeClr val="tx1"/>
            </a:solidFill>
            <a:miter lim="800000"/>
            <a:headEnd/>
            <a:tailEnd/>
          </a:ln>
        </p:spPr>
        <p:txBody>
          <a:bodyPr wrap="none" anchor="ctr"/>
          <a:lstStyle/>
          <a:p>
            <a:endParaRPr lang="en-MY"/>
          </a:p>
        </p:txBody>
      </p:sp>
      <p:cxnSp>
        <p:nvCxnSpPr>
          <p:cNvPr id="34826" name="AutoShape 10"/>
          <p:cNvCxnSpPr>
            <a:cxnSpLocks noChangeShapeType="1"/>
            <a:stCxn id="34825" idx="2"/>
            <a:endCxn id="34823" idx="0"/>
          </p:cNvCxnSpPr>
          <p:nvPr/>
        </p:nvCxnSpPr>
        <p:spPr bwMode="auto">
          <a:xfrm rot="5400000">
            <a:off x="3524250" y="2038350"/>
            <a:ext cx="762000" cy="952500"/>
          </a:xfrm>
          <a:prstGeom prst="bentConnector3">
            <a:avLst>
              <a:gd name="adj1" fmla="val 50000"/>
            </a:avLst>
          </a:prstGeom>
          <a:noFill/>
          <a:ln w="38100">
            <a:solidFill>
              <a:schemeClr val="tx1"/>
            </a:solidFill>
            <a:miter lim="800000"/>
            <a:headEnd/>
            <a:tailEnd type="triangle" w="med" len="med"/>
          </a:ln>
        </p:spPr>
      </p:cxnSp>
      <p:sp>
        <p:nvSpPr>
          <p:cNvPr id="34827" name="Rectangle 11"/>
          <p:cNvSpPr>
            <a:spLocks noChangeArrowheads="1"/>
          </p:cNvSpPr>
          <p:nvPr/>
        </p:nvSpPr>
        <p:spPr bwMode="auto">
          <a:xfrm>
            <a:off x="2438400" y="4648200"/>
            <a:ext cx="1905000" cy="381000"/>
          </a:xfrm>
          <a:prstGeom prst="rect">
            <a:avLst/>
          </a:prstGeom>
          <a:solidFill>
            <a:schemeClr val="accent1"/>
          </a:solidFill>
          <a:ln w="9525">
            <a:solidFill>
              <a:schemeClr val="tx1"/>
            </a:solidFill>
            <a:miter lim="800000"/>
            <a:headEnd/>
            <a:tailEnd/>
          </a:ln>
        </p:spPr>
        <p:txBody>
          <a:bodyPr wrap="none" anchor="ctr"/>
          <a:lstStyle/>
          <a:p>
            <a:pPr algn="ctr"/>
            <a:r>
              <a:rPr lang="en-US" b="1">
                <a:solidFill>
                  <a:schemeClr val="bg1"/>
                </a:solidFill>
                <a:latin typeface="Garamond" pitchFamily="18" charset="0"/>
              </a:rPr>
              <a:t>Contact Time</a:t>
            </a:r>
          </a:p>
        </p:txBody>
      </p:sp>
      <p:sp>
        <p:nvSpPr>
          <p:cNvPr id="34828" name="Rectangle 12"/>
          <p:cNvSpPr>
            <a:spLocks noChangeArrowheads="1"/>
          </p:cNvSpPr>
          <p:nvPr/>
        </p:nvSpPr>
        <p:spPr bwMode="auto">
          <a:xfrm>
            <a:off x="3962400" y="5715000"/>
            <a:ext cx="1905000" cy="381000"/>
          </a:xfrm>
          <a:prstGeom prst="rect">
            <a:avLst/>
          </a:prstGeom>
          <a:solidFill>
            <a:schemeClr val="accent1"/>
          </a:solidFill>
          <a:ln w="9525">
            <a:solidFill>
              <a:schemeClr val="tx1"/>
            </a:solidFill>
            <a:miter lim="800000"/>
            <a:headEnd/>
            <a:tailEnd/>
          </a:ln>
        </p:spPr>
        <p:txBody>
          <a:bodyPr wrap="none" anchor="ctr"/>
          <a:lstStyle/>
          <a:p>
            <a:pPr algn="ctr"/>
            <a:r>
              <a:rPr lang="en-US" b="1" dirty="0">
                <a:solidFill>
                  <a:schemeClr val="bg1"/>
                </a:solidFill>
                <a:latin typeface="Garamond" pitchFamily="18" charset="0"/>
              </a:rPr>
              <a:t>Assessments</a:t>
            </a:r>
          </a:p>
        </p:txBody>
      </p:sp>
      <p:sp>
        <p:nvSpPr>
          <p:cNvPr id="34829" name="Rectangle 13"/>
          <p:cNvSpPr>
            <a:spLocks noChangeArrowheads="1"/>
          </p:cNvSpPr>
          <p:nvPr/>
        </p:nvSpPr>
        <p:spPr bwMode="auto">
          <a:xfrm>
            <a:off x="3200400" y="5181600"/>
            <a:ext cx="1905000" cy="381000"/>
          </a:xfrm>
          <a:prstGeom prst="rect">
            <a:avLst/>
          </a:prstGeom>
          <a:solidFill>
            <a:schemeClr val="accent1"/>
          </a:solidFill>
          <a:ln w="9525">
            <a:solidFill>
              <a:schemeClr val="tx1"/>
            </a:solidFill>
            <a:miter lim="800000"/>
            <a:headEnd/>
            <a:tailEnd/>
          </a:ln>
        </p:spPr>
        <p:txBody>
          <a:bodyPr wrap="none" anchor="ctr"/>
          <a:lstStyle/>
          <a:p>
            <a:pPr algn="ctr"/>
            <a:r>
              <a:rPr lang="en-US" b="1">
                <a:solidFill>
                  <a:schemeClr val="bg1"/>
                </a:solidFill>
                <a:latin typeface="Garamond" pitchFamily="18" charset="0"/>
              </a:rPr>
              <a:t>Learning Time</a:t>
            </a:r>
          </a:p>
        </p:txBody>
      </p:sp>
      <p:sp>
        <p:nvSpPr>
          <p:cNvPr id="28686" name="Rectangle 14"/>
          <p:cNvSpPr>
            <a:spLocks noChangeArrowheads="1"/>
          </p:cNvSpPr>
          <p:nvPr/>
        </p:nvSpPr>
        <p:spPr bwMode="auto">
          <a:xfrm>
            <a:off x="7010400" y="3081338"/>
            <a:ext cx="2133600" cy="990600"/>
          </a:xfrm>
          <a:prstGeom prst="rect">
            <a:avLst/>
          </a:prstGeom>
          <a:solidFill>
            <a:srgbClr val="FF0000"/>
          </a:solidFill>
          <a:ln w="9525">
            <a:solidFill>
              <a:schemeClr val="tx1"/>
            </a:solidFill>
            <a:miter lim="800000"/>
            <a:headEnd/>
            <a:tailEnd/>
          </a:ln>
        </p:spPr>
        <p:txBody>
          <a:bodyPr wrap="none" anchor="ctr"/>
          <a:lstStyle/>
          <a:p>
            <a:pPr algn="ctr">
              <a:defRPr/>
            </a:pPr>
            <a:r>
              <a:rPr lang="en-US" b="1" dirty="0">
                <a:solidFill>
                  <a:schemeClr val="bg2">
                    <a:lumMod val="20000"/>
                    <a:lumOff val="80000"/>
                  </a:schemeClr>
                </a:solidFill>
                <a:latin typeface="Garamond" pitchFamily="18" charset="0"/>
              </a:rPr>
              <a:t>Implementation</a:t>
            </a:r>
          </a:p>
          <a:p>
            <a:pPr algn="ctr">
              <a:defRPr/>
            </a:pPr>
            <a:r>
              <a:rPr lang="en-US" b="1" dirty="0">
                <a:solidFill>
                  <a:schemeClr val="bg2">
                    <a:lumMod val="20000"/>
                    <a:lumOff val="80000"/>
                  </a:schemeClr>
                </a:solidFill>
                <a:latin typeface="Garamond" pitchFamily="18" charset="0"/>
              </a:rPr>
              <a:t>CQI</a:t>
            </a:r>
          </a:p>
        </p:txBody>
      </p:sp>
      <p:cxnSp>
        <p:nvCxnSpPr>
          <p:cNvPr id="34831" name="AutoShape 15"/>
          <p:cNvCxnSpPr>
            <a:cxnSpLocks noChangeShapeType="1"/>
            <a:stCxn id="34823" idx="3"/>
            <a:endCxn id="28686" idx="1"/>
          </p:cNvCxnSpPr>
          <p:nvPr/>
        </p:nvCxnSpPr>
        <p:spPr bwMode="auto">
          <a:xfrm flipV="1">
            <a:off x="6172200" y="3576638"/>
            <a:ext cx="838200" cy="995362"/>
          </a:xfrm>
          <a:prstGeom prst="bentConnector3">
            <a:avLst>
              <a:gd name="adj1" fmla="val 50000"/>
            </a:avLst>
          </a:prstGeom>
          <a:noFill/>
          <a:ln w="38100">
            <a:solidFill>
              <a:schemeClr val="tx1"/>
            </a:solidFill>
            <a:miter lim="800000"/>
            <a:headEnd/>
            <a:tailEnd type="triangle" w="med" len="med"/>
          </a:ln>
        </p:spPr>
      </p:cxnSp>
      <p:sp>
        <p:nvSpPr>
          <p:cNvPr id="34832" name="Rectangle 16"/>
          <p:cNvSpPr>
            <a:spLocks noChangeArrowheads="1"/>
          </p:cNvSpPr>
          <p:nvPr/>
        </p:nvSpPr>
        <p:spPr bwMode="auto">
          <a:xfrm>
            <a:off x="7010400" y="5029200"/>
            <a:ext cx="1905000" cy="990600"/>
          </a:xfrm>
          <a:prstGeom prst="rect">
            <a:avLst/>
          </a:prstGeom>
          <a:solidFill>
            <a:schemeClr val="accent1"/>
          </a:solidFill>
          <a:ln w="9525">
            <a:solidFill>
              <a:schemeClr val="tx1"/>
            </a:solidFill>
            <a:miter lim="800000"/>
            <a:headEnd/>
            <a:tailEnd/>
          </a:ln>
        </p:spPr>
        <p:txBody>
          <a:bodyPr wrap="none" anchor="ctr"/>
          <a:lstStyle/>
          <a:p>
            <a:pPr algn="ctr"/>
            <a:r>
              <a:rPr lang="en-US" b="1">
                <a:solidFill>
                  <a:srgbClr val="FFFFFF"/>
                </a:solidFill>
                <a:latin typeface="Garamond" pitchFamily="18" charset="0"/>
              </a:rPr>
              <a:t>Cohort’s </a:t>
            </a:r>
          </a:p>
          <a:p>
            <a:pPr algn="ctr"/>
            <a:r>
              <a:rPr lang="en-US" b="1">
                <a:solidFill>
                  <a:srgbClr val="FFFFFF"/>
                </a:solidFill>
                <a:latin typeface="Garamond" pitchFamily="18" charset="0"/>
              </a:rPr>
              <a:t>Evaluation</a:t>
            </a:r>
          </a:p>
        </p:txBody>
      </p:sp>
      <p:cxnSp>
        <p:nvCxnSpPr>
          <p:cNvPr id="34833" name="AutoShape 17"/>
          <p:cNvCxnSpPr>
            <a:cxnSpLocks noChangeShapeType="1"/>
            <a:stCxn id="28686" idx="2"/>
          </p:cNvCxnSpPr>
          <p:nvPr/>
        </p:nvCxnSpPr>
        <p:spPr bwMode="auto">
          <a:xfrm rot="5400000">
            <a:off x="7555706" y="4588670"/>
            <a:ext cx="1038225" cy="4762"/>
          </a:xfrm>
          <a:prstGeom prst="straightConnector1">
            <a:avLst/>
          </a:prstGeom>
          <a:noFill/>
          <a:ln w="38100">
            <a:solidFill>
              <a:schemeClr val="tx1"/>
            </a:solidFill>
            <a:round/>
            <a:headEnd/>
            <a:tailEnd type="triangle" w="med" len="med"/>
          </a:ln>
        </p:spPr>
      </p:cxnSp>
      <p:sp>
        <p:nvSpPr>
          <p:cNvPr id="28690" name="Text Box 18"/>
          <p:cNvSpPr txBox="1">
            <a:spLocks noChangeArrowheads="1"/>
          </p:cNvSpPr>
          <p:nvPr/>
        </p:nvSpPr>
        <p:spPr bwMode="auto">
          <a:xfrm>
            <a:off x="4022725" y="635000"/>
            <a:ext cx="657225" cy="396875"/>
          </a:xfrm>
          <a:prstGeom prst="rect">
            <a:avLst/>
          </a:prstGeom>
          <a:solidFill>
            <a:srgbClr val="FF0000"/>
          </a:solidFill>
          <a:ln w="9525">
            <a:noFill/>
            <a:miter lim="800000"/>
            <a:headEnd/>
            <a:tailEnd/>
          </a:ln>
        </p:spPr>
        <p:txBody>
          <a:bodyPr wrap="none">
            <a:spAutoFit/>
          </a:bodyPr>
          <a:lstStyle/>
          <a:p>
            <a:pPr>
              <a:defRPr/>
            </a:pPr>
            <a:r>
              <a:rPr lang="en-US" sz="2000" b="1">
                <a:solidFill>
                  <a:schemeClr val="bg2">
                    <a:lumMod val="20000"/>
                    <a:lumOff val="80000"/>
                  </a:schemeClr>
                </a:solidFill>
                <a:latin typeface="Garamond" pitchFamily="18" charset="0"/>
              </a:rPr>
              <a:t>CQI</a:t>
            </a:r>
          </a:p>
        </p:txBody>
      </p:sp>
      <p:sp>
        <p:nvSpPr>
          <p:cNvPr id="28691" name="Text Box 19"/>
          <p:cNvSpPr txBox="1">
            <a:spLocks noChangeArrowheads="1"/>
          </p:cNvSpPr>
          <p:nvPr/>
        </p:nvSpPr>
        <p:spPr bwMode="auto">
          <a:xfrm>
            <a:off x="685800" y="609600"/>
            <a:ext cx="407988" cy="461963"/>
          </a:xfrm>
          <a:prstGeom prst="rect">
            <a:avLst/>
          </a:prstGeom>
          <a:solidFill>
            <a:srgbClr val="006600"/>
          </a:solidFill>
          <a:ln w="9525">
            <a:noFill/>
            <a:miter lim="800000"/>
            <a:headEnd/>
            <a:tailEnd/>
          </a:ln>
        </p:spPr>
        <p:txBody>
          <a:bodyPr wrap="none">
            <a:spAutoFit/>
          </a:bodyPr>
          <a:lstStyle/>
          <a:p>
            <a:pPr>
              <a:defRPr/>
            </a:pPr>
            <a:r>
              <a:rPr lang="en-US">
                <a:solidFill>
                  <a:schemeClr val="bg2">
                    <a:lumMod val="20000"/>
                    <a:lumOff val="80000"/>
                  </a:schemeClr>
                </a:solidFill>
              </a:rPr>
              <a:t>A</a:t>
            </a:r>
          </a:p>
        </p:txBody>
      </p:sp>
      <p:sp>
        <p:nvSpPr>
          <p:cNvPr id="28692" name="Text Box 20"/>
          <p:cNvSpPr txBox="1">
            <a:spLocks noChangeArrowheads="1"/>
          </p:cNvSpPr>
          <p:nvPr/>
        </p:nvSpPr>
        <p:spPr bwMode="auto">
          <a:xfrm>
            <a:off x="5873750" y="2895600"/>
            <a:ext cx="338138" cy="461963"/>
          </a:xfrm>
          <a:prstGeom prst="rect">
            <a:avLst/>
          </a:prstGeom>
          <a:solidFill>
            <a:srgbClr val="006600"/>
          </a:solidFill>
          <a:ln w="9525">
            <a:noFill/>
            <a:miter lim="800000"/>
            <a:headEnd/>
            <a:tailEnd/>
          </a:ln>
        </p:spPr>
        <p:txBody>
          <a:bodyPr wrap="none">
            <a:spAutoFit/>
          </a:bodyPr>
          <a:lstStyle/>
          <a:p>
            <a:pPr>
              <a:defRPr/>
            </a:pPr>
            <a:r>
              <a:rPr lang="en-US">
                <a:solidFill>
                  <a:schemeClr val="bg2">
                    <a:lumMod val="20000"/>
                    <a:lumOff val="80000"/>
                  </a:schemeClr>
                </a:solidFill>
              </a:rPr>
              <a:t>1</a:t>
            </a:r>
          </a:p>
        </p:txBody>
      </p:sp>
      <p:sp>
        <p:nvSpPr>
          <p:cNvPr id="28693" name="Text Box 21"/>
          <p:cNvSpPr txBox="1">
            <a:spLocks noChangeArrowheads="1"/>
          </p:cNvSpPr>
          <p:nvPr/>
        </p:nvSpPr>
        <p:spPr bwMode="auto">
          <a:xfrm>
            <a:off x="7010400" y="3595688"/>
            <a:ext cx="338138" cy="461962"/>
          </a:xfrm>
          <a:prstGeom prst="rect">
            <a:avLst/>
          </a:prstGeom>
          <a:solidFill>
            <a:srgbClr val="006600"/>
          </a:solidFill>
          <a:ln w="9525">
            <a:noFill/>
            <a:miter lim="800000"/>
            <a:headEnd/>
            <a:tailEnd/>
          </a:ln>
        </p:spPr>
        <p:txBody>
          <a:bodyPr wrap="none">
            <a:spAutoFit/>
          </a:bodyPr>
          <a:lstStyle/>
          <a:p>
            <a:pPr>
              <a:defRPr/>
            </a:pPr>
            <a:r>
              <a:rPr lang="en-US">
                <a:solidFill>
                  <a:schemeClr val="bg2">
                    <a:lumMod val="20000"/>
                    <a:lumOff val="80000"/>
                  </a:schemeClr>
                </a:solidFill>
              </a:rPr>
              <a:t>2</a:t>
            </a:r>
          </a:p>
        </p:txBody>
      </p:sp>
      <p:sp>
        <p:nvSpPr>
          <p:cNvPr id="28694" name="Text Box 22"/>
          <p:cNvSpPr txBox="1">
            <a:spLocks noChangeArrowheads="1"/>
          </p:cNvSpPr>
          <p:nvPr/>
        </p:nvSpPr>
        <p:spPr bwMode="auto">
          <a:xfrm>
            <a:off x="7016750" y="5067300"/>
            <a:ext cx="338138" cy="461963"/>
          </a:xfrm>
          <a:prstGeom prst="rect">
            <a:avLst/>
          </a:prstGeom>
          <a:solidFill>
            <a:srgbClr val="006600"/>
          </a:solidFill>
          <a:ln w="9525">
            <a:noFill/>
            <a:miter lim="800000"/>
            <a:headEnd/>
            <a:tailEnd/>
          </a:ln>
        </p:spPr>
        <p:txBody>
          <a:bodyPr wrap="none">
            <a:spAutoFit/>
          </a:bodyPr>
          <a:lstStyle/>
          <a:p>
            <a:pPr>
              <a:defRPr/>
            </a:pPr>
            <a:r>
              <a:rPr lang="en-US">
                <a:solidFill>
                  <a:schemeClr val="bg2">
                    <a:lumMod val="20000"/>
                    <a:lumOff val="80000"/>
                  </a:schemeClr>
                </a:solidFill>
              </a:rPr>
              <a:t>3</a:t>
            </a:r>
          </a:p>
        </p:txBody>
      </p:sp>
    </p:spTree>
    <p:extLst>
      <p:ext uri="{BB962C8B-B14F-4D97-AF65-F5344CB8AC3E}">
        <p14:creationId xmlns:p14="http://schemas.microsoft.com/office/powerpoint/2010/main" val="2342099994"/>
      </p:ext>
    </p:extLst>
  </p:cSld>
  <p:clrMapOvr>
    <a:masterClrMapping/>
  </p:clrMapOvr>
  <p:transition xmlns:p14="http://schemas.microsoft.com/office/powerpoint/2010/main">
    <p:pull dir="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8691"/>
                                        </p:tgtEl>
                                        <p:attrNameLst>
                                          <p:attrName>style.visibility</p:attrName>
                                        </p:attrNameLst>
                                      </p:cBhvr>
                                      <p:to>
                                        <p:strVal val="visible"/>
                                      </p:to>
                                    </p:set>
                                    <p:animEffect transition="in" filter="blinds(horizontal)">
                                      <p:cBhvr>
                                        <p:cTn id="7" dur="500"/>
                                        <p:tgtEl>
                                          <p:spTgt spid="2869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4822"/>
                                        </p:tgtEl>
                                        <p:attrNameLst>
                                          <p:attrName>style.visibility</p:attrName>
                                        </p:attrNameLst>
                                      </p:cBhvr>
                                      <p:to>
                                        <p:strVal val="visible"/>
                                      </p:to>
                                    </p:set>
                                    <p:animEffect transition="in" filter="blinds(horizontal)">
                                      <p:cBhvr>
                                        <p:cTn id="10" dur="500"/>
                                        <p:tgtEl>
                                          <p:spTgt spid="34822"/>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34821"/>
                                        </p:tgtEl>
                                        <p:attrNameLst>
                                          <p:attrName>style.visibility</p:attrName>
                                        </p:attrNameLst>
                                      </p:cBhvr>
                                      <p:to>
                                        <p:strVal val="visible"/>
                                      </p:to>
                                    </p:set>
                                    <p:animEffect transition="in" filter="blinds(horizontal)">
                                      <p:cBhvr>
                                        <p:cTn id="15" dur="500"/>
                                        <p:tgtEl>
                                          <p:spTgt spid="34821"/>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34824"/>
                                        </p:tgtEl>
                                        <p:attrNameLst>
                                          <p:attrName>style.visibility</p:attrName>
                                        </p:attrNameLst>
                                      </p:cBhvr>
                                      <p:to>
                                        <p:strVal val="visible"/>
                                      </p:to>
                                    </p:set>
                                    <p:animEffect transition="in" filter="blinds(horizontal)">
                                      <p:cBhvr>
                                        <p:cTn id="20" dur="500"/>
                                        <p:tgtEl>
                                          <p:spTgt spid="34824"/>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28690"/>
                                        </p:tgtEl>
                                        <p:attrNameLst>
                                          <p:attrName>style.visibility</p:attrName>
                                        </p:attrNameLst>
                                      </p:cBhvr>
                                      <p:to>
                                        <p:strVal val="visible"/>
                                      </p:to>
                                    </p:set>
                                    <p:animEffect transition="in" filter="blinds(horizontal)">
                                      <p:cBhvr>
                                        <p:cTn id="23" dur="500"/>
                                        <p:tgtEl>
                                          <p:spTgt spid="28690"/>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34825"/>
                                        </p:tgtEl>
                                        <p:attrNameLst>
                                          <p:attrName>style.visibility</p:attrName>
                                        </p:attrNameLst>
                                      </p:cBhvr>
                                      <p:to>
                                        <p:strVal val="visible"/>
                                      </p:to>
                                    </p:set>
                                    <p:animEffect transition="in" filter="blinds(horizontal)">
                                      <p:cBhvr>
                                        <p:cTn id="26" dur="500"/>
                                        <p:tgtEl>
                                          <p:spTgt spid="34825"/>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34826"/>
                                        </p:tgtEl>
                                        <p:attrNameLst>
                                          <p:attrName>style.visibility</p:attrName>
                                        </p:attrNameLst>
                                      </p:cBhvr>
                                      <p:to>
                                        <p:strVal val="visible"/>
                                      </p:to>
                                    </p:set>
                                    <p:animEffect transition="in" filter="blinds(horizontal)">
                                      <p:cBhvr>
                                        <p:cTn id="31" dur="500"/>
                                        <p:tgtEl>
                                          <p:spTgt spid="34826"/>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34823"/>
                                        </p:tgtEl>
                                        <p:attrNameLst>
                                          <p:attrName>style.visibility</p:attrName>
                                        </p:attrNameLst>
                                      </p:cBhvr>
                                      <p:to>
                                        <p:strVal val="visible"/>
                                      </p:to>
                                    </p:set>
                                    <p:animEffect transition="in" filter="blinds(horizontal)">
                                      <p:cBhvr>
                                        <p:cTn id="34" dur="500"/>
                                        <p:tgtEl>
                                          <p:spTgt spid="34823"/>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28676"/>
                                        </p:tgtEl>
                                        <p:attrNameLst>
                                          <p:attrName>style.visibility</p:attrName>
                                        </p:attrNameLst>
                                      </p:cBhvr>
                                      <p:to>
                                        <p:strVal val="visible"/>
                                      </p:to>
                                    </p:set>
                                    <p:animEffect transition="in" filter="blinds(horizontal)">
                                      <p:cBhvr>
                                        <p:cTn id="37" dur="500"/>
                                        <p:tgtEl>
                                          <p:spTgt spid="28676"/>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28692"/>
                                        </p:tgtEl>
                                        <p:attrNameLst>
                                          <p:attrName>style.visibility</p:attrName>
                                        </p:attrNameLst>
                                      </p:cBhvr>
                                      <p:to>
                                        <p:strVal val="visible"/>
                                      </p:to>
                                    </p:set>
                                    <p:animEffect transition="in" filter="blinds(horizontal)">
                                      <p:cBhvr>
                                        <p:cTn id="40" dur="500"/>
                                        <p:tgtEl>
                                          <p:spTgt spid="28692"/>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34818"/>
                                        </p:tgtEl>
                                        <p:attrNameLst>
                                          <p:attrName>style.visibility</p:attrName>
                                        </p:attrNameLst>
                                      </p:cBhvr>
                                      <p:to>
                                        <p:strVal val="visible"/>
                                      </p:to>
                                    </p:set>
                                    <p:animEffect transition="in" filter="blinds(horizontal)">
                                      <p:cBhvr>
                                        <p:cTn id="45" dur="500"/>
                                        <p:tgtEl>
                                          <p:spTgt spid="34818"/>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34819"/>
                                        </p:tgtEl>
                                        <p:attrNameLst>
                                          <p:attrName>style.visibility</p:attrName>
                                        </p:attrNameLst>
                                      </p:cBhvr>
                                      <p:to>
                                        <p:strVal val="visible"/>
                                      </p:to>
                                    </p:set>
                                    <p:animEffect transition="in" filter="blinds(horizontal)">
                                      <p:cBhvr>
                                        <p:cTn id="50" dur="500"/>
                                        <p:tgtEl>
                                          <p:spTgt spid="34819"/>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34827"/>
                                        </p:tgtEl>
                                        <p:attrNameLst>
                                          <p:attrName>style.visibility</p:attrName>
                                        </p:attrNameLst>
                                      </p:cBhvr>
                                      <p:to>
                                        <p:strVal val="visible"/>
                                      </p:to>
                                    </p:set>
                                    <p:animEffect transition="in" filter="blinds(horizontal)">
                                      <p:cBhvr>
                                        <p:cTn id="55" dur="500"/>
                                        <p:tgtEl>
                                          <p:spTgt spid="34827"/>
                                        </p:tgtEl>
                                      </p:cBhvr>
                                    </p:animEffect>
                                  </p:childTnLst>
                                </p:cTn>
                              </p:par>
                            </p:childTnLst>
                          </p:cTn>
                        </p:par>
                      </p:childTnLst>
                    </p:cTn>
                  </p:par>
                  <p:par>
                    <p:cTn id="56" fill="hold">
                      <p:stCondLst>
                        <p:cond delay="indefinite"/>
                      </p:stCondLst>
                      <p:childTnLst>
                        <p:par>
                          <p:cTn id="57" fill="hold">
                            <p:stCondLst>
                              <p:cond delay="0"/>
                            </p:stCondLst>
                            <p:childTnLst>
                              <p:par>
                                <p:cTn id="58" presetID="3" presetClass="entr" presetSubtype="10" fill="hold" grpId="0" nodeType="clickEffect">
                                  <p:stCondLst>
                                    <p:cond delay="0"/>
                                  </p:stCondLst>
                                  <p:childTnLst>
                                    <p:set>
                                      <p:cBhvr>
                                        <p:cTn id="59" dur="1" fill="hold">
                                          <p:stCondLst>
                                            <p:cond delay="0"/>
                                          </p:stCondLst>
                                        </p:cTn>
                                        <p:tgtEl>
                                          <p:spTgt spid="34829"/>
                                        </p:tgtEl>
                                        <p:attrNameLst>
                                          <p:attrName>style.visibility</p:attrName>
                                        </p:attrNameLst>
                                      </p:cBhvr>
                                      <p:to>
                                        <p:strVal val="visible"/>
                                      </p:to>
                                    </p:set>
                                    <p:animEffect transition="in" filter="blinds(horizontal)">
                                      <p:cBhvr>
                                        <p:cTn id="60" dur="500"/>
                                        <p:tgtEl>
                                          <p:spTgt spid="34829"/>
                                        </p:tgtEl>
                                      </p:cBhvr>
                                    </p:animEffect>
                                  </p:childTnLst>
                                </p:cTn>
                              </p:par>
                            </p:childTnLst>
                          </p:cTn>
                        </p:par>
                      </p:childTnLst>
                    </p:cTn>
                  </p:par>
                  <p:par>
                    <p:cTn id="61" fill="hold">
                      <p:stCondLst>
                        <p:cond delay="indefinite"/>
                      </p:stCondLst>
                      <p:childTnLst>
                        <p:par>
                          <p:cTn id="62" fill="hold">
                            <p:stCondLst>
                              <p:cond delay="0"/>
                            </p:stCondLst>
                            <p:childTnLst>
                              <p:par>
                                <p:cTn id="63" presetID="3" presetClass="entr" presetSubtype="10" fill="hold" grpId="0" nodeType="clickEffect">
                                  <p:stCondLst>
                                    <p:cond delay="0"/>
                                  </p:stCondLst>
                                  <p:childTnLst>
                                    <p:set>
                                      <p:cBhvr>
                                        <p:cTn id="64" dur="1" fill="hold">
                                          <p:stCondLst>
                                            <p:cond delay="0"/>
                                          </p:stCondLst>
                                        </p:cTn>
                                        <p:tgtEl>
                                          <p:spTgt spid="34828"/>
                                        </p:tgtEl>
                                        <p:attrNameLst>
                                          <p:attrName>style.visibility</p:attrName>
                                        </p:attrNameLst>
                                      </p:cBhvr>
                                      <p:to>
                                        <p:strVal val="visible"/>
                                      </p:to>
                                    </p:set>
                                    <p:animEffect transition="in" filter="blinds(horizontal)">
                                      <p:cBhvr>
                                        <p:cTn id="65" dur="500"/>
                                        <p:tgtEl>
                                          <p:spTgt spid="34828"/>
                                        </p:tgtEl>
                                      </p:cBhvr>
                                    </p:animEffect>
                                  </p:childTnLst>
                                </p:cTn>
                              </p:par>
                            </p:childTnLst>
                          </p:cTn>
                        </p:par>
                      </p:childTnLst>
                    </p:cTn>
                  </p:par>
                  <p:par>
                    <p:cTn id="66" fill="hold">
                      <p:stCondLst>
                        <p:cond delay="indefinite"/>
                      </p:stCondLst>
                      <p:childTnLst>
                        <p:par>
                          <p:cTn id="67" fill="hold">
                            <p:stCondLst>
                              <p:cond delay="0"/>
                            </p:stCondLst>
                            <p:childTnLst>
                              <p:par>
                                <p:cTn id="68" presetID="3" presetClass="entr" presetSubtype="10" fill="hold" grpId="0" nodeType="clickEffect">
                                  <p:stCondLst>
                                    <p:cond delay="0"/>
                                  </p:stCondLst>
                                  <p:childTnLst>
                                    <p:set>
                                      <p:cBhvr>
                                        <p:cTn id="69" dur="1" fill="hold">
                                          <p:stCondLst>
                                            <p:cond delay="0"/>
                                          </p:stCondLst>
                                        </p:cTn>
                                        <p:tgtEl>
                                          <p:spTgt spid="28686"/>
                                        </p:tgtEl>
                                        <p:attrNameLst>
                                          <p:attrName>style.visibility</p:attrName>
                                        </p:attrNameLst>
                                      </p:cBhvr>
                                      <p:to>
                                        <p:strVal val="visible"/>
                                      </p:to>
                                    </p:set>
                                    <p:animEffect transition="in" filter="blinds(horizontal)">
                                      <p:cBhvr>
                                        <p:cTn id="70" dur="500"/>
                                        <p:tgtEl>
                                          <p:spTgt spid="28686"/>
                                        </p:tgtEl>
                                      </p:cBhvr>
                                    </p:animEffect>
                                  </p:childTnLst>
                                </p:cTn>
                              </p:par>
                              <p:par>
                                <p:cTn id="71" presetID="3" presetClass="entr" presetSubtype="10" fill="hold" nodeType="withEffect">
                                  <p:stCondLst>
                                    <p:cond delay="0"/>
                                  </p:stCondLst>
                                  <p:childTnLst>
                                    <p:set>
                                      <p:cBhvr>
                                        <p:cTn id="72" dur="1" fill="hold">
                                          <p:stCondLst>
                                            <p:cond delay="0"/>
                                          </p:stCondLst>
                                        </p:cTn>
                                        <p:tgtEl>
                                          <p:spTgt spid="34831"/>
                                        </p:tgtEl>
                                        <p:attrNameLst>
                                          <p:attrName>style.visibility</p:attrName>
                                        </p:attrNameLst>
                                      </p:cBhvr>
                                      <p:to>
                                        <p:strVal val="visible"/>
                                      </p:to>
                                    </p:set>
                                    <p:animEffect transition="in" filter="blinds(horizontal)">
                                      <p:cBhvr>
                                        <p:cTn id="73" dur="500"/>
                                        <p:tgtEl>
                                          <p:spTgt spid="34831"/>
                                        </p:tgtEl>
                                      </p:cBhvr>
                                    </p:animEffect>
                                  </p:childTnLst>
                                </p:cTn>
                              </p:par>
                              <p:par>
                                <p:cTn id="74" presetID="3" presetClass="entr" presetSubtype="10" fill="hold" grpId="0" nodeType="withEffect">
                                  <p:stCondLst>
                                    <p:cond delay="0"/>
                                  </p:stCondLst>
                                  <p:childTnLst>
                                    <p:set>
                                      <p:cBhvr>
                                        <p:cTn id="75" dur="1" fill="hold">
                                          <p:stCondLst>
                                            <p:cond delay="0"/>
                                          </p:stCondLst>
                                        </p:cTn>
                                        <p:tgtEl>
                                          <p:spTgt spid="28693"/>
                                        </p:tgtEl>
                                        <p:attrNameLst>
                                          <p:attrName>style.visibility</p:attrName>
                                        </p:attrNameLst>
                                      </p:cBhvr>
                                      <p:to>
                                        <p:strVal val="visible"/>
                                      </p:to>
                                    </p:set>
                                    <p:animEffect transition="in" filter="blinds(horizontal)">
                                      <p:cBhvr>
                                        <p:cTn id="76" dur="500"/>
                                        <p:tgtEl>
                                          <p:spTgt spid="28693"/>
                                        </p:tgtEl>
                                      </p:cBhvr>
                                    </p:animEffect>
                                  </p:childTnLst>
                                </p:cTn>
                              </p:par>
                            </p:childTnLst>
                          </p:cTn>
                        </p:par>
                      </p:childTnLst>
                    </p:cTn>
                  </p:par>
                  <p:par>
                    <p:cTn id="77" fill="hold">
                      <p:stCondLst>
                        <p:cond delay="indefinite"/>
                      </p:stCondLst>
                      <p:childTnLst>
                        <p:par>
                          <p:cTn id="78" fill="hold">
                            <p:stCondLst>
                              <p:cond delay="0"/>
                            </p:stCondLst>
                            <p:childTnLst>
                              <p:par>
                                <p:cTn id="79" presetID="3" presetClass="entr" presetSubtype="10" fill="hold" grpId="0" nodeType="clickEffect">
                                  <p:stCondLst>
                                    <p:cond delay="0"/>
                                  </p:stCondLst>
                                  <p:childTnLst>
                                    <p:set>
                                      <p:cBhvr>
                                        <p:cTn id="80" dur="1" fill="hold">
                                          <p:stCondLst>
                                            <p:cond delay="0"/>
                                          </p:stCondLst>
                                        </p:cTn>
                                        <p:tgtEl>
                                          <p:spTgt spid="34832"/>
                                        </p:tgtEl>
                                        <p:attrNameLst>
                                          <p:attrName>style.visibility</p:attrName>
                                        </p:attrNameLst>
                                      </p:cBhvr>
                                      <p:to>
                                        <p:strVal val="visible"/>
                                      </p:to>
                                    </p:set>
                                    <p:animEffect transition="in" filter="blinds(horizontal)">
                                      <p:cBhvr>
                                        <p:cTn id="81" dur="500"/>
                                        <p:tgtEl>
                                          <p:spTgt spid="34832"/>
                                        </p:tgtEl>
                                      </p:cBhvr>
                                    </p:animEffect>
                                  </p:childTnLst>
                                </p:cTn>
                              </p:par>
                              <p:par>
                                <p:cTn id="82" presetID="3" presetClass="entr" presetSubtype="10" fill="hold" nodeType="withEffect">
                                  <p:stCondLst>
                                    <p:cond delay="0"/>
                                  </p:stCondLst>
                                  <p:childTnLst>
                                    <p:set>
                                      <p:cBhvr>
                                        <p:cTn id="83" dur="1" fill="hold">
                                          <p:stCondLst>
                                            <p:cond delay="0"/>
                                          </p:stCondLst>
                                        </p:cTn>
                                        <p:tgtEl>
                                          <p:spTgt spid="34833"/>
                                        </p:tgtEl>
                                        <p:attrNameLst>
                                          <p:attrName>style.visibility</p:attrName>
                                        </p:attrNameLst>
                                      </p:cBhvr>
                                      <p:to>
                                        <p:strVal val="visible"/>
                                      </p:to>
                                    </p:set>
                                    <p:animEffect transition="in" filter="blinds(horizontal)">
                                      <p:cBhvr>
                                        <p:cTn id="84" dur="500"/>
                                        <p:tgtEl>
                                          <p:spTgt spid="34833"/>
                                        </p:tgtEl>
                                      </p:cBhvr>
                                    </p:animEffect>
                                  </p:childTnLst>
                                </p:cTn>
                              </p:par>
                              <p:par>
                                <p:cTn id="85" presetID="3" presetClass="entr" presetSubtype="10" fill="hold" grpId="0" nodeType="withEffect">
                                  <p:stCondLst>
                                    <p:cond delay="0"/>
                                  </p:stCondLst>
                                  <p:childTnLst>
                                    <p:set>
                                      <p:cBhvr>
                                        <p:cTn id="86" dur="1" fill="hold">
                                          <p:stCondLst>
                                            <p:cond delay="0"/>
                                          </p:stCondLst>
                                        </p:cTn>
                                        <p:tgtEl>
                                          <p:spTgt spid="28694"/>
                                        </p:tgtEl>
                                        <p:attrNameLst>
                                          <p:attrName>style.visibility</p:attrName>
                                        </p:attrNameLst>
                                      </p:cBhvr>
                                      <p:to>
                                        <p:strVal val="visible"/>
                                      </p:to>
                                    </p:set>
                                    <p:animEffect transition="in" filter="blinds(horizontal)">
                                      <p:cBhvr>
                                        <p:cTn id="87" dur="500"/>
                                        <p:tgtEl>
                                          <p:spTgt spid="286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animBg="1"/>
      <p:bldP spid="34819" grpId="0" animBg="1"/>
      <p:bldP spid="28676" grpId="0" animBg="1"/>
      <p:bldP spid="34821" grpId="0" animBg="1"/>
      <p:bldP spid="34822" grpId="0" animBg="1"/>
      <p:bldP spid="34823" grpId="0" animBg="1"/>
      <p:bldP spid="34825" grpId="0" animBg="1"/>
      <p:bldP spid="34827" grpId="0" animBg="1"/>
      <p:bldP spid="34828" grpId="0" animBg="1"/>
      <p:bldP spid="34829" grpId="0" animBg="1"/>
      <p:bldP spid="28686" grpId="0" animBg="1"/>
      <p:bldP spid="34832" grpId="0" animBg="1"/>
      <p:bldP spid="28690" grpId="0" animBg="1"/>
      <p:bldP spid="28691" grpId="0" animBg="1"/>
      <p:bldP spid="28692" grpId="0" animBg="1"/>
      <p:bldP spid="28693" grpId="0" animBg="1"/>
      <p:bldP spid="2869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rgbClr val="FDEAD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842" name="Rectangle 2"/>
          <p:cNvSpPr>
            <a:spLocks noChangeArrowheads="1"/>
          </p:cNvSpPr>
          <p:nvPr/>
        </p:nvSpPr>
        <p:spPr bwMode="auto">
          <a:xfrm>
            <a:off x="6324600" y="5334000"/>
            <a:ext cx="2100263" cy="990600"/>
          </a:xfrm>
          <a:prstGeom prst="rect">
            <a:avLst/>
          </a:prstGeom>
          <a:solidFill>
            <a:schemeClr val="accent1"/>
          </a:solidFill>
          <a:ln w="9525">
            <a:solidFill>
              <a:schemeClr val="tx1"/>
            </a:solidFill>
            <a:miter lim="800000"/>
            <a:headEnd/>
            <a:tailEnd/>
          </a:ln>
        </p:spPr>
        <p:txBody>
          <a:bodyPr wrap="none" anchor="ctr"/>
          <a:lstStyle/>
          <a:p>
            <a:pPr algn="ctr"/>
            <a:r>
              <a:rPr lang="en-US" b="1">
                <a:solidFill>
                  <a:schemeClr val="bg1"/>
                </a:solidFill>
                <a:latin typeface="Garamond" pitchFamily="18" charset="0"/>
              </a:rPr>
              <a:t>Other </a:t>
            </a:r>
          </a:p>
          <a:p>
            <a:pPr algn="ctr"/>
            <a:r>
              <a:rPr lang="en-US" b="1">
                <a:solidFill>
                  <a:schemeClr val="bg1"/>
                </a:solidFill>
                <a:latin typeface="Garamond" pitchFamily="18" charset="0"/>
              </a:rPr>
              <a:t>Stakeholders</a:t>
            </a:r>
          </a:p>
        </p:txBody>
      </p:sp>
      <p:sp>
        <p:nvSpPr>
          <p:cNvPr id="29699" name="Rectangle 3"/>
          <p:cNvSpPr>
            <a:spLocks noChangeArrowheads="1"/>
          </p:cNvSpPr>
          <p:nvPr/>
        </p:nvSpPr>
        <p:spPr bwMode="auto">
          <a:xfrm>
            <a:off x="6400800" y="381000"/>
            <a:ext cx="2386013" cy="990600"/>
          </a:xfrm>
          <a:prstGeom prst="rect">
            <a:avLst/>
          </a:prstGeom>
          <a:solidFill>
            <a:srgbClr val="FF0000"/>
          </a:solidFill>
          <a:ln w="9525">
            <a:solidFill>
              <a:schemeClr val="tx1"/>
            </a:solidFill>
            <a:miter lim="800000"/>
            <a:headEnd/>
            <a:tailEnd/>
          </a:ln>
        </p:spPr>
        <p:txBody>
          <a:bodyPr wrap="none" anchor="ctr"/>
          <a:lstStyle/>
          <a:p>
            <a:pPr algn="ctr">
              <a:defRPr/>
            </a:pPr>
            <a:r>
              <a:rPr lang="en-US" b="1" dirty="0">
                <a:solidFill>
                  <a:schemeClr val="bg2">
                    <a:lumMod val="20000"/>
                    <a:lumOff val="80000"/>
                  </a:schemeClr>
                </a:solidFill>
                <a:latin typeface="Garamond" pitchFamily="18" charset="0"/>
              </a:rPr>
              <a:t>Intervention</a:t>
            </a:r>
          </a:p>
          <a:p>
            <a:pPr algn="ctr">
              <a:defRPr/>
            </a:pPr>
            <a:r>
              <a:rPr lang="en-US" b="1" dirty="0">
                <a:solidFill>
                  <a:schemeClr val="bg2">
                    <a:lumMod val="20000"/>
                    <a:lumOff val="80000"/>
                  </a:schemeClr>
                </a:solidFill>
                <a:latin typeface="Garamond" pitchFamily="18" charset="0"/>
              </a:rPr>
              <a:t>for following year</a:t>
            </a:r>
          </a:p>
        </p:txBody>
      </p:sp>
      <p:sp>
        <p:nvSpPr>
          <p:cNvPr id="35844" name="Rectangle 4"/>
          <p:cNvSpPr>
            <a:spLocks noChangeArrowheads="1"/>
          </p:cNvSpPr>
          <p:nvPr/>
        </p:nvSpPr>
        <p:spPr bwMode="auto">
          <a:xfrm>
            <a:off x="5943600" y="2057400"/>
            <a:ext cx="2100263" cy="990600"/>
          </a:xfrm>
          <a:prstGeom prst="rect">
            <a:avLst/>
          </a:prstGeom>
          <a:solidFill>
            <a:schemeClr val="accent1"/>
          </a:solidFill>
          <a:ln w="9525">
            <a:solidFill>
              <a:schemeClr val="tx1"/>
            </a:solidFill>
            <a:miter lim="800000"/>
            <a:headEnd/>
            <a:tailEnd/>
          </a:ln>
        </p:spPr>
        <p:txBody>
          <a:bodyPr wrap="none" anchor="ctr"/>
          <a:lstStyle/>
          <a:p>
            <a:pPr algn="ctr"/>
            <a:r>
              <a:rPr lang="en-US" b="1" dirty="0">
                <a:solidFill>
                  <a:schemeClr val="bg1"/>
                </a:solidFill>
                <a:latin typeface="Garamond" pitchFamily="18" charset="0"/>
              </a:rPr>
              <a:t>Summative</a:t>
            </a:r>
          </a:p>
          <a:p>
            <a:pPr algn="ctr"/>
            <a:r>
              <a:rPr lang="en-US" b="1" dirty="0">
                <a:solidFill>
                  <a:schemeClr val="bg1"/>
                </a:solidFill>
                <a:latin typeface="Garamond" pitchFamily="18" charset="0"/>
              </a:rPr>
              <a:t>4 years</a:t>
            </a:r>
          </a:p>
        </p:txBody>
      </p:sp>
      <p:sp>
        <p:nvSpPr>
          <p:cNvPr id="35845" name="Rectangle 5"/>
          <p:cNvSpPr>
            <a:spLocks noChangeArrowheads="1"/>
          </p:cNvSpPr>
          <p:nvPr/>
        </p:nvSpPr>
        <p:spPr bwMode="auto">
          <a:xfrm>
            <a:off x="3429000" y="1371600"/>
            <a:ext cx="2286000" cy="990600"/>
          </a:xfrm>
          <a:prstGeom prst="rect">
            <a:avLst/>
          </a:prstGeom>
          <a:solidFill>
            <a:schemeClr val="accent1"/>
          </a:solidFill>
          <a:ln w="9525">
            <a:solidFill>
              <a:schemeClr val="tx1"/>
            </a:solidFill>
            <a:miter lim="800000"/>
            <a:headEnd/>
            <a:tailEnd/>
          </a:ln>
        </p:spPr>
        <p:txBody>
          <a:bodyPr wrap="none" anchor="ctr"/>
          <a:lstStyle/>
          <a:p>
            <a:pPr algn="ctr"/>
            <a:r>
              <a:rPr lang="en-US" b="1">
                <a:solidFill>
                  <a:schemeClr val="bg1"/>
                </a:solidFill>
                <a:latin typeface="Garamond" pitchFamily="18" charset="0"/>
              </a:rPr>
              <a:t>Summative</a:t>
            </a:r>
          </a:p>
          <a:p>
            <a:pPr algn="ctr"/>
            <a:r>
              <a:rPr lang="en-US" b="1">
                <a:solidFill>
                  <a:schemeClr val="bg1"/>
                </a:solidFill>
                <a:latin typeface="Garamond" pitchFamily="18" charset="0"/>
              </a:rPr>
              <a:t>at year</a:t>
            </a:r>
          </a:p>
        </p:txBody>
      </p:sp>
      <p:sp>
        <p:nvSpPr>
          <p:cNvPr id="35846" name="Rectangle 6"/>
          <p:cNvSpPr>
            <a:spLocks noChangeArrowheads="1"/>
          </p:cNvSpPr>
          <p:nvPr/>
        </p:nvSpPr>
        <p:spPr bwMode="auto">
          <a:xfrm>
            <a:off x="685800" y="762000"/>
            <a:ext cx="2100263" cy="990600"/>
          </a:xfrm>
          <a:prstGeom prst="rect">
            <a:avLst/>
          </a:prstGeom>
          <a:solidFill>
            <a:schemeClr val="accent1"/>
          </a:solidFill>
          <a:ln w="9525">
            <a:solidFill>
              <a:schemeClr val="tx1"/>
            </a:solidFill>
            <a:miter lim="800000"/>
            <a:headEnd/>
            <a:tailEnd/>
          </a:ln>
        </p:spPr>
        <p:txBody>
          <a:bodyPr wrap="none" anchor="ctr"/>
          <a:lstStyle/>
          <a:p>
            <a:pPr algn="ctr"/>
            <a:r>
              <a:rPr lang="en-US" b="1">
                <a:solidFill>
                  <a:schemeClr val="bg1"/>
                </a:solidFill>
                <a:latin typeface="Garamond" pitchFamily="18" charset="0"/>
              </a:rPr>
              <a:t>Cohort’s </a:t>
            </a:r>
          </a:p>
          <a:p>
            <a:pPr algn="ctr"/>
            <a:r>
              <a:rPr lang="en-US" b="1">
                <a:solidFill>
                  <a:schemeClr val="bg1"/>
                </a:solidFill>
                <a:latin typeface="Garamond" pitchFamily="18" charset="0"/>
              </a:rPr>
              <a:t>Evaluation</a:t>
            </a:r>
          </a:p>
        </p:txBody>
      </p:sp>
      <p:cxnSp>
        <p:nvCxnSpPr>
          <p:cNvPr id="35847" name="AutoShape 7"/>
          <p:cNvCxnSpPr>
            <a:cxnSpLocks noChangeShapeType="1"/>
            <a:stCxn id="35846" idx="3"/>
            <a:endCxn id="35845" idx="1"/>
          </p:cNvCxnSpPr>
          <p:nvPr/>
        </p:nvCxnSpPr>
        <p:spPr bwMode="auto">
          <a:xfrm>
            <a:off x="2786063" y="1257300"/>
            <a:ext cx="642937" cy="609600"/>
          </a:xfrm>
          <a:prstGeom prst="bentConnector3">
            <a:avLst>
              <a:gd name="adj1" fmla="val 50000"/>
            </a:avLst>
          </a:prstGeom>
          <a:noFill/>
          <a:ln w="9525">
            <a:solidFill>
              <a:schemeClr val="tx1"/>
            </a:solidFill>
            <a:miter lim="800000"/>
            <a:headEnd/>
            <a:tailEnd type="triangle" w="med" len="med"/>
          </a:ln>
        </p:spPr>
      </p:cxnSp>
      <p:cxnSp>
        <p:nvCxnSpPr>
          <p:cNvPr id="35848" name="AutoShape 8"/>
          <p:cNvCxnSpPr>
            <a:cxnSpLocks noChangeShapeType="1"/>
            <a:stCxn id="29699" idx="2"/>
            <a:endCxn id="35844" idx="0"/>
          </p:cNvCxnSpPr>
          <p:nvPr/>
        </p:nvCxnSpPr>
        <p:spPr bwMode="auto">
          <a:xfrm rot="5400000">
            <a:off x="6951663" y="1414462"/>
            <a:ext cx="685800" cy="600075"/>
          </a:xfrm>
          <a:prstGeom prst="bentConnector3">
            <a:avLst>
              <a:gd name="adj1" fmla="val 50000"/>
            </a:avLst>
          </a:prstGeom>
          <a:noFill/>
          <a:ln w="9525">
            <a:solidFill>
              <a:schemeClr val="tx1"/>
            </a:solidFill>
            <a:miter lim="800000"/>
            <a:headEnd/>
            <a:tailEnd type="triangle" w="med" len="med"/>
          </a:ln>
        </p:spPr>
      </p:cxnSp>
      <p:sp>
        <p:nvSpPr>
          <p:cNvPr id="35849" name="Rectangle 9"/>
          <p:cNvSpPr>
            <a:spLocks noChangeArrowheads="1"/>
          </p:cNvSpPr>
          <p:nvPr/>
        </p:nvSpPr>
        <p:spPr bwMode="auto">
          <a:xfrm>
            <a:off x="5486400" y="3886200"/>
            <a:ext cx="2100263" cy="990600"/>
          </a:xfrm>
          <a:prstGeom prst="rect">
            <a:avLst/>
          </a:prstGeom>
          <a:solidFill>
            <a:schemeClr val="accent1"/>
          </a:solidFill>
          <a:ln w="9525">
            <a:solidFill>
              <a:schemeClr val="tx1"/>
            </a:solidFill>
            <a:miter lim="800000"/>
            <a:headEnd/>
            <a:tailEnd/>
          </a:ln>
        </p:spPr>
        <p:txBody>
          <a:bodyPr wrap="none" anchor="ctr"/>
          <a:lstStyle/>
          <a:p>
            <a:pPr algn="ctr"/>
            <a:r>
              <a:rPr lang="en-US" b="1" dirty="0">
                <a:solidFill>
                  <a:srgbClr val="FFFFFF"/>
                </a:solidFill>
                <a:latin typeface="Garamond" pitchFamily="18" charset="0"/>
              </a:rPr>
              <a:t>Course </a:t>
            </a:r>
          </a:p>
          <a:p>
            <a:pPr algn="ctr"/>
            <a:r>
              <a:rPr lang="en-US" b="1" dirty="0">
                <a:solidFill>
                  <a:srgbClr val="FFFFFF"/>
                </a:solidFill>
                <a:latin typeface="Garamond" pitchFamily="18" charset="0"/>
              </a:rPr>
              <a:t>Outcomes</a:t>
            </a:r>
          </a:p>
        </p:txBody>
      </p:sp>
      <p:sp>
        <p:nvSpPr>
          <p:cNvPr id="35850" name="Rectangle 10"/>
          <p:cNvSpPr>
            <a:spLocks noChangeArrowheads="1"/>
          </p:cNvSpPr>
          <p:nvPr/>
        </p:nvSpPr>
        <p:spPr bwMode="auto">
          <a:xfrm>
            <a:off x="1295400" y="3886200"/>
            <a:ext cx="2100263" cy="990600"/>
          </a:xfrm>
          <a:prstGeom prst="rect">
            <a:avLst/>
          </a:prstGeom>
          <a:solidFill>
            <a:schemeClr val="accent1"/>
          </a:solidFill>
          <a:ln w="9525">
            <a:solidFill>
              <a:schemeClr val="tx1"/>
            </a:solidFill>
            <a:miter lim="800000"/>
            <a:headEnd/>
            <a:tailEnd/>
          </a:ln>
        </p:spPr>
        <p:txBody>
          <a:bodyPr wrap="none" anchor="ctr"/>
          <a:lstStyle/>
          <a:p>
            <a:pPr algn="ctr"/>
            <a:r>
              <a:rPr lang="en-US" b="1">
                <a:solidFill>
                  <a:schemeClr val="bg1"/>
                </a:solidFill>
                <a:latin typeface="Garamond" pitchFamily="18" charset="0"/>
              </a:rPr>
              <a:t>Programme </a:t>
            </a:r>
          </a:p>
          <a:p>
            <a:pPr algn="ctr"/>
            <a:r>
              <a:rPr lang="en-US" b="1">
                <a:solidFill>
                  <a:schemeClr val="bg1"/>
                </a:solidFill>
                <a:latin typeface="Garamond" pitchFamily="18" charset="0"/>
              </a:rPr>
              <a:t>Outcomes</a:t>
            </a:r>
          </a:p>
        </p:txBody>
      </p:sp>
      <p:cxnSp>
        <p:nvCxnSpPr>
          <p:cNvPr id="35851" name="AutoShape 11"/>
          <p:cNvCxnSpPr>
            <a:cxnSpLocks noChangeShapeType="1"/>
            <a:stCxn id="35850" idx="3"/>
            <a:endCxn id="35849" idx="1"/>
          </p:cNvCxnSpPr>
          <p:nvPr/>
        </p:nvCxnSpPr>
        <p:spPr bwMode="auto">
          <a:xfrm>
            <a:off x="3395663" y="4381500"/>
            <a:ext cx="2090737" cy="1588"/>
          </a:xfrm>
          <a:prstGeom prst="straightConnector1">
            <a:avLst/>
          </a:prstGeom>
          <a:noFill/>
          <a:ln w="38100">
            <a:solidFill>
              <a:schemeClr val="tx1"/>
            </a:solidFill>
            <a:round/>
            <a:headEnd type="triangle" w="med" len="med"/>
            <a:tailEnd type="triangle" w="med" len="med"/>
          </a:ln>
        </p:spPr>
      </p:cxnSp>
      <p:sp>
        <p:nvSpPr>
          <p:cNvPr id="35852" name="Rectangle 12"/>
          <p:cNvSpPr>
            <a:spLocks noChangeArrowheads="1"/>
          </p:cNvSpPr>
          <p:nvPr/>
        </p:nvSpPr>
        <p:spPr bwMode="auto">
          <a:xfrm>
            <a:off x="685800" y="3581400"/>
            <a:ext cx="8148638" cy="1524000"/>
          </a:xfrm>
          <a:prstGeom prst="rect">
            <a:avLst/>
          </a:prstGeom>
          <a:noFill/>
          <a:ln w="9525">
            <a:solidFill>
              <a:schemeClr val="tx1"/>
            </a:solidFill>
            <a:miter lim="800000"/>
            <a:headEnd/>
            <a:tailEnd/>
          </a:ln>
        </p:spPr>
        <p:txBody>
          <a:bodyPr wrap="none" anchor="ctr"/>
          <a:lstStyle/>
          <a:p>
            <a:endParaRPr lang="en-MY"/>
          </a:p>
        </p:txBody>
      </p:sp>
      <p:sp>
        <p:nvSpPr>
          <p:cNvPr id="29709" name="Text Box 13"/>
          <p:cNvSpPr txBox="1">
            <a:spLocks noChangeArrowheads="1"/>
          </p:cNvSpPr>
          <p:nvPr/>
        </p:nvSpPr>
        <p:spPr bwMode="auto">
          <a:xfrm>
            <a:off x="4022725" y="3606800"/>
            <a:ext cx="723900" cy="396875"/>
          </a:xfrm>
          <a:prstGeom prst="rect">
            <a:avLst/>
          </a:prstGeom>
          <a:solidFill>
            <a:srgbClr val="FF0000"/>
          </a:solidFill>
          <a:ln w="9525">
            <a:noFill/>
            <a:miter lim="800000"/>
            <a:headEnd/>
            <a:tailEnd/>
          </a:ln>
        </p:spPr>
        <p:txBody>
          <a:bodyPr>
            <a:spAutoFit/>
          </a:bodyPr>
          <a:lstStyle/>
          <a:p>
            <a:pPr>
              <a:defRPr/>
            </a:pPr>
            <a:r>
              <a:rPr lang="en-US" sz="2000" b="1" dirty="0">
                <a:solidFill>
                  <a:schemeClr val="bg2">
                    <a:lumMod val="20000"/>
                    <a:lumOff val="80000"/>
                  </a:schemeClr>
                </a:solidFill>
                <a:latin typeface="Garamond" pitchFamily="18" charset="0"/>
              </a:rPr>
              <a:t>CQI</a:t>
            </a:r>
          </a:p>
        </p:txBody>
      </p:sp>
      <p:cxnSp>
        <p:nvCxnSpPr>
          <p:cNvPr id="35854" name="AutoShape 14"/>
          <p:cNvCxnSpPr>
            <a:cxnSpLocks noChangeShapeType="1"/>
            <a:stCxn id="35844" idx="2"/>
            <a:endCxn id="35852" idx="0"/>
          </p:cNvCxnSpPr>
          <p:nvPr/>
        </p:nvCxnSpPr>
        <p:spPr bwMode="auto">
          <a:xfrm rot="5400000">
            <a:off x="5611019" y="2197894"/>
            <a:ext cx="533400" cy="2233612"/>
          </a:xfrm>
          <a:prstGeom prst="bentConnector3">
            <a:avLst>
              <a:gd name="adj1" fmla="val 50000"/>
            </a:avLst>
          </a:prstGeom>
          <a:noFill/>
          <a:ln w="9525">
            <a:solidFill>
              <a:schemeClr val="tx1"/>
            </a:solidFill>
            <a:miter lim="800000"/>
            <a:headEnd/>
            <a:tailEnd type="triangle" w="med" len="med"/>
          </a:ln>
        </p:spPr>
      </p:cxnSp>
      <p:cxnSp>
        <p:nvCxnSpPr>
          <p:cNvPr id="35855" name="AutoShape 15"/>
          <p:cNvCxnSpPr>
            <a:cxnSpLocks noChangeShapeType="1"/>
            <a:stCxn id="35845" idx="0"/>
            <a:endCxn id="29699" idx="1"/>
          </p:cNvCxnSpPr>
          <p:nvPr/>
        </p:nvCxnSpPr>
        <p:spPr bwMode="auto">
          <a:xfrm rot="5400000" flipH="1" flipV="1">
            <a:off x="5238750" y="209550"/>
            <a:ext cx="495300" cy="1828800"/>
          </a:xfrm>
          <a:prstGeom prst="bentConnector2">
            <a:avLst/>
          </a:prstGeom>
          <a:noFill/>
          <a:ln w="9525">
            <a:solidFill>
              <a:schemeClr val="tx1"/>
            </a:solidFill>
            <a:miter lim="800000"/>
            <a:headEnd/>
            <a:tailEnd type="triangle" w="med" len="med"/>
          </a:ln>
        </p:spPr>
      </p:cxnSp>
      <p:cxnSp>
        <p:nvCxnSpPr>
          <p:cNvPr id="35856" name="AutoShape 16"/>
          <p:cNvCxnSpPr>
            <a:cxnSpLocks noChangeShapeType="1"/>
            <a:stCxn id="35842" idx="1"/>
            <a:endCxn id="35852" idx="2"/>
          </p:cNvCxnSpPr>
          <p:nvPr/>
        </p:nvCxnSpPr>
        <p:spPr bwMode="auto">
          <a:xfrm rot="10800000">
            <a:off x="4760913" y="5105400"/>
            <a:ext cx="1563687" cy="723900"/>
          </a:xfrm>
          <a:prstGeom prst="bentConnector2">
            <a:avLst/>
          </a:prstGeom>
          <a:noFill/>
          <a:ln w="9525">
            <a:solidFill>
              <a:schemeClr val="tx1"/>
            </a:solidFill>
            <a:miter lim="800000"/>
            <a:headEnd/>
            <a:tailEnd type="triangle" w="med" len="med"/>
          </a:ln>
        </p:spPr>
      </p:cxnSp>
      <p:sp>
        <p:nvSpPr>
          <p:cNvPr id="29713" name="Text Box 17"/>
          <p:cNvSpPr txBox="1">
            <a:spLocks noChangeArrowheads="1"/>
          </p:cNvSpPr>
          <p:nvPr/>
        </p:nvSpPr>
        <p:spPr bwMode="auto">
          <a:xfrm>
            <a:off x="685800" y="3581400"/>
            <a:ext cx="449263" cy="461963"/>
          </a:xfrm>
          <a:prstGeom prst="rect">
            <a:avLst/>
          </a:prstGeom>
          <a:solidFill>
            <a:srgbClr val="006600"/>
          </a:solidFill>
          <a:ln w="9525">
            <a:noFill/>
            <a:miter lim="800000"/>
            <a:headEnd/>
            <a:tailEnd/>
          </a:ln>
        </p:spPr>
        <p:txBody>
          <a:bodyPr>
            <a:spAutoFit/>
          </a:bodyPr>
          <a:lstStyle/>
          <a:p>
            <a:pPr>
              <a:defRPr/>
            </a:pPr>
            <a:r>
              <a:rPr lang="en-US" dirty="0">
                <a:solidFill>
                  <a:schemeClr val="bg2">
                    <a:lumMod val="20000"/>
                    <a:lumOff val="80000"/>
                  </a:schemeClr>
                </a:solidFill>
              </a:rPr>
              <a:t>A</a:t>
            </a:r>
          </a:p>
        </p:txBody>
      </p:sp>
      <p:sp>
        <p:nvSpPr>
          <p:cNvPr id="29714" name="Text Box 18"/>
          <p:cNvSpPr txBox="1">
            <a:spLocks noChangeArrowheads="1"/>
          </p:cNvSpPr>
          <p:nvPr/>
        </p:nvSpPr>
        <p:spPr bwMode="auto">
          <a:xfrm>
            <a:off x="685800" y="776288"/>
            <a:ext cx="373063" cy="461962"/>
          </a:xfrm>
          <a:prstGeom prst="rect">
            <a:avLst/>
          </a:prstGeom>
          <a:solidFill>
            <a:srgbClr val="006600"/>
          </a:solidFill>
          <a:ln w="9525">
            <a:noFill/>
            <a:miter lim="800000"/>
            <a:headEnd/>
            <a:tailEnd/>
          </a:ln>
        </p:spPr>
        <p:txBody>
          <a:bodyPr>
            <a:spAutoFit/>
          </a:bodyPr>
          <a:lstStyle/>
          <a:p>
            <a:pPr>
              <a:defRPr/>
            </a:pPr>
            <a:r>
              <a:rPr lang="en-US">
                <a:solidFill>
                  <a:schemeClr val="bg2">
                    <a:lumMod val="20000"/>
                    <a:lumOff val="80000"/>
                  </a:schemeClr>
                </a:solidFill>
              </a:rPr>
              <a:t>3</a:t>
            </a:r>
          </a:p>
        </p:txBody>
      </p:sp>
      <p:sp>
        <p:nvSpPr>
          <p:cNvPr id="29715" name="Text Box 19"/>
          <p:cNvSpPr txBox="1">
            <a:spLocks noChangeArrowheads="1"/>
          </p:cNvSpPr>
          <p:nvPr/>
        </p:nvSpPr>
        <p:spPr bwMode="auto">
          <a:xfrm>
            <a:off x="3429000" y="1371600"/>
            <a:ext cx="373063" cy="369332"/>
          </a:xfrm>
          <a:prstGeom prst="rect">
            <a:avLst/>
          </a:prstGeom>
          <a:solidFill>
            <a:srgbClr val="006600"/>
          </a:solidFill>
          <a:ln w="9525">
            <a:noFill/>
            <a:miter lim="800000"/>
            <a:headEnd/>
            <a:tailEnd/>
          </a:ln>
        </p:spPr>
        <p:txBody>
          <a:bodyPr>
            <a:spAutoFit/>
          </a:bodyPr>
          <a:lstStyle/>
          <a:p>
            <a:pPr>
              <a:defRPr/>
            </a:pPr>
            <a:r>
              <a:rPr lang="en-US" dirty="0">
                <a:solidFill>
                  <a:schemeClr val="bg1"/>
                </a:solidFill>
              </a:rPr>
              <a:t>4</a:t>
            </a:r>
          </a:p>
        </p:txBody>
      </p:sp>
      <p:sp>
        <p:nvSpPr>
          <p:cNvPr id="35860" name="Text Box 20"/>
          <p:cNvSpPr txBox="1">
            <a:spLocks noChangeArrowheads="1"/>
          </p:cNvSpPr>
          <p:nvPr/>
        </p:nvSpPr>
        <p:spPr bwMode="auto">
          <a:xfrm>
            <a:off x="6407150" y="395288"/>
            <a:ext cx="373063" cy="369332"/>
          </a:xfrm>
          <a:prstGeom prst="rect">
            <a:avLst/>
          </a:prstGeom>
          <a:solidFill>
            <a:srgbClr val="006600"/>
          </a:solidFill>
          <a:ln w="9525">
            <a:noFill/>
            <a:miter lim="800000"/>
            <a:headEnd/>
            <a:tailEnd/>
          </a:ln>
        </p:spPr>
        <p:txBody>
          <a:bodyPr>
            <a:spAutoFit/>
          </a:bodyPr>
          <a:lstStyle/>
          <a:p>
            <a:r>
              <a:rPr lang="en-US">
                <a:solidFill>
                  <a:schemeClr val="bg1"/>
                </a:solidFill>
              </a:rPr>
              <a:t>5</a:t>
            </a:r>
          </a:p>
        </p:txBody>
      </p:sp>
      <p:sp>
        <p:nvSpPr>
          <p:cNvPr id="29717" name="Text Box 21"/>
          <p:cNvSpPr txBox="1">
            <a:spLocks noChangeArrowheads="1"/>
          </p:cNvSpPr>
          <p:nvPr/>
        </p:nvSpPr>
        <p:spPr bwMode="auto">
          <a:xfrm>
            <a:off x="5949950" y="2071688"/>
            <a:ext cx="373063" cy="461962"/>
          </a:xfrm>
          <a:prstGeom prst="rect">
            <a:avLst/>
          </a:prstGeom>
          <a:solidFill>
            <a:srgbClr val="006600"/>
          </a:solidFill>
          <a:ln w="9525">
            <a:noFill/>
            <a:miter lim="800000"/>
            <a:headEnd/>
            <a:tailEnd/>
          </a:ln>
        </p:spPr>
        <p:txBody>
          <a:bodyPr>
            <a:spAutoFit/>
          </a:bodyPr>
          <a:lstStyle/>
          <a:p>
            <a:pPr>
              <a:defRPr/>
            </a:pPr>
            <a:r>
              <a:rPr lang="en-US">
                <a:solidFill>
                  <a:schemeClr val="bg2">
                    <a:lumMod val="20000"/>
                    <a:lumOff val="80000"/>
                  </a:schemeClr>
                </a:solidFill>
              </a:rPr>
              <a:t>6</a:t>
            </a:r>
          </a:p>
        </p:txBody>
      </p:sp>
      <p:sp>
        <p:nvSpPr>
          <p:cNvPr id="29718" name="Text Box 23"/>
          <p:cNvSpPr txBox="1">
            <a:spLocks noChangeArrowheads="1"/>
          </p:cNvSpPr>
          <p:nvPr/>
        </p:nvSpPr>
        <p:spPr bwMode="auto">
          <a:xfrm>
            <a:off x="6324600" y="5334000"/>
            <a:ext cx="430213" cy="461963"/>
          </a:xfrm>
          <a:prstGeom prst="rect">
            <a:avLst/>
          </a:prstGeom>
          <a:solidFill>
            <a:srgbClr val="006600"/>
          </a:solidFill>
          <a:ln w="9525">
            <a:noFill/>
            <a:miter lim="800000"/>
            <a:headEnd/>
            <a:tailEnd/>
          </a:ln>
        </p:spPr>
        <p:txBody>
          <a:bodyPr>
            <a:spAutoFit/>
          </a:bodyPr>
          <a:lstStyle/>
          <a:p>
            <a:pPr>
              <a:defRPr/>
            </a:pPr>
            <a:r>
              <a:rPr lang="en-US">
                <a:solidFill>
                  <a:schemeClr val="bg2">
                    <a:lumMod val="20000"/>
                    <a:lumOff val="80000"/>
                  </a:schemeClr>
                </a:solidFill>
              </a:rPr>
              <a:t>B</a:t>
            </a:r>
          </a:p>
        </p:txBody>
      </p:sp>
    </p:spTree>
    <p:extLst>
      <p:ext uri="{BB962C8B-B14F-4D97-AF65-F5344CB8AC3E}">
        <p14:creationId xmlns:p14="http://schemas.microsoft.com/office/powerpoint/2010/main" val="2506603234"/>
      </p:ext>
    </p:extLst>
  </p:cSld>
  <p:clrMapOvr>
    <a:masterClrMapping/>
  </p:clrMapOvr>
  <p:transition xmlns:p14="http://schemas.microsoft.com/office/powerpoint/2010/main">
    <p:pull dir="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5845"/>
                                        </p:tgtEl>
                                        <p:attrNameLst>
                                          <p:attrName>style.visibility</p:attrName>
                                        </p:attrNameLst>
                                      </p:cBhvr>
                                      <p:to>
                                        <p:strVal val="visible"/>
                                      </p:to>
                                    </p:set>
                                    <p:animEffect transition="in" filter="blinds(horizontal)">
                                      <p:cBhvr>
                                        <p:cTn id="7" dur="500"/>
                                        <p:tgtEl>
                                          <p:spTgt spid="35845"/>
                                        </p:tgtEl>
                                      </p:cBhvr>
                                    </p:animEffect>
                                  </p:childTnLst>
                                </p:cTn>
                              </p:par>
                              <p:par>
                                <p:cTn id="8" presetID="3" presetClass="entr" presetSubtype="10" fill="hold" nodeType="withEffect">
                                  <p:stCondLst>
                                    <p:cond delay="0"/>
                                  </p:stCondLst>
                                  <p:childTnLst>
                                    <p:set>
                                      <p:cBhvr>
                                        <p:cTn id="9" dur="1" fill="hold">
                                          <p:stCondLst>
                                            <p:cond delay="0"/>
                                          </p:stCondLst>
                                        </p:cTn>
                                        <p:tgtEl>
                                          <p:spTgt spid="35847"/>
                                        </p:tgtEl>
                                        <p:attrNameLst>
                                          <p:attrName>style.visibility</p:attrName>
                                        </p:attrNameLst>
                                      </p:cBhvr>
                                      <p:to>
                                        <p:strVal val="visible"/>
                                      </p:to>
                                    </p:set>
                                    <p:animEffect transition="in" filter="blinds(horizontal)">
                                      <p:cBhvr>
                                        <p:cTn id="10" dur="500"/>
                                        <p:tgtEl>
                                          <p:spTgt spid="35847"/>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9715"/>
                                        </p:tgtEl>
                                        <p:attrNameLst>
                                          <p:attrName>style.visibility</p:attrName>
                                        </p:attrNameLst>
                                      </p:cBhvr>
                                      <p:to>
                                        <p:strVal val="visible"/>
                                      </p:to>
                                    </p:set>
                                    <p:animEffect transition="in" filter="blinds(horizontal)">
                                      <p:cBhvr>
                                        <p:cTn id="13" dur="500"/>
                                        <p:tgtEl>
                                          <p:spTgt spid="29715"/>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29699"/>
                                        </p:tgtEl>
                                        <p:attrNameLst>
                                          <p:attrName>style.visibility</p:attrName>
                                        </p:attrNameLst>
                                      </p:cBhvr>
                                      <p:to>
                                        <p:strVal val="visible"/>
                                      </p:to>
                                    </p:set>
                                    <p:animEffect transition="in" filter="blinds(horizontal)">
                                      <p:cBhvr>
                                        <p:cTn id="18" dur="500"/>
                                        <p:tgtEl>
                                          <p:spTgt spid="29699"/>
                                        </p:tgtEl>
                                      </p:cBhvr>
                                    </p:animEffect>
                                  </p:childTnLst>
                                </p:cTn>
                              </p:par>
                              <p:par>
                                <p:cTn id="19" presetID="3" presetClass="entr" presetSubtype="10" fill="hold" nodeType="withEffect">
                                  <p:stCondLst>
                                    <p:cond delay="0"/>
                                  </p:stCondLst>
                                  <p:childTnLst>
                                    <p:set>
                                      <p:cBhvr>
                                        <p:cTn id="20" dur="1" fill="hold">
                                          <p:stCondLst>
                                            <p:cond delay="0"/>
                                          </p:stCondLst>
                                        </p:cTn>
                                        <p:tgtEl>
                                          <p:spTgt spid="35855"/>
                                        </p:tgtEl>
                                        <p:attrNameLst>
                                          <p:attrName>style.visibility</p:attrName>
                                        </p:attrNameLst>
                                      </p:cBhvr>
                                      <p:to>
                                        <p:strVal val="visible"/>
                                      </p:to>
                                    </p:set>
                                    <p:animEffect transition="in" filter="blinds(horizontal)">
                                      <p:cBhvr>
                                        <p:cTn id="21" dur="500"/>
                                        <p:tgtEl>
                                          <p:spTgt spid="35855"/>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35860"/>
                                        </p:tgtEl>
                                        <p:attrNameLst>
                                          <p:attrName>style.visibility</p:attrName>
                                        </p:attrNameLst>
                                      </p:cBhvr>
                                      <p:to>
                                        <p:strVal val="visible"/>
                                      </p:to>
                                    </p:set>
                                    <p:animEffect transition="in" filter="blinds(horizontal)">
                                      <p:cBhvr>
                                        <p:cTn id="24" dur="500"/>
                                        <p:tgtEl>
                                          <p:spTgt spid="35860"/>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35844"/>
                                        </p:tgtEl>
                                        <p:attrNameLst>
                                          <p:attrName>style.visibility</p:attrName>
                                        </p:attrNameLst>
                                      </p:cBhvr>
                                      <p:to>
                                        <p:strVal val="visible"/>
                                      </p:to>
                                    </p:set>
                                    <p:animEffect transition="in" filter="blinds(horizontal)">
                                      <p:cBhvr>
                                        <p:cTn id="29" dur="500"/>
                                        <p:tgtEl>
                                          <p:spTgt spid="35844"/>
                                        </p:tgtEl>
                                      </p:cBhvr>
                                    </p:animEffect>
                                  </p:childTnLst>
                                </p:cTn>
                              </p:par>
                              <p:par>
                                <p:cTn id="30" presetID="3" presetClass="entr" presetSubtype="10" fill="hold" nodeType="withEffect">
                                  <p:stCondLst>
                                    <p:cond delay="0"/>
                                  </p:stCondLst>
                                  <p:childTnLst>
                                    <p:set>
                                      <p:cBhvr>
                                        <p:cTn id="31" dur="1" fill="hold">
                                          <p:stCondLst>
                                            <p:cond delay="0"/>
                                          </p:stCondLst>
                                        </p:cTn>
                                        <p:tgtEl>
                                          <p:spTgt spid="35848"/>
                                        </p:tgtEl>
                                        <p:attrNameLst>
                                          <p:attrName>style.visibility</p:attrName>
                                        </p:attrNameLst>
                                      </p:cBhvr>
                                      <p:to>
                                        <p:strVal val="visible"/>
                                      </p:to>
                                    </p:set>
                                    <p:animEffect transition="in" filter="blinds(horizontal)">
                                      <p:cBhvr>
                                        <p:cTn id="32" dur="500"/>
                                        <p:tgtEl>
                                          <p:spTgt spid="35848"/>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29717"/>
                                        </p:tgtEl>
                                        <p:attrNameLst>
                                          <p:attrName>style.visibility</p:attrName>
                                        </p:attrNameLst>
                                      </p:cBhvr>
                                      <p:to>
                                        <p:strVal val="visible"/>
                                      </p:to>
                                    </p:set>
                                    <p:animEffect transition="in" filter="blinds(horizontal)">
                                      <p:cBhvr>
                                        <p:cTn id="35" dur="500"/>
                                        <p:tgtEl>
                                          <p:spTgt spid="29717"/>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35854"/>
                                        </p:tgtEl>
                                        <p:attrNameLst>
                                          <p:attrName>style.visibility</p:attrName>
                                        </p:attrNameLst>
                                      </p:cBhvr>
                                      <p:to>
                                        <p:strVal val="visible"/>
                                      </p:to>
                                    </p:set>
                                    <p:animEffect transition="in" filter="blinds(horizontal)">
                                      <p:cBhvr>
                                        <p:cTn id="40" dur="500"/>
                                        <p:tgtEl>
                                          <p:spTgt spid="35854"/>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35852"/>
                                        </p:tgtEl>
                                        <p:attrNameLst>
                                          <p:attrName>style.visibility</p:attrName>
                                        </p:attrNameLst>
                                      </p:cBhvr>
                                      <p:to>
                                        <p:strVal val="visible"/>
                                      </p:to>
                                    </p:set>
                                    <p:animEffect transition="in" filter="blinds(horizontal)">
                                      <p:cBhvr>
                                        <p:cTn id="43" dur="500"/>
                                        <p:tgtEl>
                                          <p:spTgt spid="35852"/>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35842"/>
                                        </p:tgtEl>
                                        <p:attrNameLst>
                                          <p:attrName>style.visibility</p:attrName>
                                        </p:attrNameLst>
                                      </p:cBhvr>
                                      <p:to>
                                        <p:strVal val="visible"/>
                                      </p:to>
                                    </p:set>
                                    <p:animEffect transition="in" filter="blinds(horizontal)">
                                      <p:cBhvr>
                                        <p:cTn id="48" dur="500"/>
                                        <p:tgtEl>
                                          <p:spTgt spid="35842"/>
                                        </p:tgtEl>
                                      </p:cBhvr>
                                    </p:animEffect>
                                  </p:childTnLst>
                                </p:cTn>
                              </p:par>
                              <p:par>
                                <p:cTn id="49" presetID="3" presetClass="entr" presetSubtype="10" fill="hold" nodeType="withEffect">
                                  <p:stCondLst>
                                    <p:cond delay="0"/>
                                  </p:stCondLst>
                                  <p:childTnLst>
                                    <p:set>
                                      <p:cBhvr>
                                        <p:cTn id="50" dur="1" fill="hold">
                                          <p:stCondLst>
                                            <p:cond delay="0"/>
                                          </p:stCondLst>
                                        </p:cTn>
                                        <p:tgtEl>
                                          <p:spTgt spid="35856"/>
                                        </p:tgtEl>
                                        <p:attrNameLst>
                                          <p:attrName>style.visibility</p:attrName>
                                        </p:attrNameLst>
                                      </p:cBhvr>
                                      <p:to>
                                        <p:strVal val="visible"/>
                                      </p:to>
                                    </p:set>
                                    <p:animEffect transition="in" filter="blinds(horizontal)">
                                      <p:cBhvr>
                                        <p:cTn id="51" dur="500"/>
                                        <p:tgtEl>
                                          <p:spTgt spid="35856"/>
                                        </p:tgtEl>
                                      </p:cBhvr>
                                    </p:animEffect>
                                  </p:childTnLst>
                                </p:cTn>
                              </p:par>
                              <p:par>
                                <p:cTn id="52" presetID="3" presetClass="entr" presetSubtype="10" fill="hold" grpId="0" nodeType="withEffect">
                                  <p:stCondLst>
                                    <p:cond delay="0"/>
                                  </p:stCondLst>
                                  <p:childTnLst>
                                    <p:set>
                                      <p:cBhvr>
                                        <p:cTn id="53" dur="1" fill="hold">
                                          <p:stCondLst>
                                            <p:cond delay="0"/>
                                          </p:stCondLst>
                                        </p:cTn>
                                        <p:tgtEl>
                                          <p:spTgt spid="29718"/>
                                        </p:tgtEl>
                                        <p:attrNameLst>
                                          <p:attrName>style.visibility</p:attrName>
                                        </p:attrNameLst>
                                      </p:cBhvr>
                                      <p:to>
                                        <p:strVal val="visible"/>
                                      </p:to>
                                    </p:set>
                                    <p:animEffect transition="in" filter="blinds(horizontal)">
                                      <p:cBhvr>
                                        <p:cTn id="54" dur="500"/>
                                        <p:tgtEl>
                                          <p:spTgt spid="29718"/>
                                        </p:tgtEl>
                                      </p:cBhvr>
                                    </p:animEffect>
                                  </p:childTnLst>
                                </p:cTn>
                              </p:par>
                            </p:childTnLst>
                          </p:cTn>
                        </p:par>
                      </p:childTnLst>
                    </p:cTn>
                  </p:par>
                  <p:par>
                    <p:cTn id="55" fill="hold">
                      <p:stCondLst>
                        <p:cond delay="indefinite"/>
                      </p:stCondLst>
                      <p:childTnLst>
                        <p:par>
                          <p:cTn id="56" fill="hold">
                            <p:stCondLst>
                              <p:cond delay="0"/>
                            </p:stCondLst>
                            <p:childTnLst>
                              <p:par>
                                <p:cTn id="57" presetID="3" presetClass="entr" presetSubtype="10" fill="hold" grpId="0" nodeType="clickEffect">
                                  <p:stCondLst>
                                    <p:cond delay="0"/>
                                  </p:stCondLst>
                                  <p:childTnLst>
                                    <p:set>
                                      <p:cBhvr>
                                        <p:cTn id="58" dur="1" fill="hold">
                                          <p:stCondLst>
                                            <p:cond delay="0"/>
                                          </p:stCondLst>
                                        </p:cTn>
                                        <p:tgtEl>
                                          <p:spTgt spid="29713"/>
                                        </p:tgtEl>
                                        <p:attrNameLst>
                                          <p:attrName>style.visibility</p:attrName>
                                        </p:attrNameLst>
                                      </p:cBhvr>
                                      <p:to>
                                        <p:strVal val="visible"/>
                                      </p:to>
                                    </p:set>
                                    <p:animEffect transition="in" filter="blinds(horizontal)">
                                      <p:cBhvr>
                                        <p:cTn id="59" dur="500"/>
                                        <p:tgtEl>
                                          <p:spTgt spid="29713"/>
                                        </p:tgtEl>
                                      </p:cBhvr>
                                    </p:animEffect>
                                  </p:childTnLst>
                                </p:cTn>
                              </p:par>
                              <p:par>
                                <p:cTn id="60" presetID="3" presetClass="entr" presetSubtype="10" fill="hold" grpId="0" nodeType="withEffect">
                                  <p:stCondLst>
                                    <p:cond delay="0"/>
                                  </p:stCondLst>
                                  <p:childTnLst>
                                    <p:set>
                                      <p:cBhvr>
                                        <p:cTn id="61" dur="1" fill="hold">
                                          <p:stCondLst>
                                            <p:cond delay="0"/>
                                          </p:stCondLst>
                                        </p:cTn>
                                        <p:tgtEl>
                                          <p:spTgt spid="35850"/>
                                        </p:tgtEl>
                                        <p:attrNameLst>
                                          <p:attrName>style.visibility</p:attrName>
                                        </p:attrNameLst>
                                      </p:cBhvr>
                                      <p:to>
                                        <p:strVal val="visible"/>
                                      </p:to>
                                    </p:set>
                                    <p:animEffect transition="in" filter="blinds(horizontal)">
                                      <p:cBhvr>
                                        <p:cTn id="62" dur="500"/>
                                        <p:tgtEl>
                                          <p:spTgt spid="35850"/>
                                        </p:tgtEl>
                                      </p:cBhvr>
                                    </p:animEffect>
                                  </p:childTnLst>
                                </p:cTn>
                              </p:par>
                              <p:par>
                                <p:cTn id="63" presetID="3" presetClass="entr" presetSubtype="10" fill="hold" grpId="0" nodeType="withEffect">
                                  <p:stCondLst>
                                    <p:cond delay="0"/>
                                  </p:stCondLst>
                                  <p:childTnLst>
                                    <p:set>
                                      <p:cBhvr>
                                        <p:cTn id="64" dur="1" fill="hold">
                                          <p:stCondLst>
                                            <p:cond delay="0"/>
                                          </p:stCondLst>
                                        </p:cTn>
                                        <p:tgtEl>
                                          <p:spTgt spid="35849"/>
                                        </p:tgtEl>
                                        <p:attrNameLst>
                                          <p:attrName>style.visibility</p:attrName>
                                        </p:attrNameLst>
                                      </p:cBhvr>
                                      <p:to>
                                        <p:strVal val="visible"/>
                                      </p:to>
                                    </p:set>
                                    <p:animEffect transition="in" filter="blinds(horizontal)">
                                      <p:cBhvr>
                                        <p:cTn id="65" dur="500"/>
                                        <p:tgtEl>
                                          <p:spTgt spid="35849"/>
                                        </p:tgtEl>
                                      </p:cBhvr>
                                    </p:animEffect>
                                  </p:childTnLst>
                                </p:cTn>
                              </p:par>
                              <p:par>
                                <p:cTn id="66" presetID="3" presetClass="entr" presetSubtype="10" fill="hold" nodeType="withEffect">
                                  <p:stCondLst>
                                    <p:cond delay="0"/>
                                  </p:stCondLst>
                                  <p:childTnLst>
                                    <p:set>
                                      <p:cBhvr>
                                        <p:cTn id="67" dur="1" fill="hold">
                                          <p:stCondLst>
                                            <p:cond delay="0"/>
                                          </p:stCondLst>
                                        </p:cTn>
                                        <p:tgtEl>
                                          <p:spTgt spid="35851"/>
                                        </p:tgtEl>
                                        <p:attrNameLst>
                                          <p:attrName>style.visibility</p:attrName>
                                        </p:attrNameLst>
                                      </p:cBhvr>
                                      <p:to>
                                        <p:strVal val="visible"/>
                                      </p:to>
                                    </p:set>
                                    <p:animEffect transition="in" filter="blinds(horizontal)">
                                      <p:cBhvr>
                                        <p:cTn id="68" dur="500"/>
                                        <p:tgtEl>
                                          <p:spTgt spid="35851"/>
                                        </p:tgtEl>
                                      </p:cBhvr>
                                    </p:animEffect>
                                  </p:childTnLst>
                                </p:cTn>
                              </p:par>
                              <p:par>
                                <p:cTn id="69" presetID="3" presetClass="entr" presetSubtype="10" fill="hold" grpId="0" nodeType="withEffect">
                                  <p:stCondLst>
                                    <p:cond delay="0"/>
                                  </p:stCondLst>
                                  <p:childTnLst>
                                    <p:set>
                                      <p:cBhvr>
                                        <p:cTn id="70" dur="1" fill="hold">
                                          <p:stCondLst>
                                            <p:cond delay="0"/>
                                          </p:stCondLst>
                                        </p:cTn>
                                        <p:tgtEl>
                                          <p:spTgt spid="29709"/>
                                        </p:tgtEl>
                                        <p:attrNameLst>
                                          <p:attrName>style.visibility</p:attrName>
                                        </p:attrNameLst>
                                      </p:cBhvr>
                                      <p:to>
                                        <p:strVal val="visible"/>
                                      </p:to>
                                    </p:set>
                                    <p:animEffect transition="in" filter="blinds(horizontal)">
                                      <p:cBhvr>
                                        <p:cTn id="71" dur="500"/>
                                        <p:tgtEl>
                                          <p:spTgt spid="297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animBg="1"/>
      <p:bldP spid="29699" grpId="0" animBg="1"/>
      <p:bldP spid="35844" grpId="0" animBg="1"/>
      <p:bldP spid="35845" grpId="0" animBg="1"/>
      <p:bldP spid="35849" grpId="0" animBg="1"/>
      <p:bldP spid="35850" grpId="0" animBg="1"/>
      <p:bldP spid="35852" grpId="0" animBg="1"/>
      <p:bldP spid="29709" grpId="0" animBg="1"/>
      <p:bldP spid="29713" grpId="0" animBg="1"/>
      <p:bldP spid="29715" grpId="0" animBg="1"/>
      <p:bldP spid="35860" grpId="0" animBg="1"/>
      <p:bldP spid="29717" grpId="0" animBg="1"/>
      <p:bldP spid="2971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solidFill>
            <a:srgbClr val="FFFF00"/>
          </a:solidFill>
        </p:spPr>
        <p:txBody>
          <a:bodyPr/>
          <a:lstStyle/>
          <a:p>
            <a:pPr algn="ctr" eaLnBrk="1" hangingPunct="1">
              <a:defRPr/>
            </a:pPr>
            <a:r>
              <a:rPr lang="en-US" dirty="0" smtClean="0"/>
              <a:t>Curricula Models</a:t>
            </a:r>
            <a:endParaRPr lang="en-GB" dirty="0" smtClean="0"/>
          </a:p>
        </p:txBody>
      </p:sp>
      <p:sp>
        <p:nvSpPr>
          <p:cNvPr id="28675" name="Rectangle 3"/>
          <p:cNvSpPr>
            <a:spLocks noChangeArrowheads="1"/>
          </p:cNvSpPr>
          <p:nvPr/>
        </p:nvSpPr>
        <p:spPr bwMode="auto">
          <a:xfrm>
            <a:off x="1752600" y="2438400"/>
            <a:ext cx="1524000" cy="3657600"/>
          </a:xfrm>
          <a:prstGeom prst="rect">
            <a:avLst/>
          </a:prstGeom>
          <a:solidFill>
            <a:srgbClr val="FFFF66"/>
          </a:solidFill>
          <a:ln w="9525">
            <a:solidFill>
              <a:srgbClr val="000000"/>
            </a:solidFill>
            <a:miter lim="800000"/>
            <a:headEnd/>
            <a:tailEnd/>
          </a:ln>
        </p:spPr>
        <p:txBody>
          <a:bodyPr wrap="none" anchor="ctr"/>
          <a:lstStyle/>
          <a:p>
            <a:pPr algn="ctr"/>
            <a:endParaRPr lang="en-US" sz="2400">
              <a:solidFill>
                <a:srgbClr val="000000"/>
              </a:solidFill>
            </a:endParaRPr>
          </a:p>
        </p:txBody>
      </p:sp>
      <p:sp>
        <p:nvSpPr>
          <p:cNvPr id="28676" name="Rectangle 4"/>
          <p:cNvSpPr>
            <a:spLocks noChangeArrowheads="1"/>
          </p:cNvSpPr>
          <p:nvPr/>
        </p:nvSpPr>
        <p:spPr bwMode="auto">
          <a:xfrm>
            <a:off x="3581400" y="2438400"/>
            <a:ext cx="1524000" cy="3657600"/>
          </a:xfrm>
          <a:prstGeom prst="rect">
            <a:avLst/>
          </a:prstGeom>
          <a:solidFill>
            <a:srgbClr val="FFFF99"/>
          </a:solidFill>
          <a:ln w="9525">
            <a:solidFill>
              <a:srgbClr val="000000"/>
            </a:solidFill>
            <a:miter lim="800000"/>
            <a:headEnd/>
            <a:tailEnd/>
          </a:ln>
        </p:spPr>
        <p:txBody>
          <a:bodyPr wrap="none" anchor="ctr"/>
          <a:lstStyle/>
          <a:p>
            <a:pPr eaLnBrk="0" hangingPunct="0"/>
            <a:endParaRPr lang="en-MY"/>
          </a:p>
        </p:txBody>
      </p:sp>
      <p:sp>
        <p:nvSpPr>
          <p:cNvPr id="28677" name="Rectangle 5"/>
          <p:cNvSpPr>
            <a:spLocks noChangeArrowheads="1"/>
          </p:cNvSpPr>
          <p:nvPr/>
        </p:nvSpPr>
        <p:spPr bwMode="auto">
          <a:xfrm>
            <a:off x="5410200" y="2438400"/>
            <a:ext cx="1524000" cy="3657600"/>
          </a:xfrm>
          <a:prstGeom prst="rect">
            <a:avLst/>
          </a:prstGeom>
          <a:solidFill>
            <a:srgbClr val="CCFFCC"/>
          </a:solidFill>
          <a:ln w="9525">
            <a:solidFill>
              <a:srgbClr val="000000"/>
            </a:solidFill>
            <a:miter lim="800000"/>
            <a:headEnd/>
            <a:tailEnd/>
          </a:ln>
        </p:spPr>
        <p:txBody>
          <a:bodyPr wrap="none" anchor="ctr"/>
          <a:lstStyle/>
          <a:p>
            <a:pPr eaLnBrk="0" hangingPunct="0"/>
            <a:endParaRPr lang="en-MY"/>
          </a:p>
        </p:txBody>
      </p:sp>
      <p:sp>
        <p:nvSpPr>
          <p:cNvPr id="28678" name="Rectangle 6"/>
          <p:cNvSpPr>
            <a:spLocks noChangeArrowheads="1"/>
          </p:cNvSpPr>
          <p:nvPr/>
        </p:nvSpPr>
        <p:spPr bwMode="auto">
          <a:xfrm>
            <a:off x="7239000" y="2438400"/>
            <a:ext cx="1524000" cy="3657600"/>
          </a:xfrm>
          <a:prstGeom prst="rect">
            <a:avLst/>
          </a:prstGeom>
          <a:solidFill>
            <a:srgbClr val="CCFF66"/>
          </a:solidFill>
          <a:ln w="9525">
            <a:solidFill>
              <a:srgbClr val="000000"/>
            </a:solidFill>
            <a:miter lim="800000"/>
            <a:headEnd/>
            <a:tailEnd/>
          </a:ln>
        </p:spPr>
        <p:txBody>
          <a:bodyPr wrap="none" anchor="ctr"/>
          <a:lstStyle/>
          <a:p>
            <a:pPr eaLnBrk="0" hangingPunct="0"/>
            <a:endParaRPr lang="en-MY"/>
          </a:p>
        </p:txBody>
      </p:sp>
      <p:sp>
        <p:nvSpPr>
          <p:cNvPr id="28679" name="Line 7"/>
          <p:cNvSpPr>
            <a:spLocks noChangeShapeType="1"/>
          </p:cNvSpPr>
          <p:nvPr/>
        </p:nvSpPr>
        <p:spPr bwMode="auto">
          <a:xfrm flipV="1">
            <a:off x="2667000" y="2438400"/>
            <a:ext cx="0" cy="3657600"/>
          </a:xfrm>
          <a:prstGeom prst="line">
            <a:avLst/>
          </a:prstGeom>
          <a:noFill/>
          <a:ln w="9525">
            <a:solidFill>
              <a:srgbClr val="000000"/>
            </a:solidFill>
            <a:round/>
            <a:headEnd/>
            <a:tailEnd/>
          </a:ln>
        </p:spPr>
        <p:txBody>
          <a:bodyPr/>
          <a:lstStyle/>
          <a:p>
            <a:endParaRPr lang="en-MY"/>
          </a:p>
        </p:txBody>
      </p:sp>
      <p:sp>
        <p:nvSpPr>
          <p:cNvPr id="28680" name="Line 8"/>
          <p:cNvSpPr>
            <a:spLocks noChangeShapeType="1"/>
          </p:cNvSpPr>
          <p:nvPr/>
        </p:nvSpPr>
        <p:spPr bwMode="auto">
          <a:xfrm flipH="1" flipV="1">
            <a:off x="4343400" y="2438400"/>
            <a:ext cx="304800" cy="3657600"/>
          </a:xfrm>
          <a:prstGeom prst="line">
            <a:avLst/>
          </a:prstGeom>
          <a:noFill/>
          <a:ln w="9525">
            <a:solidFill>
              <a:srgbClr val="000000"/>
            </a:solidFill>
            <a:round/>
            <a:headEnd/>
            <a:tailEnd/>
          </a:ln>
        </p:spPr>
        <p:txBody>
          <a:bodyPr/>
          <a:lstStyle/>
          <a:p>
            <a:endParaRPr lang="en-MY"/>
          </a:p>
        </p:txBody>
      </p:sp>
      <p:sp>
        <p:nvSpPr>
          <p:cNvPr id="28681" name="Line 9"/>
          <p:cNvSpPr>
            <a:spLocks noChangeShapeType="1"/>
          </p:cNvSpPr>
          <p:nvPr/>
        </p:nvSpPr>
        <p:spPr bwMode="auto">
          <a:xfrm flipH="1">
            <a:off x="6248400" y="2438400"/>
            <a:ext cx="228600" cy="3657600"/>
          </a:xfrm>
          <a:prstGeom prst="line">
            <a:avLst/>
          </a:prstGeom>
          <a:noFill/>
          <a:ln w="9525">
            <a:solidFill>
              <a:srgbClr val="000000"/>
            </a:solidFill>
            <a:round/>
            <a:headEnd/>
            <a:tailEnd/>
          </a:ln>
        </p:spPr>
        <p:txBody>
          <a:bodyPr/>
          <a:lstStyle/>
          <a:p>
            <a:endParaRPr lang="en-MY"/>
          </a:p>
        </p:txBody>
      </p:sp>
      <p:sp>
        <p:nvSpPr>
          <p:cNvPr id="28682" name="Line 10"/>
          <p:cNvSpPr>
            <a:spLocks noChangeShapeType="1"/>
          </p:cNvSpPr>
          <p:nvPr/>
        </p:nvSpPr>
        <p:spPr bwMode="auto">
          <a:xfrm>
            <a:off x="8001000" y="2438400"/>
            <a:ext cx="533400" cy="1828800"/>
          </a:xfrm>
          <a:prstGeom prst="line">
            <a:avLst/>
          </a:prstGeom>
          <a:noFill/>
          <a:ln w="9525">
            <a:solidFill>
              <a:srgbClr val="000000"/>
            </a:solidFill>
            <a:round/>
            <a:headEnd/>
            <a:tailEnd/>
          </a:ln>
        </p:spPr>
        <p:txBody>
          <a:bodyPr/>
          <a:lstStyle/>
          <a:p>
            <a:endParaRPr lang="en-MY"/>
          </a:p>
        </p:txBody>
      </p:sp>
      <p:sp>
        <p:nvSpPr>
          <p:cNvPr id="28683" name="Line 11"/>
          <p:cNvSpPr>
            <a:spLocks noChangeShapeType="1"/>
          </p:cNvSpPr>
          <p:nvPr/>
        </p:nvSpPr>
        <p:spPr bwMode="auto">
          <a:xfrm flipH="1">
            <a:off x="8077200" y="4191000"/>
            <a:ext cx="457200" cy="1905000"/>
          </a:xfrm>
          <a:prstGeom prst="line">
            <a:avLst/>
          </a:prstGeom>
          <a:noFill/>
          <a:ln w="9525">
            <a:solidFill>
              <a:srgbClr val="000000"/>
            </a:solidFill>
            <a:round/>
            <a:headEnd/>
            <a:tailEnd/>
          </a:ln>
        </p:spPr>
        <p:txBody>
          <a:bodyPr/>
          <a:lstStyle/>
          <a:p>
            <a:endParaRPr lang="en-MY"/>
          </a:p>
        </p:txBody>
      </p:sp>
      <p:sp>
        <p:nvSpPr>
          <p:cNvPr id="28684" name="Rectangle 12"/>
          <p:cNvSpPr>
            <a:spLocks noChangeArrowheads="1"/>
          </p:cNvSpPr>
          <p:nvPr/>
        </p:nvSpPr>
        <p:spPr bwMode="auto">
          <a:xfrm>
            <a:off x="381000" y="5181600"/>
            <a:ext cx="914400" cy="914400"/>
          </a:xfrm>
          <a:prstGeom prst="rect">
            <a:avLst/>
          </a:prstGeom>
          <a:solidFill>
            <a:srgbClr val="FFCCFF"/>
          </a:solidFill>
          <a:ln w="9525">
            <a:solidFill>
              <a:srgbClr val="000000"/>
            </a:solidFill>
            <a:miter lim="800000"/>
            <a:headEnd/>
            <a:tailEnd/>
          </a:ln>
        </p:spPr>
        <p:txBody>
          <a:bodyPr wrap="none" anchor="ctr"/>
          <a:lstStyle/>
          <a:p>
            <a:pPr algn="ctr"/>
            <a:r>
              <a:rPr lang="en-US" sz="2400">
                <a:solidFill>
                  <a:srgbClr val="000000"/>
                </a:solidFill>
              </a:rPr>
              <a:t>Yr. 1</a:t>
            </a:r>
            <a:endParaRPr lang="en-GB" sz="2400">
              <a:solidFill>
                <a:srgbClr val="000000"/>
              </a:solidFill>
            </a:endParaRPr>
          </a:p>
        </p:txBody>
      </p:sp>
      <p:sp>
        <p:nvSpPr>
          <p:cNvPr id="28685" name="Rectangle 13"/>
          <p:cNvSpPr>
            <a:spLocks noChangeArrowheads="1"/>
          </p:cNvSpPr>
          <p:nvPr/>
        </p:nvSpPr>
        <p:spPr bwMode="auto">
          <a:xfrm>
            <a:off x="381000" y="2438400"/>
            <a:ext cx="914400" cy="914400"/>
          </a:xfrm>
          <a:prstGeom prst="rect">
            <a:avLst/>
          </a:prstGeom>
          <a:solidFill>
            <a:srgbClr val="FFCCFF"/>
          </a:solidFill>
          <a:ln w="9525">
            <a:solidFill>
              <a:srgbClr val="000000"/>
            </a:solidFill>
            <a:miter lim="800000"/>
            <a:headEnd/>
            <a:tailEnd/>
          </a:ln>
        </p:spPr>
        <p:txBody>
          <a:bodyPr wrap="none" anchor="ctr"/>
          <a:lstStyle/>
          <a:p>
            <a:pPr algn="ctr"/>
            <a:r>
              <a:rPr lang="en-US" sz="2400">
                <a:solidFill>
                  <a:srgbClr val="000000"/>
                </a:solidFill>
              </a:rPr>
              <a:t>Yr. 4</a:t>
            </a:r>
            <a:endParaRPr lang="en-GB" sz="2400">
              <a:solidFill>
                <a:srgbClr val="000000"/>
              </a:solidFill>
            </a:endParaRPr>
          </a:p>
        </p:txBody>
      </p:sp>
      <p:sp>
        <p:nvSpPr>
          <p:cNvPr id="28686" name="Rectangle 14"/>
          <p:cNvSpPr>
            <a:spLocks noChangeArrowheads="1"/>
          </p:cNvSpPr>
          <p:nvPr/>
        </p:nvSpPr>
        <p:spPr bwMode="auto">
          <a:xfrm>
            <a:off x="381000" y="3352800"/>
            <a:ext cx="914400" cy="914400"/>
          </a:xfrm>
          <a:prstGeom prst="rect">
            <a:avLst/>
          </a:prstGeom>
          <a:solidFill>
            <a:srgbClr val="FFCCFF"/>
          </a:solidFill>
          <a:ln w="9525">
            <a:solidFill>
              <a:srgbClr val="000000"/>
            </a:solidFill>
            <a:miter lim="800000"/>
            <a:headEnd/>
            <a:tailEnd/>
          </a:ln>
        </p:spPr>
        <p:txBody>
          <a:bodyPr wrap="none" anchor="ctr"/>
          <a:lstStyle/>
          <a:p>
            <a:pPr algn="ctr"/>
            <a:r>
              <a:rPr lang="en-US" sz="2400">
                <a:solidFill>
                  <a:srgbClr val="000000"/>
                </a:solidFill>
              </a:rPr>
              <a:t>Yr. 3</a:t>
            </a:r>
            <a:endParaRPr lang="en-GB" sz="2400">
              <a:solidFill>
                <a:srgbClr val="000000"/>
              </a:solidFill>
            </a:endParaRPr>
          </a:p>
        </p:txBody>
      </p:sp>
      <p:sp>
        <p:nvSpPr>
          <p:cNvPr id="28687" name="Rectangle 15"/>
          <p:cNvSpPr>
            <a:spLocks noChangeArrowheads="1"/>
          </p:cNvSpPr>
          <p:nvPr/>
        </p:nvSpPr>
        <p:spPr bwMode="auto">
          <a:xfrm>
            <a:off x="381000" y="4267200"/>
            <a:ext cx="914400" cy="914400"/>
          </a:xfrm>
          <a:prstGeom prst="rect">
            <a:avLst/>
          </a:prstGeom>
          <a:solidFill>
            <a:srgbClr val="FFCCFF"/>
          </a:solidFill>
          <a:ln w="9525">
            <a:solidFill>
              <a:srgbClr val="000000"/>
            </a:solidFill>
            <a:miter lim="800000"/>
            <a:headEnd/>
            <a:tailEnd/>
          </a:ln>
        </p:spPr>
        <p:txBody>
          <a:bodyPr wrap="none" anchor="ctr"/>
          <a:lstStyle/>
          <a:p>
            <a:pPr algn="ctr"/>
            <a:r>
              <a:rPr lang="en-US" sz="2400">
                <a:solidFill>
                  <a:srgbClr val="000000"/>
                </a:solidFill>
              </a:rPr>
              <a:t>Yr. 2</a:t>
            </a:r>
            <a:endParaRPr lang="en-GB" sz="2400">
              <a:solidFill>
                <a:srgbClr val="000000"/>
              </a:solidFill>
            </a:endParaRPr>
          </a:p>
        </p:txBody>
      </p:sp>
      <p:sp>
        <p:nvSpPr>
          <p:cNvPr id="28688" name="Text Box 16"/>
          <p:cNvSpPr txBox="1">
            <a:spLocks noChangeArrowheads="1"/>
          </p:cNvSpPr>
          <p:nvPr/>
        </p:nvSpPr>
        <p:spPr bwMode="auto">
          <a:xfrm>
            <a:off x="1828800" y="3602038"/>
            <a:ext cx="800100" cy="336550"/>
          </a:xfrm>
          <a:prstGeom prst="rect">
            <a:avLst/>
          </a:prstGeom>
          <a:noFill/>
          <a:ln w="9525">
            <a:noFill/>
            <a:miter lim="800000"/>
            <a:headEnd/>
            <a:tailEnd/>
          </a:ln>
        </p:spPr>
        <p:txBody>
          <a:bodyPr wrap="none">
            <a:spAutoFit/>
          </a:bodyPr>
          <a:lstStyle/>
          <a:p>
            <a:r>
              <a:rPr lang="en-US" sz="1600" b="1">
                <a:solidFill>
                  <a:srgbClr val="000000"/>
                </a:solidFill>
              </a:rPr>
              <a:t>K 70%</a:t>
            </a:r>
            <a:endParaRPr lang="en-GB" sz="1600" b="1">
              <a:solidFill>
                <a:srgbClr val="000000"/>
              </a:solidFill>
            </a:endParaRPr>
          </a:p>
        </p:txBody>
      </p:sp>
      <p:sp>
        <p:nvSpPr>
          <p:cNvPr id="28689" name="Text Box 17"/>
          <p:cNvSpPr txBox="1">
            <a:spLocks noChangeArrowheads="1"/>
          </p:cNvSpPr>
          <p:nvPr/>
        </p:nvSpPr>
        <p:spPr bwMode="auto">
          <a:xfrm>
            <a:off x="2667000" y="4876800"/>
            <a:ext cx="612775" cy="581025"/>
          </a:xfrm>
          <a:prstGeom prst="rect">
            <a:avLst/>
          </a:prstGeom>
          <a:noFill/>
          <a:ln w="9525">
            <a:noFill/>
            <a:miter lim="800000"/>
            <a:headEnd/>
            <a:tailEnd/>
          </a:ln>
        </p:spPr>
        <p:txBody>
          <a:bodyPr wrap="none">
            <a:spAutoFit/>
          </a:bodyPr>
          <a:lstStyle/>
          <a:p>
            <a:r>
              <a:rPr lang="en-US" sz="1600" b="1">
                <a:solidFill>
                  <a:srgbClr val="000000"/>
                </a:solidFill>
              </a:rPr>
              <a:t>S&amp;A</a:t>
            </a:r>
          </a:p>
          <a:p>
            <a:r>
              <a:rPr lang="en-US" sz="1600" b="1">
                <a:solidFill>
                  <a:srgbClr val="000000"/>
                </a:solidFill>
              </a:rPr>
              <a:t>30%</a:t>
            </a:r>
            <a:endParaRPr lang="en-GB" sz="1600" b="1">
              <a:solidFill>
                <a:srgbClr val="000000"/>
              </a:solidFill>
            </a:endParaRPr>
          </a:p>
        </p:txBody>
      </p:sp>
      <p:sp>
        <p:nvSpPr>
          <p:cNvPr id="28690" name="Text Box 18"/>
          <p:cNvSpPr txBox="1">
            <a:spLocks noChangeArrowheads="1"/>
          </p:cNvSpPr>
          <p:nvPr/>
        </p:nvSpPr>
        <p:spPr bwMode="auto">
          <a:xfrm>
            <a:off x="3657600" y="3657600"/>
            <a:ext cx="800100" cy="336550"/>
          </a:xfrm>
          <a:prstGeom prst="rect">
            <a:avLst/>
          </a:prstGeom>
          <a:noFill/>
          <a:ln w="9525">
            <a:noFill/>
            <a:miter lim="800000"/>
            <a:headEnd/>
            <a:tailEnd/>
          </a:ln>
        </p:spPr>
        <p:txBody>
          <a:bodyPr wrap="none">
            <a:spAutoFit/>
          </a:bodyPr>
          <a:lstStyle/>
          <a:p>
            <a:r>
              <a:rPr lang="en-US" sz="1600" b="1">
                <a:solidFill>
                  <a:srgbClr val="000000"/>
                </a:solidFill>
              </a:rPr>
              <a:t>K 70%</a:t>
            </a:r>
            <a:endParaRPr lang="en-GB" sz="1600" b="1">
              <a:solidFill>
                <a:srgbClr val="000000"/>
              </a:solidFill>
            </a:endParaRPr>
          </a:p>
        </p:txBody>
      </p:sp>
      <p:sp>
        <p:nvSpPr>
          <p:cNvPr id="28691" name="Text Box 19"/>
          <p:cNvSpPr txBox="1">
            <a:spLocks noChangeArrowheads="1"/>
          </p:cNvSpPr>
          <p:nvPr/>
        </p:nvSpPr>
        <p:spPr bwMode="auto">
          <a:xfrm>
            <a:off x="5638800" y="3629025"/>
            <a:ext cx="800100" cy="336550"/>
          </a:xfrm>
          <a:prstGeom prst="rect">
            <a:avLst/>
          </a:prstGeom>
          <a:noFill/>
          <a:ln w="9525">
            <a:noFill/>
            <a:miter lim="800000"/>
            <a:headEnd/>
            <a:tailEnd/>
          </a:ln>
        </p:spPr>
        <p:txBody>
          <a:bodyPr wrap="none">
            <a:spAutoFit/>
          </a:bodyPr>
          <a:lstStyle/>
          <a:p>
            <a:r>
              <a:rPr lang="en-US" sz="1600" b="1">
                <a:solidFill>
                  <a:srgbClr val="000000"/>
                </a:solidFill>
              </a:rPr>
              <a:t>K 70%</a:t>
            </a:r>
            <a:endParaRPr lang="en-GB" sz="1600" b="1">
              <a:solidFill>
                <a:srgbClr val="000000"/>
              </a:solidFill>
            </a:endParaRPr>
          </a:p>
        </p:txBody>
      </p:sp>
      <p:sp>
        <p:nvSpPr>
          <p:cNvPr id="28692" name="Text Box 20"/>
          <p:cNvSpPr txBox="1">
            <a:spLocks noChangeArrowheads="1"/>
          </p:cNvSpPr>
          <p:nvPr/>
        </p:nvSpPr>
        <p:spPr bwMode="auto">
          <a:xfrm>
            <a:off x="7467600" y="3629025"/>
            <a:ext cx="800100" cy="336550"/>
          </a:xfrm>
          <a:prstGeom prst="rect">
            <a:avLst/>
          </a:prstGeom>
          <a:noFill/>
          <a:ln w="9525">
            <a:noFill/>
            <a:miter lim="800000"/>
            <a:headEnd/>
            <a:tailEnd/>
          </a:ln>
        </p:spPr>
        <p:txBody>
          <a:bodyPr wrap="none">
            <a:spAutoFit/>
          </a:bodyPr>
          <a:lstStyle/>
          <a:p>
            <a:r>
              <a:rPr lang="en-US" sz="1600" b="1">
                <a:solidFill>
                  <a:srgbClr val="000000"/>
                </a:solidFill>
              </a:rPr>
              <a:t>K 70%</a:t>
            </a:r>
            <a:endParaRPr lang="en-GB" sz="1600" b="1">
              <a:solidFill>
                <a:srgbClr val="000000"/>
              </a:solidFill>
            </a:endParaRPr>
          </a:p>
        </p:txBody>
      </p:sp>
      <p:sp>
        <p:nvSpPr>
          <p:cNvPr id="28693" name="Text Box 21"/>
          <p:cNvSpPr txBox="1">
            <a:spLocks noChangeArrowheads="1"/>
          </p:cNvSpPr>
          <p:nvPr/>
        </p:nvSpPr>
        <p:spPr bwMode="auto">
          <a:xfrm>
            <a:off x="4419600" y="2667000"/>
            <a:ext cx="612775" cy="581025"/>
          </a:xfrm>
          <a:prstGeom prst="rect">
            <a:avLst/>
          </a:prstGeom>
          <a:noFill/>
          <a:ln w="9525">
            <a:noFill/>
            <a:miter lim="800000"/>
            <a:headEnd/>
            <a:tailEnd/>
          </a:ln>
        </p:spPr>
        <p:txBody>
          <a:bodyPr wrap="none">
            <a:spAutoFit/>
          </a:bodyPr>
          <a:lstStyle/>
          <a:p>
            <a:r>
              <a:rPr lang="en-US" sz="1600" b="1">
                <a:solidFill>
                  <a:srgbClr val="000000"/>
                </a:solidFill>
              </a:rPr>
              <a:t>S&amp;A</a:t>
            </a:r>
          </a:p>
          <a:p>
            <a:r>
              <a:rPr lang="en-US" sz="1600" b="1">
                <a:solidFill>
                  <a:srgbClr val="000000"/>
                </a:solidFill>
              </a:rPr>
              <a:t>30%</a:t>
            </a:r>
            <a:endParaRPr lang="en-GB" sz="1600" b="1">
              <a:solidFill>
                <a:srgbClr val="000000"/>
              </a:solidFill>
            </a:endParaRPr>
          </a:p>
        </p:txBody>
      </p:sp>
      <p:sp>
        <p:nvSpPr>
          <p:cNvPr id="28694" name="Text Box 22"/>
          <p:cNvSpPr txBox="1">
            <a:spLocks noChangeArrowheads="1"/>
          </p:cNvSpPr>
          <p:nvPr/>
        </p:nvSpPr>
        <p:spPr bwMode="auto">
          <a:xfrm>
            <a:off x="6324600" y="5410200"/>
            <a:ext cx="612775" cy="581025"/>
          </a:xfrm>
          <a:prstGeom prst="rect">
            <a:avLst/>
          </a:prstGeom>
          <a:noFill/>
          <a:ln w="9525">
            <a:noFill/>
            <a:miter lim="800000"/>
            <a:headEnd/>
            <a:tailEnd/>
          </a:ln>
        </p:spPr>
        <p:txBody>
          <a:bodyPr wrap="none">
            <a:spAutoFit/>
          </a:bodyPr>
          <a:lstStyle/>
          <a:p>
            <a:r>
              <a:rPr lang="en-US" sz="1600" b="1">
                <a:solidFill>
                  <a:srgbClr val="000000"/>
                </a:solidFill>
              </a:rPr>
              <a:t>S&amp;A</a:t>
            </a:r>
          </a:p>
          <a:p>
            <a:r>
              <a:rPr lang="en-US" sz="1600" b="1">
                <a:solidFill>
                  <a:srgbClr val="000000"/>
                </a:solidFill>
              </a:rPr>
              <a:t>30%</a:t>
            </a:r>
            <a:endParaRPr lang="en-GB" sz="1600" b="1">
              <a:solidFill>
                <a:srgbClr val="000000"/>
              </a:solidFill>
            </a:endParaRPr>
          </a:p>
        </p:txBody>
      </p:sp>
      <p:sp>
        <p:nvSpPr>
          <p:cNvPr id="28695" name="Text Box 23"/>
          <p:cNvSpPr txBox="1">
            <a:spLocks noChangeArrowheads="1"/>
          </p:cNvSpPr>
          <p:nvPr/>
        </p:nvSpPr>
        <p:spPr bwMode="auto">
          <a:xfrm>
            <a:off x="8153400" y="2514600"/>
            <a:ext cx="612775" cy="581025"/>
          </a:xfrm>
          <a:prstGeom prst="rect">
            <a:avLst/>
          </a:prstGeom>
          <a:noFill/>
          <a:ln w="9525">
            <a:noFill/>
            <a:miter lim="800000"/>
            <a:headEnd/>
            <a:tailEnd/>
          </a:ln>
        </p:spPr>
        <p:txBody>
          <a:bodyPr wrap="none">
            <a:spAutoFit/>
          </a:bodyPr>
          <a:lstStyle/>
          <a:p>
            <a:r>
              <a:rPr lang="en-US" sz="1600" b="1">
                <a:solidFill>
                  <a:srgbClr val="000000"/>
                </a:solidFill>
              </a:rPr>
              <a:t>S&amp;A</a:t>
            </a:r>
          </a:p>
          <a:p>
            <a:r>
              <a:rPr lang="en-US" sz="1600" b="1">
                <a:solidFill>
                  <a:srgbClr val="000000"/>
                </a:solidFill>
              </a:rPr>
              <a:t>30%</a:t>
            </a:r>
            <a:endParaRPr lang="en-GB" sz="1600" b="1">
              <a:solidFill>
                <a:srgbClr val="000000"/>
              </a:solidFill>
            </a:endParaRPr>
          </a:p>
        </p:txBody>
      </p:sp>
      <p:sp>
        <p:nvSpPr>
          <p:cNvPr id="28696" name="Line 24"/>
          <p:cNvSpPr>
            <a:spLocks noChangeShapeType="1"/>
          </p:cNvSpPr>
          <p:nvPr/>
        </p:nvSpPr>
        <p:spPr bwMode="auto">
          <a:xfrm flipV="1">
            <a:off x="1524000" y="2438400"/>
            <a:ext cx="0" cy="3657600"/>
          </a:xfrm>
          <a:prstGeom prst="line">
            <a:avLst/>
          </a:prstGeom>
          <a:noFill/>
          <a:ln w="57150">
            <a:solidFill>
              <a:srgbClr val="000000"/>
            </a:solidFill>
            <a:round/>
            <a:headEnd/>
            <a:tailEnd type="triangle" w="med" len="med"/>
          </a:ln>
        </p:spPr>
        <p:txBody>
          <a:bodyPr/>
          <a:lstStyle/>
          <a:p>
            <a:endParaRPr lang="en-MY"/>
          </a:p>
        </p:txBody>
      </p:sp>
      <p:sp>
        <p:nvSpPr>
          <p:cNvPr id="28697" name="Text Box 25"/>
          <p:cNvSpPr txBox="1">
            <a:spLocks noChangeArrowheads="1"/>
          </p:cNvSpPr>
          <p:nvPr/>
        </p:nvSpPr>
        <p:spPr bwMode="auto">
          <a:xfrm>
            <a:off x="428625" y="1357313"/>
            <a:ext cx="8286750" cy="830262"/>
          </a:xfrm>
          <a:prstGeom prst="rect">
            <a:avLst/>
          </a:prstGeom>
          <a:solidFill>
            <a:srgbClr val="FFCCFF"/>
          </a:solidFill>
          <a:ln w="9525">
            <a:solidFill>
              <a:srgbClr val="000000"/>
            </a:solidFill>
            <a:miter lim="800000"/>
            <a:headEnd/>
            <a:tailEnd/>
          </a:ln>
        </p:spPr>
        <p:txBody>
          <a:bodyPr>
            <a:spAutoFit/>
          </a:bodyPr>
          <a:lstStyle/>
          <a:p>
            <a:pPr algn="ctr"/>
            <a:r>
              <a:rPr lang="en-US" sz="2400">
                <a:solidFill>
                  <a:srgbClr val="000000"/>
                </a:solidFill>
              </a:rPr>
              <a:t>Distribution of </a:t>
            </a:r>
            <a:r>
              <a:rPr lang="en-US" sz="2400">
                <a:solidFill>
                  <a:srgbClr val="FF0000"/>
                </a:solidFill>
              </a:rPr>
              <a:t>K</a:t>
            </a:r>
            <a:r>
              <a:rPr lang="en-US" sz="2400">
                <a:solidFill>
                  <a:srgbClr val="000000"/>
                </a:solidFill>
              </a:rPr>
              <a:t>nowledge, </a:t>
            </a:r>
            <a:r>
              <a:rPr lang="en-US" sz="2400">
                <a:solidFill>
                  <a:srgbClr val="FF0000"/>
                </a:solidFill>
              </a:rPr>
              <a:t>S</a:t>
            </a:r>
            <a:r>
              <a:rPr lang="en-US" sz="2400">
                <a:solidFill>
                  <a:srgbClr val="000000"/>
                </a:solidFill>
              </a:rPr>
              <a:t>kills &amp; </a:t>
            </a:r>
            <a:r>
              <a:rPr lang="en-US" sz="2400">
                <a:solidFill>
                  <a:srgbClr val="FF0000"/>
                </a:solidFill>
              </a:rPr>
              <a:t>A</a:t>
            </a:r>
            <a:r>
              <a:rPr lang="en-US" sz="2400">
                <a:solidFill>
                  <a:srgbClr val="000000"/>
                </a:solidFill>
              </a:rPr>
              <a:t>ttitude </a:t>
            </a:r>
          </a:p>
          <a:p>
            <a:pPr algn="ctr"/>
            <a:r>
              <a:rPr lang="en-US" sz="2400">
                <a:solidFill>
                  <a:srgbClr val="000000"/>
                </a:solidFill>
              </a:rPr>
              <a:t>elements throughout the 4 years</a:t>
            </a:r>
            <a:endParaRPr lang="en-GB" sz="2400">
              <a:solidFill>
                <a:srgbClr val="000000"/>
              </a:solidFill>
            </a:endParaRPr>
          </a:p>
        </p:txBody>
      </p:sp>
      <p:sp>
        <p:nvSpPr>
          <p:cNvPr id="28698" name="Text Box 26"/>
          <p:cNvSpPr txBox="1">
            <a:spLocks noChangeArrowheads="1"/>
          </p:cNvSpPr>
          <p:nvPr/>
        </p:nvSpPr>
        <p:spPr bwMode="auto">
          <a:xfrm>
            <a:off x="2270125" y="6137275"/>
            <a:ext cx="404813" cy="457200"/>
          </a:xfrm>
          <a:prstGeom prst="rect">
            <a:avLst/>
          </a:prstGeom>
          <a:noFill/>
          <a:ln w="9525">
            <a:noFill/>
            <a:miter lim="800000"/>
            <a:headEnd/>
            <a:tailEnd/>
          </a:ln>
        </p:spPr>
        <p:txBody>
          <a:bodyPr wrap="none">
            <a:spAutoFit/>
          </a:bodyPr>
          <a:lstStyle/>
          <a:p>
            <a:r>
              <a:rPr lang="en-US" sz="2400"/>
              <a:t>A</a:t>
            </a:r>
            <a:endParaRPr lang="en-GB" sz="2400"/>
          </a:p>
        </p:txBody>
      </p:sp>
      <p:sp>
        <p:nvSpPr>
          <p:cNvPr id="28699" name="Text Box 27"/>
          <p:cNvSpPr txBox="1">
            <a:spLocks noChangeArrowheads="1"/>
          </p:cNvSpPr>
          <p:nvPr/>
        </p:nvSpPr>
        <p:spPr bwMode="auto">
          <a:xfrm>
            <a:off x="4175125" y="6137275"/>
            <a:ext cx="387350" cy="457200"/>
          </a:xfrm>
          <a:prstGeom prst="rect">
            <a:avLst/>
          </a:prstGeom>
          <a:noFill/>
          <a:ln w="9525">
            <a:noFill/>
            <a:miter lim="800000"/>
            <a:headEnd/>
            <a:tailEnd/>
          </a:ln>
        </p:spPr>
        <p:txBody>
          <a:bodyPr wrap="none">
            <a:spAutoFit/>
          </a:bodyPr>
          <a:lstStyle/>
          <a:p>
            <a:r>
              <a:rPr lang="en-US" sz="2400"/>
              <a:t>B</a:t>
            </a:r>
            <a:endParaRPr lang="en-GB" sz="2400"/>
          </a:p>
        </p:txBody>
      </p:sp>
      <p:sp>
        <p:nvSpPr>
          <p:cNvPr id="28700" name="Text Box 28"/>
          <p:cNvSpPr txBox="1">
            <a:spLocks noChangeArrowheads="1"/>
          </p:cNvSpPr>
          <p:nvPr/>
        </p:nvSpPr>
        <p:spPr bwMode="auto">
          <a:xfrm>
            <a:off x="6003925" y="6096000"/>
            <a:ext cx="387350" cy="457200"/>
          </a:xfrm>
          <a:prstGeom prst="rect">
            <a:avLst/>
          </a:prstGeom>
          <a:noFill/>
          <a:ln w="9525">
            <a:noFill/>
            <a:miter lim="800000"/>
            <a:headEnd/>
            <a:tailEnd/>
          </a:ln>
        </p:spPr>
        <p:txBody>
          <a:bodyPr wrap="none">
            <a:spAutoFit/>
          </a:bodyPr>
          <a:lstStyle/>
          <a:p>
            <a:r>
              <a:rPr lang="en-US" sz="2400"/>
              <a:t>C</a:t>
            </a:r>
            <a:endParaRPr lang="en-GB" sz="2400"/>
          </a:p>
        </p:txBody>
      </p:sp>
      <p:sp>
        <p:nvSpPr>
          <p:cNvPr id="28701" name="Text Box 29"/>
          <p:cNvSpPr txBox="1">
            <a:spLocks noChangeArrowheads="1"/>
          </p:cNvSpPr>
          <p:nvPr/>
        </p:nvSpPr>
        <p:spPr bwMode="auto">
          <a:xfrm>
            <a:off x="7756525" y="6096000"/>
            <a:ext cx="404813" cy="457200"/>
          </a:xfrm>
          <a:prstGeom prst="rect">
            <a:avLst/>
          </a:prstGeom>
          <a:noFill/>
          <a:ln w="9525">
            <a:noFill/>
            <a:miter lim="800000"/>
            <a:headEnd/>
            <a:tailEnd/>
          </a:ln>
        </p:spPr>
        <p:txBody>
          <a:bodyPr wrap="none">
            <a:spAutoFit/>
          </a:bodyPr>
          <a:lstStyle/>
          <a:p>
            <a:r>
              <a:rPr lang="en-US" sz="2400"/>
              <a:t>D</a:t>
            </a:r>
            <a:endParaRPr lang="en-GB" sz="2400"/>
          </a:p>
        </p:txBody>
      </p:sp>
    </p:spTree>
    <p:extLst>
      <p:ext uri="{BB962C8B-B14F-4D97-AF65-F5344CB8AC3E}">
        <p14:creationId xmlns:p14="http://schemas.microsoft.com/office/powerpoint/2010/main" val="3871370921"/>
      </p:ext>
    </p:extLst>
  </p:cSld>
  <p:clrMapOvr>
    <a:masterClrMapping/>
  </p:clrMapOvr>
  <p:transition xmlns:p14="http://schemas.microsoft.com/office/powerpoint/2010/main">
    <p:pull dir="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8684"/>
                                        </p:tgtEl>
                                        <p:attrNameLst>
                                          <p:attrName>style.visibility</p:attrName>
                                        </p:attrNameLst>
                                      </p:cBhvr>
                                      <p:to>
                                        <p:strVal val="visible"/>
                                      </p:to>
                                    </p:set>
                                    <p:animEffect transition="in" filter="blinds(horizontal)">
                                      <p:cBhvr>
                                        <p:cTn id="7" dur="500"/>
                                        <p:tgtEl>
                                          <p:spTgt spid="2868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8685"/>
                                        </p:tgtEl>
                                        <p:attrNameLst>
                                          <p:attrName>style.visibility</p:attrName>
                                        </p:attrNameLst>
                                      </p:cBhvr>
                                      <p:to>
                                        <p:strVal val="visible"/>
                                      </p:to>
                                    </p:set>
                                    <p:animEffect transition="in" filter="blinds(horizontal)">
                                      <p:cBhvr>
                                        <p:cTn id="10" dur="500"/>
                                        <p:tgtEl>
                                          <p:spTgt spid="28685"/>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8686"/>
                                        </p:tgtEl>
                                        <p:attrNameLst>
                                          <p:attrName>style.visibility</p:attrName>
                                        </p:attrNameLst>
                                      </p:cBhvr>
                                      <p:to>
                                        <p:strVal val="visible"/>
                                      </p:to>
                                    </p:set>
                                    <p:animEffect transition="in" filter="blinds(horizontal)">
                                      <p:cBhvr>
                                        <p:cTn id="13" dur="500"/>
                                        <p:tgtEl>
                                          <p:spTgt spid="28686"/>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28687"/>
                                        </p:tgtEl>
                                        <p:attrNameLst>
                                          <p:attrName>style.visibility</p:attrName>
                                        </p:attrNameLst>
                                      </p:cBhvr>
                                      <p:to>
                                        <p:strVal val="visible"/>
                                      </p:to>
                                    </p:set>
                                    <p:animEffect transition="in" filter="blinds(horizontal)">
                                      <p:cBhvr>
                                        <p:cTn id="16" dur="500"/>
                                        <p:tgtEl>
                                          <p:spTgt spid="28687"/>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28696"/>
                                        </p:tgtEl>
                                        <p:attrNameLst>
                                          <p:attrName>style.visibility</p:attrName>
                                        </p:attrNameLst>
                                      </p:cBhvr>
                                      <p:to>
                                        <p:strVal val="visible"/>
                                      </p:to>
                                    </p:set>
                                    <p:animEffect transition="in" filter="blinds(horizontal)">
                                      <p:cBhvr>
                                        <p:cTn id="19" dur="500"/>
                                        <p:tgtEl>
                                          <p:spTgt spid="28696"/>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28697"/>
                                        </p:tgtEl>
                                        <p:attrNameLst>
                                          <p:attrName>style.visibility</p:attrName>
                                        </p:attrNameLst>
                                      </p:cBhvr>
                                      <p:to>
                                        <p:strVal val="visible"/>
                                      </p:to>
                                    </p:set>
                                    <p:animEffect transition="in" filter="blinds(horizontal)">
                                      <p:cBhvr>
                                        <p:cTn id="22" dur="500"/>
                                        <p:tgtEl>
                                          <p:spTgt spid="2869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8675"/>
                                        </p:tgtEl>
                                        <p:attrNameLst>
                                          <p:attrName>style.visibility</p:attrName>
                                        </p:attrNameLst>
                                      </p:cBhvr>
                                      <p:to>
                                        <p:strVal val="visible"/>
                                      </p:to>
                                    </p:set>
                                    <p:animEffect transition="in" filter="blinds(horizontal)">
                                      <p:cBhvr>
                                        <p:cTn id="27" dur="500"/>
                                        <p:tgtEl>
                                          <p:spTgt spid="28675"/>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28679"/>
                                        </p:tgtEl>
                                        <p:attrNameLst>
                                          <p:attrName>style.visibility</p:attrName>
                                        </p:attrNameLst>
                                      </p:cBhvr>
                                      <p:to>
                                        <p:strVal val="visible"/>
                                      </p:to>
                                    </p:set>
                                    <p:animEffect transition="in" filter="blinds(horizontal)">
                                      <p:cBhvr>
                                        <p:cTn id="30" dur="500"/>
                                        <p:tgtEl>
                                          <p:spTgt spid="28679"/>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28688"/>
                                        </p:tgtEl>
                                        <p:attrNameLst>
                                          <p:attrName>style.visibility</p:attrName>
                                        </p:attrNameLst>
                                      </p:cBhvr>
                                      <p:to>
                                        <p:strVal val="visible"/>
                                      </p:to>
                                    </p:set>
                                    <p:animEffect transition="in" filter="blinds(horizontal)">
                                      <p:cBhvr>
                                        <p:cTn id="33" dur="500"/>
                                        <p:tgtEl>
                                          <p:spTgt spid="28688"/>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28689"/>
                                        </p:tgtEl>
                                        <p:attrNameLst>
                                          <p:attrName>style.visibility</p:attrName>
                                        </p:attrNameLst>
                                      </p:cBhvr>
                                      <p:to>
                                        <p:strVal val="visible"/>
                                      </p:to>
                                    </p:set>
                                    <p:animEffect transition="in" filter="blinds(horizontal)">
                                      <p:cBhvr>
                                        <p:cTn id="36" dur="500"/>
                                        <p:tgtEl>
                                          <p:spTgt spid="2868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28698"/>
                                        </p:tgtEl>
                                        <p:attrNameLst>
                                          <p:attrName>style.visibility</p:attrName>
                                        </p:attrNameLst>
                                      </p:cBhvr>
                                      <p:to>
                                        <p:strVal val="visible"/>
                                      </p:to>
                                    </p:set>
                                    <p:animEffect transition="in" filter="blinds(horizontal)">
                                      <p:cBhvr>
                                        <p:cTn id="39" dur="500"/>
                                        <p:tgtEl>
                                          <p:spTgt spid="28698"/>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28676"/>
                                        </p:tgtEl>
                                        <p:attrNameLst>
                                          <p:attrName>style.visibility</p:attrName>
                                        </p:attrNameLst>
                                      </p:cBhvr>
                                      <p:to>
                                        <p:strVal val="visible"/>
                                      </p:to>
                                    </p:set>
                                    <p:animEffect transition="in" filter="blinds(horizontal)">
                                      <p:cBhvr>
                                        <p:cTn id="44" dur="500"/>
                                        <p:tgtEl>
                                          <p:spTgt spid="28676"/>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28680"/>
                                        </p:tgtEl>
                                        <p:attrNameLst>
                                          <p:attrName>style.visibility</p:attrName>
                                        </p:attrNameLst>
                                      </p:cBhvr>
                                      <p:to>
                                        <p:strVal val="visible"/>
                                      </p:to>
                                    </p:set>
                                    <p:animEffect transition="in" filter="blinds(horizontal)">
                                      <p:cBhvr>
                                        <p:cTn id="47" dur="500"/>
                                        <p:tgtEl>
                                          <p:spTgt spid="28680"/>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28690"/>
                                        </p:tgtEl>
                                        <p:attrNameLst>
                                          <p:attrName>style.visibility</p:attrName>
                                        </p:attrNameLst>
                                      </p:cBhvr>
                                      <p:to>
                                        <p:strVal val="visible"/>
                                      </p:to>
                                    </p:set>
                                    <p:animEffect transition="in" filter="blinds(horizontal)">
                                      <p:cBhvr>
                                        <p:cTn id="50" dur="500"/>
                                        <p:tgtEl>
                                          <p:spTgt spid="28690"/>
                                        </p:tgtEl>
                                      </p:cBhvr>
                                    </p:animEffect>
                                  </p:childTnLst>
                                </p:cTn>
                              </p:par>
                              <p:par>
                                <p:cTn id="51" presetID="3" presetClass="entr" presetSubtype="10" fill="hold" grpId="0" nodeType="withEffect">
                                  <p:stCondLst>
                                    <p:cond delay="0"/>
                                  </p:stCondLst>
                                  <p:childTnLst>
                                    <p:set>
                                      <p:cBhvr>
                                        <p:cTn id="52" dur="1" fill="hold">
                                          <p:stCondLst>
                                            <p:cond delay="0"/>
                                          </p:stCondLst>
                                        </p:cTn>
                                        <p:tgtEl>
                                          <p:spTgt spid="28693"/>
                                        </p:tgtEl>
                                        <p:attrNameLst>
                                          <p:attrName>style.visibility</p:attrName>
                                        </p:attrNameLst>
                                      </p:cBhvr>
                                      <p:to>
                                        <p:strVal val="visible"/>
                                      </p:to>
                                    </p:set>
                                    <p:animEffect transition="in" filter="blinds(horizontal)">
                                      <p:cBhvr>
                                        <p:cTn id="53" dur="500"/>
                                        <p:tgtEl>
                                          <p:spTgt spid="28693"/>
                                        </p:tgtEl>
                                      </p:cBhvr>
                                    </p:animEffect>
                                  </p:childTnLst>
                                </p:cTn>
                              </p:par>
                              <p:par>
                                <p:cTn id="54" presetID="3" presetClass="entr" presetSubtype="10" fill="hold" grpId="0" nodeType="withEffect">
                                  <p:stCondLst>
                                    <p:cond delay="0"/>
                                  </p:stCondLst>
                                  <p:childTnLst>
                                    <p:set>
                                      <p:cBhvr>
                                        <p:cTn id="55" dur="1" fill="hold">
                                          <p:stCondLst>
                                            <p:cond delay="0"/>
                                          </p:stCondLst>
                                        </p:cTn>
                                        <p:tgtEl>
                                          <p:spTgt spid="28699"/>
                                        </p:tgtEl>
                                        <p:attrNameLst>
                                          <p:attrName>style.visibility</p:attrName>
                                        </p:attrNameLst>
                                      </p:cBhvr>
                                      <p:to>
                                        <p:strVal val="visible"/>
                                      </p:to>
                                    </p:set>
                                    <p:animEffect transition="in" filter="blinds(horizontal)">
                                      <p:cBhvr>
                                        <p:cTn id="56" dur="500"/>
                                        <p:tgtEl>
                                          <p:spTgt spid="28699"/>
                                        </p:tgtEl>
                                      </p:cBhvr>
                                    </p:animEffect>
                                  </p:childTnLst>
                                </p:cTn>
                              </p:par>
                            </p:childTnLst>
                          </p:cTn>
                        </p:par>
                      </p:childTnLst>
                    </p:cTn>
                  </p:par>
                  <p:par>
                    <p:cTn id="57" fill="hold">
                      <p:stCondLst>
                        <p:cond delay="indefinite"/>
                      </p:stCondLst>
                      <p:childTnLst>
                        <p:par>
                          <p:cTn id="58" fill="hold">
                            <p:stCondLst>
                              <p:cond delay="0"/>
                            </p:stCondLst>
                            <p:childTnLst>
                              <p:par>
                                <p:cTn id="59" presetID="3" presetClass="entr" presetSubtype="10" fill="hold" grpId="0" nodeType="clickEffect">
                                  <p:stCondLst>
                                    <p:cond delay="0"/>
                                  </p:stCondLst>
                                  <p:childTnLst>
                                    <p:set>
                                      <p:cBhvr>
                                        <p:cTn id="60" dur="1" fill="hold">
                                          <p:stCondLst>
                                            <p:cond delay="0"/>
                                          </p:stCondLst>
                                        </p:cTn>
                                        <p:tgtEl>
                                          <p:spTgt spid="28677"/>
                                        </p:tgtEl>
                                        <p:attrNameLst>
                                          <p:attrName>style.visibility</p:attrName>
                                        </p:attrNameLst>
                                      </p:cBhvr>
                                      <p:to>
                                        <p:strVal val="visible"/>
                                      </p:to>
                                    </p:set>
                                    <p:animEffect transition="in" filter="blinds(horizontal)">
                                      <p:cBhvr>
                                        <p:cTn id="61" dur="500"/>
                                        <p:tgtEl>
                                          <p:spTgt spid="28677"/>
                                        </p:tgtEl>
                                      </p:cBhvr>
                                    </p:animEffect>
                                  </p:childTnLst>
                                </p:cTn>
                              </p:par>
                              <p:par>
                                <p:cTn id="62" presetID="3" presetClass="entr" presetSubtype="10" fill="hold" grpId="0" nodeType="withEffect">
                                  <p:stCondLst>
                                    <p:cond delay="0"/>
                                  </p:stCondLst>
                                  <p:childTnLst>
                                    <p:set>
                                      <p:cBhvr>
                                        <p:cTn id="63" dur="1" fill="hold">
                                          <p:stCondLst>
                                            <p:cond delay="0"/>
                                          </p:stCondLst>
                                        </p:cTn>
                                        <p:tgtEl>
                                          <p:spTgt spid="28681"/>
                                        </p:tgtEl>
                                        <p:attrNameLst>
                                          <p:attrName>style.visibility</p:attrName>
                                        </p:attrNameLst>
                                      </p:cBhvr>
                                      <p:to>
                                        <p:strVal val="visible"/>
                                      </p:to>
                                    </p:set>
                                    <p:animEffect transition="in" filter="blinds(horizontal)">
                                      <p:cBhvr>
                                        <p:cTn id="64" dur="500"/>
                                        <p:tgtEl>
                                          <p:spTgt spid="28681"/>
                                        </p:tgtEl>
                                      </p:cBhvr>
                                    </p:animEffect>
                                  </p:childTnLst>
                                </p:cTn>
                              </p:par>
                              <p:par>
                                <p:cTn id="65" presetID="3" presetClass="entr" presetSubtype="10" fill="hold" grpId="0" nodeType="withEffect">
                                  <p:stCondLst>
                                    <p:cond delay="0"/>
                                  </p:stCondLst>
                                  <p:childTnLst>
                                    <p:set>
                                      <p:cBhvr>
                                        <p:cTn id="66" dur="1" fill="hold">
                                          <p:stCondLst>
                                            <p:cond delay="0"/>
                                          </p:stCondLst>
                                        </p:cTn>
                                        <p:tgtEl>
                                          <p:spTgt spid="28691"/>
                                        </p:tgtEl>
                                        <p:attrNameLst>
                                          <p:attrName>style.visibility</p:attrName>
                                        </p:attrNameLst>
                                      </p:cBhvr>
                                      <p:to>
                                        <p:strVal val="visible"/>
                                      </p:to>
                                    </p:set>
                                    <p:animEffect transition="in" filter="blinds(horizontal)">
                                      <p:cBhvr>
                                        <p:cTn id="67" dur="500"/>
                                        <p:tgtEl>
                                          <p:spTgt spid="28691"/>
                                        </p:tgtEl>
                                      </p:cBhvr>
                                    </p:animEffect>
                                  </p:childTnLst>
                                </p:cTn>
                              </p:par>
                              <p:par>
                                <p:cTn id="68" presetID="3" presetClass="entr" presetSubtype="10" fill="hold" grpId="0" nodeType="withEffect">
                                  <p:stCondLst>
                                    <p:cond delay="0"/>
                                  </p:stCondLst>
                                  <p:childTnLst>
                                    <p:set>
                                      <p:cBhvr>
                                        <p:cTn id="69" dur="1" fill="hold">
                                          <p:stCondLst>
                                            <p:cond delay="0"/>
                                          </p:stCondLst>
                                        </p:cTn>
                                        <p:tgtEl>
                                          <p:spTgt spid="28694"/>
                                        </p:tgtEl>
                                        <p:attrNameLst>
                                          <p:attrName>style.visibility</p:attrName>
                                        </p:attrNameLst>
                                      </p:cBhvr>
                                      <p:to>
                                        <p:strVal val="visible"/>
                                      </p:to>
                                    </p:set>
                                    <p:animEffect transition="in" filter="blinds(horizontal)">
                                      <p:cBhvr>
                                        <p:cTn id="70" dur="500"/>
                                        <p:tgtEl>
                                          <p:spTgt spid="28694"/>
                                        </p:tgtEl>
                                      </p:cBhvr>
                                    </p:animEffect>
                                  </p:childTnLst>
                                </p:cTn>
                              </p:par>
                              <p:par>
                                <p:cTn id="71" presetID="3" presetClass="entr" presetSubtype="10" fill="hold" grpId="0" nodeType="withEffect">
                                  <p:stCondLst>
                                    <p:cond delay="0"/>
                                  </p:stCondLst>
                                  <p:childTnLst>
                                    <p:set>
                                      <p:cBhvr>
                                        <p:cTn id="72" dur="1" fill="hold">
                                          <p:stCondLst>
                                            <p:cond delay="0"/>
                                          </p:stCondLst>
                                        </p:cTn>
                                        <p:tgtEl>
                                          <p:spTgt spid="28700"/>
                                        </p:tgtEl>
                                        <p:attrNameLst>
                                          <p:attrName>style.visibility</p:attrName>
                                        </p:attrNameLst>
                                      </p:cBhvr>
                                      <p:to>
                                        <p:strVal val="visible"/>
                                      </p:to>
                                    </p:set>
                                    <p:animEffect transition="in" filter="blinds(horizontal)">
                                      <p:cBhvr>
                                        <p:cTn id="73" dur="500"/>
                                        <p:tgtEl>
                                          <p:spTgt spid="28700"/>
                                        </p:tgtEl>
                                      </p:cBhvr>
                                    </p:animEffect>
                                  </p:childTnLst>
                                </p:cTn>
                              </p:par>
                            </p:childTnLst>
                          </p:cTn>
                        </p:par>
                      </p:childTnLst>
                    </p:cTn>
                  </p:par>
                  <p:par>
                    <p:cTn id="74" fill="hold">
                      <p:stCondLst>
                        <p:cond delay="indefinite"/>
                      </p:stCondLst>
                      <p:childTnLst>
                        <p:par>
                          <p:cTn id="75" fill="hold">
                            <p:stCondLst>
                              <p:cond delay="0"/>
                            </p:stCondLst>
                            <p:childTnLst>
                              <p:par>
                                <p:cTn id="76" presetID="3" presetClass="entr" presetSubtype="10" fill="hold" grpId="0" nodeType="clickEffect">
                                  <p:stCondLst>
                                    <p:cond delay="0"/>
                                  </p:stCondLst>
                                  <p:childTnLst>
                                    <p:set>
                                      <p:cBhvr>
                                        <p:cTn id="77" dur="1" fill="hold">
                                          <p:stCondLst>
                                            <p:cond delay="0"/>
                                          </p:stCondLst>
                                        </p:cTn>
                                        <p:tgtEl>
                                          <p:spTgt spid="28678"/>
                                        </p:tgtEl>
                                        <p:attrNameLst>
                                          <p:attrName>style.visibility</p:attrName>
                                        </p:attrNameLst>
                                      </p:cBhvr>
                                      <p:to>
                                        <p:strVal val="visible"/>
                                      </p:to>
                                    </p:set>
                                    <p:animEffect transition="in" filter="blinds(horizontal)">
                                      <p:cBhvr>
                                        <p:cTn id="78" dur="500"/>
                                        <p:tgtEl>
                                          <p:spTgt spid="28678"/>
                                        </p:tgtEl>
                                      </p:cBhvr>
                                    </p:animEffect>
                                  </p:childTnLst>
                                </p:cTn>
                              </p:par>
                              <p:par>
                                <p:cTn id="79" presetID="3" presetClass="entr" presetSubtype="10" fill="hold" grpId="0" nodeType="withEffect">
                                  <p:stCondLst>
                                    <p:cond delay="0"/>
                                  </p:stCondLst>
                                  <p:childTnLst>
                                    <p:set>
                                      <p:cBhvr>
                                        <p:cTn id="80" dur="1" fill="hold">
                                          <p:stCondLst>
                                            <p:cond delay="0"/>
                                          </p:stCondLst>
                                        </p:cTn>
                                        <p:tgtEl>
                                          <p:spTgt spid="28682"/>
                                        </p:tgtEl>
                                        <p:attrNameLst>
                                          <p:attrName>style.visibility</p:attrName>
                                        </p:attrNameLst>
                                      </p:cBhvr>
                                      <p:to>
                                        <p:strVal val="visible"/>
                                      </p:to>
                                    </p:set>
                                    <p:animEffect transition="in" filter="blinds(horizontal)">
                                      <p:cBhvr>
                                        <p:cTn id="81" dur="500"/>
                                        <p:tgtEl>
                                          <p:spTgt spid="28682"/>
                                        </p:tgtEl>
                                      </p:cBhvr>
                                    </p:animEffect>
                                  </p:childTnLst>
                                </p:cTn>
                              </p:par>
                              <p:par>
                                <p:cTn id="82" presetID="3" presetClass="entr" presetSubtype="10" fill="hold" grpId="0" nodeType="withEffect">
                                  <p:stCondLst>
                                    <p:cond delay="0"/>
                                  </p:stCondLst>
                                  <p:childTnLst>
                                    <p:set>
                                      <p:cBhvr>
                                        <p:cTn id="83" dur="1" fill="hold">
                                          <p:stCondLst>
                                            <p:cond delay="0"/>
                                          </p:stCondLst>
                                        </p:cTn>
                                        <p:tgtEl>
                                          <p:spTgt spid="28683"/>
                                        </p:tgtEl>
                                        <p:attrNameLst>
                                          <p:attrName>style.visibility</p:attrName>
                                        </p:attrNameLst>
                                      </p:cBhvr>
                                      <p:to>
                                        <p:strVal val="visible"/>
                                      </p:to>
                                    </p:set>
                                    <p:animEffect transition="in" filter="blinds(horizontal)">
                                      <p:cBhvr>
                                        <p:cTn id="84" dur="500"/>
                                        <p:tgtEl>
                                          <p:spTgt spid="28683"/>
                                        </p:tgtEl>
                                      </p:cBhvr>
                                    </p:animEffect>
                                  </p:childTnLst>
                                </p:cTn>
                              </p:par>
                              <p:par>
                                <p:cTn id="85" presetID="3" presetClass="entr" presetSubtype="10" fill="hold" grpId="0" nodeType="withEffect">
                                  <p:stCondLst>
                                    <p:cond delay="0"/>
                                  </p:stCondLst>
                                  <p:childTnLst>
                                    <p:set>
                                      <p:cBhvr>
                                        <p:cTn id="86" dur="1" fill="hold">
                                          <p:stCondLst>
                                            <p:cond delay="0"/>
                                          </p:stCondLst>
                                        </p:cTn>
                                        <p:tgtEl>
                                          <p:spTgt spid="28692"/>
                                        </p:tgtEl>
                                        <p:attrNameLst>
                                          <p:attrName>style.visibility</p:attrName>
                                        </p:attrNameLst>
                                      </p:cBhvr>
                                      <p:to>
                                        <p:strVal val="visible"/>
                                      </p:to>
                                    </p:set>
                                    <p:animEffect transition="in" filter="blinds(horizontal)">
                                      <p:cBhvr>
                                        <p:cTn id="87" dur="500"/>
                                        <p:tgtEl>
                                          <p:spTgt spid="28692"/>
                                        </p:tgtEl>
                                      </p:cBhvr>
                                    </p:animEffect>
                                  </p:childTnLst>
                                </p:cTn>
                              </p:par>
                              <p:par>
                                <p:cTn id="88" presetID="3" presetClass="entr" presetSubtype="10" fill="hold" grpId="0" nodeType="withEffect">
                                  <p:stCondLst>
                                    <p:cond delay="0"/>
                                  </p:stCondLst>
                                  <p:childTnLst>
                                    <p:set>
                                      <p:cBhvr>
                                        <p:cTn id="89" dur="1" fill="hold">
                                          <p:stCondLst>
                                            <p:cond delay="0"/>
                                          </p:stCondLst>
                                        </p:cTn>
                                        <p:tgtEl>
                                          <p:spTgt spid="28695"/>
                                        </p:tgtEl>
                                        <p:attrNameLst>
                                          <p:attrName>style.visibility</p:attrName>
                                        </p:attrNameLst>
                                      </p:cBhvr>
                                      <p:to>
                                        <p:strVal val="visible"/>
                                      </p:to>
                                    </p:set>
                                    <p:animEffect transition="in" filter="blinds(horizontal)">
                                      <p:cBhvr>
                                        <p:cTn id="90" dur="500"/>
                                        <p:tgtEl>
                                          <p:spTgt spid="28695"/>
                                        </p:tgtEl>
                                      </p:cBhvr>
                                    </p:animEffect>
                                  </p:childTnLst>
                                </p:cTn>
                              </p:par>
                              <p:par>
                                <p:cTn id="91" presetID="3" presetClass="entr" presetSubtype="10" fill="hold" grpId="0" nodeType="withEffect">
                                  <p:stCondLst>
                                    <p:cond delay="0"/>
                                  </p:stCondLst>
                                  <p:childTnLst>
                                    <p:set>
                                      <p:cBhvr>
                                        <p:cTn id="92" dur="1" fill="hold">
                                          <p:stCondLst>
                                            <p:cond delay="0"/>
                                          </p:stCondLst>
                                        </p:cTn>
                                        <p:tgtEl>
                                          <p:spTgt spid="28701"/>
                                        </p:tgtEl>
                                        <p:attrNameLst>
                                          <p:attrName>style.visibility</p:attrName>
                                        </p:attrNameLst>
                                      </p:cBhvr>
                                      <p:to>
                                        <p:strVal val="visible"/>
                                      </p:to>
                                    </p:set>
                                    <p:animEffect transition="in" filter="blinds(horizontal)">
                                      <p:cBhvr>
                                        <p:cTn id="93" dur="500"/>
                                        <p:tgtEl>
                                          <p:spTgt spid="287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animBg="1"/>
      <p:bldP spid="28676" grpId="0" animBg="1"/>
      <p:bldP spid="28677" grpId="0" animBg="1"/>
      <p:bldP spid="28678" grpId="0" animBg="1"/>
      <p:bldP spid="28679" grpId="0" animBg="1"/>
      <p:bldP spid="28680" grpId="0" animBg="1"/>
      <p:bldP spid="28681" grpId="0" animBg="1"/>
      <p:bldP spid="28682" grpId="0" animBg="1"/>
      <p:bldP spid="28683" grpId="0" animBg="1"/>
      <p:bldP spid="28684" grpId="0" animBg="1"/>
      <p:bldP spid="28685" grpId="0" animBg="1"/>
      <p:bldP spid="28686" grpId="0" animBg="1"/>
      <p:bldP spid="28687" grpId="0" animBg="1"/>
      <p:bldP spid="28688" grpId="0"/>
      <p:bldP spid="28689" grpId="0"/>
      <p:bldP spid="28690" grpId="0"/>
      <p:bldP spid="28691" grpId="0"/>
      <p:bldP spid="28692" grpId="0"/>
      <p:bldP spid="28693" grpId="0"/>
      <p:bldP spid="28694" grpId="0"/>
      <p:bldP spid="28695" grpId="0"/>
      <p:bldP spid="28696" grpId="0" animBg="1"/>
      <p:bldP spid="28697" grpId="0" animBg="1"/>
      <p:bldP spid="28698" grpId="0"/>
      <p:bldP spid="28699" grpId="0"/>
      <p:bldP spid="28700" grpId="0"/>
      <p:bldP spid="2870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rgbClr val="E6E0E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T</a:t>
            </a:r>
            <a:endParaRPr lang="en-US" dirty="0"/>
          </a:p>
        </p:txBody>
      </p:sp>
      <p:sp>
        <p:nvSpPr>
          <p:cNvPr id="32772" name="Rectangle 2"/>
          <p:cNvSpPr>
            <a:spLocks noChangeArrowheads="1"/>
          </p:cNvSpPr>
          <p:nvPr/>
        </p:nvSpPr>
        <p:spPr bwMode="auto">
          <a:xfrm>
            <a:off x="342900" y="1556792"/>
            <a:ext cx="1714500" cy="685800"/>
          </a:xfrm>
          <a:prstGeom prst="rect">
            <a:avLst/>
          </a:prstGeom>
          <a:solidFill>
            <a:schemeClr val="accent1"/>
          </a:solidFill>
          <a:ln w="9525">
            <a:solidFill>
              <a:srgbClr val="000000"/>
            </a:solidFill>
            <a:miter lim="800000"/>
            <a:headEnd/>
            <a:tailEnd/>
          </a:ln>
        </p:spPr>
        <p:txBody>
          <a:bodyPr/>
          <a:lstStyle/>
          <a:p>
            <a:r>
              <a:rPr lang="en-US" sz="1100" dirty="0">
                <a:solidFill>
                  <a:schemeClr val="bg1"/>
                </a:solidFill>
                <a:latin typeface="Arial" pitchFamily="34" charset="0"/>
                <a:cs typeface="Times New Roman" pitchFamily="18" charset="0"/>
              </a:rPr>
              <a:t>1. </a:t>
            </a:r>
            <a:r>
              <a:rPr lang="en-US" sz="1100" dirty="0" err="1" smtClean="0">
                <a:solidFill>
                  <a:schemeClr val="bg1"/>
                </a:solidFill>
                <a:latin typeface="Arial" pitchFamily="34" charset="0"/>
                <a:cs typeface="Times New Roman" pitchFamily="18" charset="0"/>
              </a:rPr>
              <a:t>Programmeme</a:t>
            </a:r>
            <a:r>
              <a:rPr lang="en-US" sz="1100" dirty="0" smtClean="0">
                <a:solidFill>
                  <a:schemeClr val="bg1"/>
                </a:solidFill>
                <a:latin typeface="Arial" pitchFamily="34" charset="0"/>
                <a:cs typeface="Times New Roman" pitchFamily="18" charset="0"/>
              </a:rPr>
              <a:t> Educational Objectives</a:t>
            </a:r>
            <a:endParaRPr lang="en-US" sz="1100" dirty="0">
              <a:solidFill>
                <a:schemeClr val="bg1"/>
              </a:solidFill>
              <a:latin typeface="Arial" pitchFamily="34" charset="0"/>
            </a:endParaRPr>
          </a:p>
          <a:p>
            <a:pPr eaLnBrk="0" hangingPunct="0"/>
            <a:endParaRPr lang="en-US" sz="1800" dirty="0">
              <a:solidFill>
                <a:schemeClr val="bg1"/>
              </a:solidFill>
              <a:latin typeface="Arial" pitchFamily="34" charset="0"/>
            </a:endParaRPr>
          </a:p>
        </p:txBody>
      </p:sp>
      <p:sp>
        <p:nvSpPr>
          <p:cNvPr id="32773" name="Rectangle 3"/>
          <p:cNvSpPr>
            <a:spLocks noChangeArrowheads="1"/>
          </p:cNvSpPr>
          <p:nvPr/>
        </p:nvSpPr>
        <p:spPr bwMode="auto">
          <a:xfrm>
            <a:off x="3429000" y="1556792"/>
            <a:ext cx="1714500" cy="685800"/>
          </a:xfrm>
          <a:prstGeom prst="rect">
            <a:avLst/>
          </a:prstGeom>
          <a:solidFill>
            <a:srgbClr val="FFFF00"/>
          </a:solidFill>
          <a:ln w="9525">
            <a:solidFill>
              <a:srgbClr val="000000"/>
            </a:solidFill>
            <a:miter lim="800000"/>
            <a:headEnd/>
            <a:tailEnd/>
          </a:ln>
        </p:spPr>
        <p:txBody>
          <a:bodyPr/>
          <a:lstStyle/>
          <a:p>
            <a:r>
              <a:rPr lang="en-US" sz="1100" dirty="0">
                <a:latin typeface="Arial" pitchFamily="34" charset="0"/>
                <a:cs typeface="Times New Roman" pitchFamily="18" charset="0"/>
              </a:rPr>
              <a:t>2. </a:t>
            </a:r>
            <a:r>
              <a:rPr lang="en-US" sz="1100" dirty="0" err="1">
                <a:latin typeface="Arial" pitchFamily="34" charset="0"/>
                <a:cs typeface="Times New Roman" pitchFamily="18" charset="0"/>
              </a:rPr>
              <a:t>P</a:t>
            </a:r>
            <a:r>
              <a:rPr lang="en-US" sz="1100" dirty="0" err="1" smtClean="0">
                <a:latin typeface="Arial" pitchFamily="34" charset="0"/>
                <a:cs typeface="Times New Roman" pitchFamily="18" charset="0"/>
              </a:rPr>
              <a:t>rogrammeme</a:t>
            </a:r>
            <a:r>
              <a:rPr lang="en-US" sz="1100" dirty="0" smtClean="0">
                <a:latin typeface="Arial" pitchFamily="34" charset="0"/>
                <a:cs typeface="Times New Roman" pitchFamily="18" charset="0"/>
              </a:rPr>
              <a:t> </a:t>
            </a:r>
            <a:r>
              <a:rPr lang="en-US" sz="1100" dirty="0">
                <a:latin typeface="Arial" pitchFamily="34" charset="0"/>
                <a:cs typeface="Times New Roman" pitchFamily="18" charset="0"/>
              </a:rPr>
              <a:t>Outcomes</a:t>
            </a:r>
            <a:endParaRPr lang="en-US" sz="1800" dirty="0">
              <a:latin typeface="Arial" pitchFamily="34" charset="0"/>
            </a:endParaRPr>
          </a:p>
        </p:txBody>
      </p:sp>
      <p:sp>
        <p:nvSpPr>
          <p:cNvPr id="32774" name="Rectangle 4"/>
          <p:cNvSpPr>
            <a:spLocks noChangeArrowheads="1"/>
          </p:cNvSpPr>
          <p:nvPr/>
        </p:nvSpPr>
        <p:spPr bwMode="auto">
          <a:xfrm>
            <a:off x="2057400" y="3890963"/>
            <a:ext cx="2857500" cy="285750"/>
          </a:xfrm>
          <a:prstGeom prst="rect">
            <a:avLst/>
          </a:prstGeom>
          <a:solidFill>
            <a:srgbClr val="99CCFF"/>
          </a:solidFill>
          <a:ln w="9525">
            <a:solidFill>
              <a:srgbClr val="000000"/>
            </a:solidFill>
            <a:miter lim="800000"/>
            <a:headEnd/>
            <a:tailEnd/>
          </a:ln>
        </p:spPr>
        <p:txBody>
          <a:bodyPr/>
          <a:lstStyle/>
          <a:p>
            <a:pPr algn="ctr"/>
            <a:r>
              <a:rPr lang="en-US" sz="1200" dirty="0">
                <a:latin typeface="Arial" pitchFamily="34" charset="0"/>
                <a:cs typeface="Times New Roman" pitchFamily="18" charset="0"/>
              </a:rPr>
              <a:t>3. Develop Curriculum Structure</a:t>
            </a:r>
            <a:endParaRPr lang="en-US" sz="1800" dirty="0">
              <a:latin typeface="Arial" pitchFamily="34" charset="0"/>
            </a:endParaRPr>
          </a:p>
        </p:txBody>
      </p:sp>
      <p:sp>
        <p:nvSpPr>
          <p:cNvPr id="32775" name="Rectangle 5"/>
          <p:cNvSpPr>
            <a:spLocks noChangeArrowheads="1"/>
          </p:cNvSpPr>
          <p:nvPr/>
        </p:nvSpPr>
        <p:spPr bwMode="auto">
          <a:xfrm>
            <a:off x="571500" y="1989138"/>
            <a:ext cx="1714500" cy="571500"/>
          </a:xfrm>
          <a:prstGeom prst="rect">
            <a:avLst/>
          </a:prstGeom>
          <a:solidFill>
            <a:srgbClr val="CCFFFF"/>
          </a:solidFill>
          <a:ln w="9525">
            <a:solidFill>
              <a:srgbClr val="000000"/>
            </a:solidFill>
            <a:miter lim="800000"/>
            <a:headEnd/>
            <a:tailEnd/>
          </a:ln>
        </p:spPr>
        <p:txBody>
          <a:bodyPr/>
          <a:lstStyle/>
          <a:p>
            <a:r>
              <a:rPr lang="en-US" sz="1000">
                <a:latin typeface="Arial" pitchFamily="34" charset="0"/>
                <a:cs typeface="Times New Roman" pitchFamily="18" charset="0"/>
              </a:rPr>
              <a:t>EAC requirements</a:t>
            </a:r>
            <a:endParaRPr lang="en-US" sz="1800">
              <a:latin typeface="Arial" pitchFamily="34" charset="0"/>
            </a:endParaRPr>
          </a:p>
        </p:txBody>
      </p:sp>
      <p:sp>
        <p:nvSpPr>
          <p:cNvPr id="32776" name="Rectangle 6"/>
          <p:cNvSpPr>
            <a:spLocks noChangeArrowheads="1"/>
          </p:cNvSpPr>
          <p:nvPr/>
        </p:nvSpPr>
        <p:spPr bwMode="auto">
          <a:xfrm>
            <a:off x="800100" y="2325688"/>
            <a:ext cx="1714500" cy="571500"/>
          </a:xfrm>
          <a:prstGeom prst="rect">
            <a:avLst/>
          </a:prstGeom>
          <a:solidFill>
            <a:srgbClr val="CCFFFF"/>
          </a:solidFill>
          <a:ln w="9525">
            <a:solidFill>
              <a:srgbClr val="000000"/>
            </a:solidFill>
            <a:miter lim="800000"/>
            <a:headEnd/>
            <a:tailEnd/>
          </a:ln>
        </p:spPr>
        <p:txBody>
          <a:bodyPr/>
          <a:lstStyle/>
          <a:p>
            <a:r>
              <a:rPr lang="en-US" sz="1000">
                <a:latin typeface="Arial" pitchFamily="34" charset="0"/>
                <a:cs typeface="Times New Roman" pitchFamily="18" charset="0"/>
              </a:rPr>
              <a:t>Employers’ requirements</a:t>
            </a:r>
            <a:endParaRPr lang="en-US" sz="1800">
              <a:latin typeface="Arial" pitchFamily="34" charset="0"/>
            </a:endParaRPr>
          </a:p>
        </p:txBody>
      </p:sp>
      <p:sp>
        <p:nvSpPr>
          <p:cNvPr id="32777" name="Rectangle 7"/>
          <p:cNvSpPr>
            <a:spLocks noChangeArrowheads="1"/>
          </p:cNvSpPr>
          <p:nvPr/>
        </p:nvSpPr>
        <p:spPr bwMode="auto">
          <a:xfrm>
            <a:off x="1028700" y="2659063"/>
            <a:ext cx="1714500" cy="571500"/>
          </a:xfrm>
          <a:prstGeom prst="rect">
            <a:avLst/>
          </a:prstGeom>
          <a:solidFill>
            <a:srgbClr val="CCFFFF"/>
          </a:solidFill>
          <a:ln w="9525">
            <a:solidFill>
              <a:srgbClr val="000000"/>
            </a:solidFill>
            <a:miter lim="800000"/>
            <a:headEnd/>
            <a:tailEnd/>
          </a:ln>
        </p:spPr>
        <p:txBody>
          <a:bodyPr/>
          <a:lstStyle/>
          <a:p>
            <a:r>
              <a:rPr lang="en-US" sz="1000">
                <a:latin typeface="Arial" pitchFamily="34" charset="0"/>
                <a:cs typeface="Times New Roman" pitchFamily="18" charset="0"/>
              </a:rPr>
              <a:t>NGOs requirements</a:t>
            </a:r>
            <a:endParaRPr lang="en-US" sz="1800">
              <a:latin typeface="Arial" pitchFamily="34" charset="0"/>
            </a:endParaRPr>
          </a:p>
        </p:txBody>
      </p:sp>
      <p:sp>
        <p:nvSpPr>
          <p:cNvPr id="32778" name="Rectangle 8"/>
          <p:cNvSpPr>
            <a:spLocks noChangeArrowheads="1"/>
          </p:cNvSpPr>
          <p:nvPr/>
        </p:nvSpPr>
        <p:spPr bwMode="auto">
          <a:xfrm>
            <a:off x="1257300" y="2995613"/>
            <a:ext cx="1714500" cy="571500"/>
          </a:xfrm>
          <a:prstGeom prst="rect">
            <a:avLst/>
          </a:prstGeom>
          <a:solidFill>
            <a:srgbClr val="CCFFFF"/>
          </a:solidFill>
          <a:ln w="9525">
            <a:solidFill>
              <a:srgbClr val="000000"/>
            </a:solidFill>
            <a:miter lim="800000"/>
            <a:headEnd/>
            <a:tailEnd/>
          </a:ln>
        </p:spPr>
        <p:txBody>
          <a:bodyPr/>
          <a:lstStyle/>
          <a:p>
            <a:r>
              <a:rPr lang="en-US" sz="1000">
                <a:latin typeface="Arial" pitchFamily="34" charset="0"/>
                <a:cs typeface="Times New Roman" pitchFamily="18" charset="0"/>
              </a:rPr>
              <a:t>School’s vision and mission</a:t>
            </a:r>
            <a:endParaRPr lang="en-US" sz="1800">
              <a:latin typeface="Arial" pitchFamily="34" charset="0"/>
            </a:endParaRPr>
          </a:p>
        </p:txBody>
      </p:sp>
      <p:sp>
        <p:nvSpPr>
          <p:cNvPr id="32779" name="Line 9"/>
          <p:cNvSpPr>
            <a:spLocks noChangeShapeType="1"/>
          </p:cNvSpPr>
          <p:nvPr/>
        </p:nvSpPr>
        <p:spPr bwMode="auto">
          <a:xfrm flipH="1" flipV="1">
            <a:off x="1943100" y="1766888"/>
            <a:ext cx="914400" cy="1485900"/>
          </a:xfrm>
          <a:prstGeom prst="line">
            <a:avLst/>
          </a:prstGeom>
          <a:noFill/>
          <a:ln w="28575">
            <a:solidFill>
              <a:srgbClr val="000000"/>
            </a:solidFill>
            <a:round/>
            <a:headEnd/>
            <a:tailEnd type="triangle" w="med" len="med"/>
          </a:ln>
        </p:spPr>
        <p:txBody>
          <a:bodyPr/>
          <a:lstStyle/>
          <a:p>
            <a:endParaRPr lang="en-MY"/>
          </a:p>
        </p:txBody>
      </p:sp>
      <p:sp>
        <p:nvSpPr>
          <p:cNvPr id="32780" name="Rectangle 10"/>
          <p:cNvSpPr>
            <a:spLocks noChangeArrowheads="1"/>
          </p:cNvSpPr>
          <p:nvPr/>
        </p:nvSpPr>
        <p:spPr bwMode="auto">
          <a:xfrm>
            <a:off x="3657600" y="1981200"/>
            <a:ext cx="1714500" cy="571500"/>
          </a:xfrm>
          <a:prstGeom prst="rect">
            <a:avLst/>
          </a:prstGeom>
          <a:solidFill>
            <a:srgbClr val="FFFF99"/>
          </a:solidFill>
          <a:ln w="9525">
            <a:solidFill>
              <a:srgbClr val="000000"/>
            </a:solidFill>
            <a:miter lim="800000"/>
            <a:headEnd/>
            <a:tailEnd/>
          </a:ln>
        </p:spPr>
        <p:txBody>
          <a:bodyPr/>
          <a:lstStyle/>
          <a:p>
            <a:r>
              <a:rPr lang="en-US" sz="1000">
                <a:latin typeface="Arial" pitchFamily="34" charset="0"/>
                <a:cs typeface="Times New Roman" pitchFamily="18" charset="0"/>
              </a:rPr>
              <a:t>EAC requirements</a:t>
            </a:r>
            <a:endParaRPr lang="en-US" sz="1800">
              <a:latin typeface="Arial" pitchFamily="34" charset="0"/>
            </a:endParaRPr>
          </a:p>
        </p:txBody>
      </p:sp>
      <p:sp>
        <p:nvSpPr>
          <p:cNvPr id="32781" name="Rectangle 11"/>
          <p:cNvSpPr>
            <a:spLocks noChangeArrowheads="1"/>
          </p:cNvSpPr>
          <p:nvPr/>
        </p:nvSpPr>
        <p:spPr bwMode="auto">
          <a:xfrm>
            <a:off x="3886200" y="2325688"/>
            <a:ext cx="1714500" cy="571500"/>
          </a:xfrm>
          <a:prstGeom prst="rect">
            <a:avLst/>
          </a:prstGeom>
          <a:solidFill>
            <a:srgbClr val="FFFF99"/>
          </a:solidFill>
          <a:ln w="9525">
            <a:solidFill>
              <a:srgbClr val="000000"/>
            </a:solidFill>
            <a:miter lim="800000"/>
            <a:headEnd/>
            <a:tailEnd/>
          </a:ln>
        </p:spPr>
        <p:txBody>
          <a:bodyPr/>
          <a:lstStyle/>
          <a:p>
            <a:r>
              <a:rPr lang="en-US" sz="1000" dirty="0" smtClean="0">
                <a:latin typeface="Arial" pitchFamily="34" charset="0"/>
                <a:cs typeface="Times New Roman" pitchFamily="18" charset="0"/>
              </a:rPr>
              <a:t>WA </a:t>
            </a:r>
            <a:r>
              <a:rPr lang="en-US" sz="1000" dirty="0">
                <a:latin typeface="Arial" pitchFamily="34" charset="0"/>
                <a:cs typeface="Times New Roman" pitchFamily="18" charset="0"/>
              </a:rPr>
              <a:t>requirements</a:t>
            </a:r>
            <a:endParaRPr lang="en-US" sz="1800" dirty="0">
              <a:latin typeface="Arial" pitchFamily="34" charset="0"/>
            </a:endParaRPr>
          </a:p>
        </p:txBody>
      </p:sp>
      <p:sp>
        <p:nvSpPr>
          <p:cNvPr id="32782" name="Rectangle 12"/>
          <p:cNvSpPr>
            <a:spLocks noChangeArrowheads="1"/>
          </p:cNvSpPr>
          <p:nvPr/>
        </p:nvSpPr>
        <p:spPr bwMode="auto">
          <a:xfrm>
            <a:off x="4114800" y="2659063"/>
            <a:ext cx="1714500" cy="571500"/>
          </a:xfrm>
          <a:prstGeom prst="rect">
            <a:avLst/>
          </a:prstGeom>
          <a:solidFill>
            <a:srgbClr val="FFFF99"/>
          </a:solidFill>
          <a:ln w="9525">
            <a:solidFill>
              <a:srgbClr val="000000"/>
            </a:solidFill>
            <a:miter lim="800000"/>
            <a:headEnd/>
            <a:tailEnd/>
          </a:ln>
        </p:spPr>
        <p:txBody>
          <a:bodyPr/>
          <a:lstStyle/>
          <a:p>
            <a:r>
              <a:rPr lang="en-US" sz="1000">
                <a:latin typeface="Arial" pitchFamily="34" charset="0"/>
                <a:cs typeface="Times New Roman" pitchFamily="18" charset="0"/>
              </a:rPr>
              <a:t>Faculties’ expectations</a:t>
            </a:r>
            <a:endParaRPr lang="en-US" sz="1800">
              <a:latin typeface="Arial" pitchFamily="34" charset="0"/>
            </a:endParaRPr>
          </a:p>
        </p:txBody>
      </p:sp>
      <p:sp>
        <p:nvSpPr>
          <p:cNvPr id="32783" name="Rectangle 13"/>
          <p:cNvSpPr>
            <a:spLocks noChangeArrowheads="1"/>
          </p:cNvSpPr>
          <p:nvPr/>
        </p:nvSpPr>
        <p:spPr bwMode="auto">
          <a:xfrm>
            <a:off x="4343400" y="2995613"/>
            <a:ext cx="1714500" cy="571500"/>
          </a:xfrm>
          <a:prstGeom prst="rect">
            <a:avLst/>
          </a:prstGeom>
          <a:solidFill>
            <a:srgbClr val="FFFF99"/>
          </a:solidFill>
          <a:ln w="9525">
            <a:solidFill>
              <a:srgbClr val="000000"/>
            </a:solidFill>
            <a:miter lim="800000"/>
            <a:headEnd/>
            <a:tailEnd/>
          </a:ln>
        </p:spPr>
        <p:txBody>
          <a:bodyPr/>
          <a:lstStyle/>
          <a:p>
            <a:r>
              <a:rPr lang="en-US" sz="1000">
                <a:latin typeface="Arial" pitchFamily="34" charset="0"/>
                <a:cs typeface="Times New Roman" pitchFamily="18" charset="0"/>
              </a:rPr>
              <a:t>MEEM requirements</a:t>
            </a:r>
            <a:endParaRPr lang="en-US" sz="1800">
              <a:latin typeface="Arial" pitchFamily="34" charset="0"/>
            </a:endParaRPr>
          </a:p>
        </p:txBody>
      </p:sp>
      <p:sp>
        <p:nvSpPr>
          <p:cNvPr id="32784" name="Line 14"/>
          <p:cNvSpPr>
            <a:spLocks noChangeShapeType="1"/>
          </p:cNvSpPr>
          <p:nvPr/>
        </p:nvSpPr>
        <p:spPr bwMode="auto">
          <a:xfrm>
            <a:off x="2057400" y="1878013"/>
            <a:ext cx="1371600" cy="0"/>
          </a:xfrm>
          <a:prstGeom prst="line">
            <a:avLst/>
          </a:prstGeom>
          <a:noFill/>
          <a:ln w="28575">
            <a:solidFill>
              <a:srgbClr val="000000"/>
            </a:solidFill>
            <a:round/>
            <a:headEnd type="triangle" w="med" len="med"/>
            <a:tailEnd type="triangle" w="med" len="med"/>
          </a:ln>
        </p:spPr>
        <p:txBody>
          <a:bodyPr/>
          <a:lstStyle/>
          <a:p>
            <a:endParaRPr lang="en-MY"/>
          </a:p>
        </p:txBody>
      </p:sp>
      <p:sp>
        <p:nvSpPr>
          <p:cNvPr id="32785" name="Line 15"/>
          <p:cNvSpPr>
            <a:spLocks noChangeShapeType="1"/>
          </p:cNvSpPr>
          <p:nvPr/>
        </p:nvSpPr>
        <p:spPr bwMode="auto">
          <a:xfrm flipH="1" flipV="1">
            <a:off x="5029200" y="1766888"/>
            <a:ext cx="914400" cy="1485900"/>
          </a:xfrm>
          <a:prstGeom prst="line">
            <a:avLst/>
          </a:prstGeom>
          <a:noFill/>
          <a:ln w="28575">
            <a:solidFill>
              <a:srgbClr val="000000"/>
            </a:solidFill>
            <a:round/>
            <a:headEnd/>
            <a:tailEnd type="triangle" w="med" len="med"/>
          </a:ln>
        </p:spPr>
        <p:txBody>
          <a:bodyPr/>
          <a:lstStyle/>
          <a:p>
            <a:endParaRPr lang="en-MY"/>
          </a:p>
        </p:txBody>
      </p:sp>
      <p:sp>
        <p:nvSpPr>
          <p:cNvPr id="32786" name="Line 16"/>
          <p:cNvSpPr>
            <a:spLocks noChangeShapeType="1"/>
          </p:cNvSpPr>
          <p:nvPr/>
        </p:nvSpPr>
        <p:spPr bwMode="auto">
          <a:xfrm>
            <a:off x="3543300" y="2325688"/>
            <a:ext cx="0" cy="1600200"/>
          </a:xfrm>
          <a:prstGeom prst="line">
            <a:avLst/>
          </a:prstGeom>
          <a:noFill/>
          <a:ln w="28575">
            <a:solidFill>
              <a:srgbClr val="000000"/>
            </a:solidFill>
            <a:round/>
            <a:headEnd type="triangle" w="med" len="med"/>
            <a:tailEnd type="triangle" w="med" len="med"/>
          </a:ln>
        </p:spPr>
        <p:txBody>
          <a:bodyPr/>
          <a:lstStyle/>
          <a:p>
            <a:endParaRPr lang="en-MY"/>
          </a:p>
        </p:txBody>
      </p:sp>
      <p:sp>
        <p:nvSpPr>
          <p:cNvPr id="32787" name="Line 17"/>
          <p:cNvSpPr>
            <a:spLocks noChangeShapeType="1"/>
          </p:cNvSpPr>
          <p:nvPr/>
        </p:nvSpPr>
        <p:spPr bwMode="auto">
          <a:xfrm>
            <a:off x="3543300" y="4170363"/>
            <a:ext cx="0" cy="334962"/>
          </a:xfrm>
          <a:prstGeom prst="line">
            <a:avLst/>
          </a:prstGeom>
          <a:noFill/>
          <a:ln w="28575">
            <a:solidFill>
              <a:srgbClr val="000000"/>
            </a:solidFill>
            <a:round/>
            <a:headEnd type="triangle" w="med" len="med"/>
            <a:tailEnd type="triangle" w="med" len="med"/>
          </a:ln>
        </p:spPr>
        <p:txBody>
          <a:bodyPr/>
          <a:lstStyle/>
          <a:p>
            <a:endParaRPr lang="en-MY"/>
          </a:p>
        </p:txBody>
      </p:sp>
      <p:sp>
        <p:nvSpPr>
          <p:cNvPr id="32788" name="Rectangle 18"/>
          <p:cNvSpPr>
            <a:spLocks noChangeArrowheads="1"/>
          </p:cNvSpPr>
          <p:nvPr/>
        </p:nvSpPr>
        <p:spPr bwMode="auto">
          <a:xfrm>
            <a:off x="2057400" y="5170488"/>
            <a:ext cx="2857500" cy="342900"/>
          </a:xfrm>
          <a:prstGeom prst="rect">
            <a:avLst/>
          </a:prstGeom>
          <a:solidFill>
            <a:srgbClr val="99CCFF"/>
          </a:solidFill>
          <a:ln w="9525">
            <a:solidFill>
              <a:srgbClr val="000000"/>
            </a:solidFill>
            <a:miter lim="800000"/>
            <a:headEnd/>
            <a:tailEnd/>
          </a:ln>
        </p:spPr>
        <p:txBody>
          <a:bodyPr/>
          <a:lstStyle/>
          <a:p>
            <a:pPr algn="ctr"/>
            <a:r>
              <a:rPr lang="en-US" sz="1200">
                <a:latin typeface="Arial" pitchFamily="34" charset="0"/>
                <a:cs typeface="Times New Roman" pitchFamily="18" charset="0"/>
              </a:rPr>
              <a:t>5. Develop Course outcomes</a:t>
            </a:r>
            <a:endParaRPr lang="en-US" sz="1800">
              <a:latin typeface="Arial" pitchFamily="34" charset="0"/>
            </a:endParaRPr>
          </a:p>
        </p:txBody>
      </p:sp>
      <p:sp>
        <p:nvSpPr>
          <p:cNvPr id="32789" name="Rectangle 19"/>
          <p:cNvSpPr>
            <a:spLocks noChangeArrowheads="1"/>
          </p:cNvSpPr>
          <p:nvPr/>
        </p:nvSpPr>
        <p:spPr bwMode="auto">
          <a:xfrm>
            <a:off x="1000125" y="6134100"/>
            <a:ext cx="4714875" cy="319236"/>
          </a:xfrm>
          <a:prstGeom prst="rect">
            <a:avLst/>
          </a:prstGeom>
          <a:solidFill>
            <a:srgbClr val="C00000"/>
          </a:solidFill>
          <a:ln w="9525">
            <a:solidFill>
              <a:srgbClr val="000000"/>
            </a:solidFill>
            <a:miter lim="800000"/>
            <a:headEnd/>
            <a:tailEnd/>
          </a:ln>
        </p:spPr>
        <p:txBody>
          <a:bodyPr/>
          <a:lstStyle/>
          <a:p>
            <a:pPr algn="ctr"/>
            <a:r>
              <a:rPr lang="en-US" sz="1400" dirty="0">
                <a:solidFill>
                  <a:schemeClr val="bg1"/>
                </a:solidFill>
                <a:latin typeface="Arial" pitchFamily="34" charset="0"/>
                <a:cs typeface="Times New Roman" pitchFamily="18" charset="0"/>
              </a:rPr>
              <a:t>Assessment and Evaluation for Continual Improvement</a:t>
            </a:r>
            <a:endParaRPr lang="en-US" sz="1400" dirty="0">
              <a:solidFill>
                <a:schemeClr val="bg1"/>
              </a:solidFill>
              <a:latin typeface="Arial" pitchFamily="34" charset="0"/>
            </a:endParaRPr>
          </a:p>
        </p:txBody>
      </p:sp>
      <p:sp>
        <p:nvSpPr>
          <p:cNvPr id="32790" name="Rectangle 20"/>
          <p:cNvSpPr>
            <a:spLocks noChangeArrowheads="1"/>
          </p:cNvSpPr>
          <p:nvPr/>
        </p:nvSpPr>
        <p:spPr bwMode="auto">
          <a:xfrm>
            <a:off x="1763688" y="4495800"/>
            <a:ext cx="3456384" cy="342900"/>
          </a:xfrm>
          <a:prstGeom prst="rect">
            <a:avLst/>
          </a:prstGeom>
          <a:solidFill>
            <a:srgbClr val="99CCFF"/>
          </a:solidFill>
          <a:ln w="9525">
            <a:solidFill>
              <a:srgbClr val="000000"/>
            </a:solidFill>
            <a:miter lim="800000"/>
            <a:headEnd/>
            <a:tailEnd/>
          </a:ln>
        </p:spPr>
        <p:txBody>
          <a:bodyPr/>
          <a:lstStyle/>
          <a:p>
            <a:pPr algn="ctr"/>
            <a:r>
              <a:rPr lang="en-US" sz="1200" dirty="0">
                <a:latin typeface="Arial" pitchFamily="34" charset="0"/>
                <a:cs typeface="Times New Roman" pitchFamily="18" charset="0"/>
              </a:rPr>
              <a:t>4. Develop </a:t>
            </a:r>
            <a:r>
              <a:rPr lang="en-US" sz="1200" dirty="0" smtClean="0">
                <a:latin typeface="Arial" pitchFamily="34" charset="0"/>
                <a:cs typeface="Times New Roman" pitchFamily="18" charset="0"/>
              </a:rPr>
              <a:t>Course (Topic) </a:t>
            </a:r>
            <a:r>
              <a:rPr lang="en-US" sz="1200" dirty="0">
                <a:latin typeface="Arial" pitchFamily="34" charset="0"/>
                <a:cs typeface="Times New Roman" pitchFamily="18" charset="0"/>
              </a:rPr>
              <a:t>learning outcomes</a:t>
            </a:r>
            <a:endParaRPr lang="en-US" sz="1100" dirty="0">
              <a:latin typeface="Arial" pitchFamily="34" charset="0"/>
            </a:endParaRPr>
          </a:p>
          <a:p>
            <a:pPr eaLnBrk="0" hangingPunct="0"/>
            <a:endParaRPr lang="en-US" sz="1800" dirty="0">
              <a:latin typeface="Arial" pitchFamily="34" charset="0"/>
            </a:endParaRPr>
          </a:p>
        </p:txBody>
      </p:sp>
      <p:sp>
        <p:nvSpPr>
          <p:cNvPr id="32791" name="Line 21"/>
          <p:cNvSpPr>
            <a:spLocks noChangeShapeType="1"/>
          </p:cNvSpPr>
          <p:nvPr/>
        </p:nvSpPr>
        <p:spPr bwMode="auto">
          <a:xfrm>
            <a:off x="3543300" y="4832350"/>
            <a:ext cx="0" cy="342900"/>
          </a:xfrm>
          <a:prstGeom prst="line">
            <a:avLst/>
          </a:prstGeom>
          <a:noFill/>
          <a:ln w="28575">
            <a:solidFill>
              <a:srgbClr val="000000"/>
            </a:solidFill>
            <a:round/>
            <a:headEnd type="triangle" w="med" len="med"/>
            <a:tailEnd type="triangle" w="med" len="med"/>
          </a:ln>
        </p:spPr>
        <p:txBody>
          <a:bodyPr/>
          <a:lstStyle/>
          <a:p>
            <a:endParaRPr lang="en-MY"/>
          </a:p>
        </p:txBody>
      </p:sp>
      <p:sp>
        <p:nvSpPr>
          <p:cNvPr id="32792" name="Line 22"/>
          <p:cNvSpPr>
            <a:spLocks noChangeShapeType="1"/>
          </p:cNvSpPr>
          <p:nvPr/>
        </p:nvSpPr>
        <p:spPr bwMode="auto">
          <a:xfrm>
            <a:off x="228600" y="1447800"/>
            <a:ext cx="6057900" cy="0"/>
          </a:xfrm>
          <a:prstGeom prst="line">
            <a:avLst/>
          </a:prstGeom>
          <a:noFill/>
          <a:ln w="9525">
            <a:solidFill>
              <a:srgbClr val="000000"/>
            </a:solidFill>
            <a:round/>
            <a:headEnd/>
            <a:tailEnd/>
          </a:ln>
        </p:spPr>
        <p:txBody>
          <a:bodyPr/>
          <a:lstStyle/>
          <a:p>
            <a:endParaRPr lang="en-MY"/>
          </a:p>
        </p:txBody>
      </p:sp>
      <p:sp>
        <p:nvSpPr>
          <p:cNvPr id="32793" name="Line 23"/>
          <p:cNvSpPr>
            <a:spLocks noChangeShapeType="1"/>
          </p:cNvSpPr>
          <p:nvPr/>
        </p:nvSpPr>
        <p:spPr bwMode="auto">
          <a:xfrm>
            <a:off x="228600" y="1447800"/>
            <a:ext cx="0" cy="4343400"/>
          </a:xfrm>
          <a:prstGeom prst="line">
            <a:avLst/>
          </a:prstGeom>
          <a:noFill/>
          <a:ln w="9525">
            <a:solidFill>
              <a:srgbClr val="000000"/>
            </a:solidFill>
            <a:round/>
            <a:headEnd/>
            <a:tailEnd/>
          </a:ln>
        </p:spPr>
        <p:txBody>
          <a:bodyPr/>
          <a:lstStyle/>
          <a:p>
            <a:endParaRPr lang="en-MY"/>
          </a:p>
        </p:txBody>
      </p:sp>
      <p:sp>
        <p:nvSpPr>
          <p:cNvPr id="32794" name="Line 24"/>
          <p:cNvSpPr>
            <a:spLocks noChangeShapeType="1"/>
          </p:cNvSpPr>
          <p:nvPr/>
        </p:nvSpPr>
        <p:spPr bwMode="auto">
          <a:xfrm>
            <a:off x="228600" y="5791200"/>
            <a:ext cx="6057900" cy="0"/>
          </a:xfrm>
          <a:prstGeom prst="line">
            <a:avLst/>
          </a:prstGeom>
          <a:noFill/>
          <a:ln w="9525">
            <a:solidFill>
              <a:srgbClr val="000000"/>
            </a:solidFill>
            <a:round/>
            <a:headEnd/>
            <a:tailEnd/>
          </a:ln>
        </p:spPr>
        <p:txBody>
          <a:bodyPr/>
          <a:lstStyle/>
          <a:p>
            <a:endParaRPr lang="en-MY"/>
          </a:p>
        </p:txBody>
      </p:sp>
      <p:sp>
        <p:nvSpPr>
          <p:cNvPr id="32795" name="Line 25"/>
          <p:cNvSpPr>
            <a:spLocks noChangeShapeType="1"/>
          </p:cNvSpPr>
          <p:nvPr/>
        </p:nvSpPr>
        <p:spPr bwMode="auto">
          <a:xfrm>
            <a:off x="6286500" y="1447800"/>
            <a:ext cx="0" cy="4343400"/>
          </a:xfrm>
          <a:prstGeom prst="line">
            <a:avLst/>
          </a:prstGeom>
          <a:noFill/>
          <a:ln w="9525">
            <a:solidFill>
              <a:srgbClr val="000000"/>
            </a:solidFill>
            <a:round/>
            <a:headEnd/>
            <a:tailEnd/>
          </a:ln>
        </p:spPr>
        <p:txBody>
          <a:bodyPr/>
          <a:lstStyle/>
          <a:p>
            <a:endParaRPr lang="en-MY"/>
          </a:p>
        </p:txBody>
      </p:sp>
      <p:sp>
        <p:nvSpPr>
          <p:cNvPr id="32796" name="Line 26"/>
          <p:cNvSpPr>
            <a:spLocks noChangeShapeType="1"/>
          </p:cNvSpPr>
          <p:nvPr/>
        </p:nvSpPr>
        <p:spPr bwMode="auto">
          <a:xfrm>
            <a:off x="3543300" y="5791200"/>
            <a:ext cx="0" cy="342900"/>
          </a:xfrm>
          <a:prstGeom prst="line">
            <a:avLst/>
          </a:prstGeom>
          <a:noFill/>
          <a:ln w="28575">
            <a:solidFill>
              <a:srgbClr val="000000"/>
            </a:solidFill>
            <a:round/>
            <a:headEnd type="triangle" w="med" len="med"/>
            <a:tailEnd type="triangle" w="med" len="med"/>
          </a:ln>
        </p:spPr>
        <p:txBody>
          <a:bodyPr/>
          <a:lstStyle/>
          <a:p>
            <a:endParaRPr lang="en-MY"/>
          </a:p>
        </p:txBody>
      </p:sp>
      <p:sp>
        <p:nvSpPr>
          <p:cNvPr id="32797" name="Rectangle 27"/>
          <p:cNvSpPr>
            <a:spLocks noChangeArrowheads="1"/>
          </p:cNvSpPr>
          <p:nvPr/>
        </p:nvSpPr>
        <p:spPr bwMode="auto">
          <a:xfrm>
            <a:off x="57150" y="796925"/>
            <a:ext cx="9144000" cy="0"/>
          </a:xfrm>
          <a:prstGeom prst="rect">
            <a:avLst/>
          </a:prstGeom>
          <a:noFill/>
          <a:ln w="9525">
            <a:noFill/>
            <a:miter lim="800000"/>
            <a:headEnd/>
            <a:tailEnd/>
          </a:ln>
        </p:spPr>
        <p:txBody>
          <a:bodyPr wrap="none" anchor="ctr">
            <a:spAutoFit/>
          </a:bodyPr>
          <a:lstStyle/>
          <a:p>
            <a:endParaRPr lang="en-MY"/>
          </a:p>
        </p:txBody>
      </p:sp>
      <p:sp>
        <p:nvSpPr>
          <p:cNvPr id="32798" name="Rectangle 28"/>
          <p:cNvSpPr>
            <a:spLocks noChangeArrowheads="1"/>
          </p:cNvSpPr>
          <p:nvPr/>
        </p:nvSpPr>
        <p:spPr bwMode="auto">
          <a:xfrm>
            <a:off x="57150" y="796925"/>
            <a:ext cx="9144000" cy="0"/>
          </a:xfrm>
          <a:prstGeom prst="rect">
            <a:avLst/>
          </a:prstGeom>
          <a:noFill/>
          <a:ln w="9525">
            <a:noFill/>
            <a:miter lim="800000"/>
            <a:headEnd/>
            <a:tailEnd/>
          </a:ln>
        </p:spPr>
        <p:txBody>
          <a:bodyPr wrap="none" anchor="ctr">
            <a:spAutoFit/>
          </a:bodyPr>
          <a:lstStyle/>
          <a:p>
            <a:endParaRPr lang="en-US" sz="1800">
              <a:latin typeface="Arial" pitchFamily="34" charset="0"/>
            </a:endParaRPr>
          </a:p>
        </p:txBody>
      </p:sp>
      <p:sp>
        <p:nvSpPr>
          <p:cNvPr id="32799" name="Rectangle 29"/>
          <p:cNvSpPr>
            <a:spLocks noChangeArrowheads="1"/>
          </p:cNvSpPr>
          <p:nvPr/>
        </p:nvSpPr>
        <p:spPr bwMode="auto">
          <a:xfrm>
            <a:off x="304800" y="989291"/>
            <a:ext cx="5892020" cy="369332"/>
          </a:xfrm>
          <a:prstGeom prst="rect">
            <a:avLst/>
          </a:prstGeom>
          <a:noFill/>
          <a:ln w="9525">
            <a:noFill/>
            <a:miter lim="800000"/>
            <a:headEnd/>
            <a:tailEnd/>
          </a:ln>
        </p:spPr>
        <p:txBody>
          <a:bodyPr wrap="none" anchor="ctr">
            <a:spAutoFit/>
          </a:bodyPr>
          <a:lstStyle/>
          <a:p>
            <a:r>
              <a:rPr lang="en-US" b="1" dirty="0">
                <a:latin typeface="Arial" pitchFamily="34" charset="0"/>
              </a:rPr>
              <a:t>Development Concept of Outcome-based Education </a:t>
            </a:r>
          </a:p>
        </p:txBody>
      </p:sp>
      <p:sp>
        <p:nvSpPr>
          <p:cNvPr id="32800" name="Rectangle 30"/>
          <p:cNvSpPr>
            <a:spLocks noChangeArrowheads="1"/>
          </p:cNvSpPr>
          <p:nvPr/>
        </p:nvSpPr>
        <p:spPr bwMode="auto">
          <a:xfrm>
            <a:off x="7315200" y="3352800"/>
            <a:ext cx="1676400" cy="2292350"/>
          </a:xfrm>
          <a:prstGeom prst="rect">
            <a:avLst/>
          </a:prstGeom>
          <a:solidFill>
            <a:srgbClr val="FFCC99"/>
          </a:solidFill>
          <a:ln w="9525">
            <a:solidFill>
              <a:srgbClr val="000000"/>
            </a:solidFill>
            <a:miter lim="800000"/>
            <a:headEnd/>
            <a:tailEnd/>
          </a:ln>
        </p:spPr>
        <p:txBody>
          <a:bodyPr/>
          <a:lstStyle/>
          <a:p>
            <a:r>
              <a:rPr lang="en-US" sz="1200">
                <a:latin typeface="Arial" pitchFamily="34" charset="0"/>
                <a:cs typeface="Times New Roman" pitchFamily="18" charset="0"/>
              </a:rPr>
              <a:t>                      Skills &amp; </a:t>
            </a:r>
            <a:endParaRPr lang="en-US" sz="1100">
              <a:latin typeface="Arial" pitchFamily="34" charset="0"/>
            </a:endParaRPr>
          </a:p>
          <a:p>
            <a:pPr eaLnBrk="0" hangingPunct="0"/>
            <a:r>
              <a:rPr lang="en-US" sz="1200">
                <a:latin typeface="Arial" pitchFamily="34" charset="0"/>
                <a:cs typeface="Times New Roman" pitchFamily="18" charset="0"/>
              </a:rPr>
              <a:t>                      Attitude</a:t>
            </a:r>
            <a:endParaRPr lang="en-US" sz="1800">
              <a:latin typeface="Arial" pitchFamily="34" charset="0"/>
            </a:endParaRPr>
          </a:p>
          <a:p>
            <a:endParaRPr lang="en-US" sz="1200">
              <a:latin typeface="Arial" pitchFamily="34" charset="0"/>
              <a:cs typeface="Times New Roman" pitchFamily="18" charset="0"/>
            </a:endParaRPr>
          </a:p>
          <a:p>
            <a:endParaRPr lang="en-US" sz="1200">
              <a:latin typeface="Arial" pitchFamily="34" charset="0"/>
              <a:cs typeface="Times New Roman" pitchFamily="18" charset="0"/>
            </a:endParaRPr>
          </a:p>
          <a:p>
            <a:endParaRPr lang="en-US" sz="1200">
              <a:latin typeface="Arial" pitchFamily="34" charset="0"/>
              <a:cs typeface="Times New Roman" pitchFamily="18" charset="0"/>
            </a:endParaRPr>
          </a:p>
          <a:p>
            <a:endParaRPr lang="en-US" sz="1200">
              <a:latin typeface="Arial" pitchFamily="34" charset="0"/>
              <a:cs typeface="Times New Roman" pitchFamily="18" charset="0"/>
            </a:endParaRPr>
          </a:p>
          <a:p>
            <a:endParaRPr lang="en-US" sz="1200">
              <a:latin typeface="Arial" pitchFamily="34" charset="0"/>
              <a:cs typeface="Times New Roman" pitchFamily="18" charset="0"/>
            </a:endParaRPr>
          </a:p>
          <a:p>
            <a:r>
              <a:rPr lang="en-US" sz="1200">
                <a:latin typeface="Arial" pitchFamily="34" charset="0"/>
                <a:cs typeface="Times New Roman" pitchFamily="18" charset="0"/>
              </a:rPr>
              <a:t>Knowledge</a:t>
            </a:r>
          </a:p>
        </p:txBody>
      </p:sp>
      <p:sp>
        <p:nvSpPr>
          <p:cNvPr id="32801" name="Text Box 31"/>
          <p:cNvSpPr txBox="1">
            <a:spLocks noChangeArrowheads="1"/>
          </p:cNvSpPr>
          <p:nvPr/>
        </p:nvSpPr>
        <p:spPr bwMode="auto">
          <a:xfrm>
            <a:off x="6324600" y="3352800"/>
            <a:ext cx="990600" cy="2400300"/>
          </a:xfrm>
          <a:prstGeom prst="rect">
            <a:avLst/>
          </a:prstGeom>
          <a:solidFill>
            <a:srgbClr val="FFFFFF"/>
          </a:solidFill>
          <a:ln w="9525">
            <a:noFill/>
            <a:miter lim="800000"/>
            <a:headEnd/>
            <a:tailEnd/>
          </a:ln>
        </p:spPr>
        <p:txBody>
          <a:bodyPr/>
          <a:lstStyle/>
          <a:p>
            <a:r>
              <a:rPr lang="en-US" sz="1200" dirty="0">
                <a:latin typeface="Arial" pitchFamily="34" charset="0"/>
                <a:cs typeface="Times New Roman" pitchFamily="18" charset="0"/>
              </a:rPr>
              <a:t>Semester 8</a:t>
            </a:r>
            <a:endParaRPr lang="en-US" sz="1100" dirty="0">
              <a:latin typeface="Arial" pitchFamily="34" charset="0"/>
            </a:endParaRPr>
          </a:p>
          <a:p>
            <a:pPr eaLnBrk="0" hangingPunct="0"/>
            <a:endParaRPr lang="en-US" sz="1200" dirty="0">
              <a:latin typeface="Arial" pitchFamily="34" charset="0"/>
              <a:cs typeface="Times New Roman" pitchFamily="18" charset="0"/>
            </a:endParaRPr>
          </a:p>
          <a:p>
            <a:pPr eaLnBrk="0" hangingPunct="0"/>
            <a:endParaRPr lang="en-US" sz="1200" dirty="0">
              <a:latin typeface="Arial" pitchFamily="34" charset="0"/>
              <a:cs typeface="Times New Roman" pitchFamily="18" charset="0"/>
            </a:endParaRPr>
          </a:p>
          <a:p>
            <a:pPr eaLnBrk="0" hangingPunct="0"/>
            <a:endParaRPr lang="en-US" sz="1200" dirty="0">
              <a:latin typeface="Arial" pitchFamily="34" charset="0"/>
              <a:cs typeface="Times New Roman" pitchFamily="18" charset="0"/>
            </a:endParaRPr>
          </a:p>
          <a:p>
            <a:pPr eaLnBrk="0" hangingPunct="0"/>
            <a:endParaRPr lang="en-US" sz="1200" dirty="0">
              <a:latin typeface="Arial" pitchFamily="34" charset="0"/>
              <a:cs typeface="Times New Roman" pitchFamily="18" charset="0"/>
            </a:endParaRPr>
          </a:p>
          <a:p>
            <a:pPr eaLnBrk="0" hangingPunct="0"/>
            <a:endParaRPr lang="en-US" sz="1200" dirty="0">
              <a:latin typeface="Arial" pitchFamily="34" charset="0"/>
              <a:cs typeface="Times New Roman" pitchFamily="18" charset="0"/>
            </a:endParaRPr>
          </a:p>
          <a:p>
            <a:pPr eaLnBrk="0" hangingPunct="0"/>
            <a:endParaRPr lang="en-US" sz="1200" dirty="0">
              <a:latin typeface="Arial" pitchFamily="34" charset="0"/>
              <a:cs typeface="Times New Roman" pitchFamily="18" charset="0"/>
            </a:endParaRPr>
          </a:p>
          <a:p>
            <a:pPr eaLnBrk="0" hangingPunct="0"/>
            <a:endParaRPr lang="en-US" sz="1200" dirty="0">
              <a:latin typeface="Arial" pitchFamily="34" charset="0"/>
              <a:cs typeface="Times New Roman" pitchFamily="18" charset="0"/>
            </a:endParaRPr>
          </a:p>
          <a:p>
            <a:pPr eaLnBrk="0" hangingPunct="0"/>
            <a:endParaRPr lang="en-US" sz="1200" dirty="0">
              <a:latin typeface="Arial" pitchFamily="34" charset="0"/>
              <a:cs typeface="Times New Roman" pitchFamily="18" charset="0"/>
            </a:endParaRPr>
          </a:p>
          <a:p>
            <a:pPr eaLnBrk="0" hangingPunct="0"/>
            <a:endParaRPr lang="en-US" sz="1200" dirty="0">
              <a:latin typeface="Arial" pitchFamily="34" charset="0"/>
              <a:cs typeface="Times New Roman" pitchFamily="18" charset="0"/>
            </a:endParaRPr>
          </a:p>
          <a:p>
            <a:pPr eaLnBrk="0" hangingPunct="0"/>
            <a:endParaRPr lang="en-US" sz="1200" dirty="0">
              <a:latin typeface="Arial" pitchFamily="34" charset="0"/>
              <a:cs typeface="Times New Roman" pitchFamily="18" charset="0"/>
            </a:endParaRPr>
          </a:p>
          <a:p>
            <a:pPr eaLnBrk="0" hangingPunct="0"/>
            <a:r>
              <a:rPr lang="en-US" sz="1200" dirty="0">
                <a:latin typeface="Arial" pitchFamily="34" charset="0"/>
                <a:cs typeface="Times New Roman" pitchFamily="18" charset="0"/>
              </a:rPr>
              <a:t>Semester 1</a:t>
            </a:r>
            <a:endParaRPr lang="en-US" sz="1800" dirty="0">
              <a:latin typeface="Arial" pitchFamily="34" charset="0"/>
            </a:endParaRPr>
          </a:p>
        </p:txBody>
      </p:sp>
      <p:sp>
        <p:nvSpPr>
          <p:cNvPr id="32802" name="Rectangle 32"/>
          <p:cNvSpPr>
            <a:spLocks noChangeArrowheads="1"/>
          </p:cNvSpPr>
          <p:nvPr/>
        </p:nvSpPr>
        <p:spPr bwMode="auto">
          <a:xfrm>
            <a:off x="7315200" y="762000"/>
            <a:ext cx="1676400" cy="2292350"/>
          </a:xfrm>
          <a:prstGeom prst="rect">
            <a:avLst/>
          </a:prstGeom>
          <a:solidFill>
            <a:srgbClr val="A6F8C1"/>
          </a:solidFill>
          <a:ln w="9525">
            <a:solidFill>
              <a:srgbClr val="000000"/>
            </a:solidFill>
            <a:miter lim="800000"/>
            <a:headEnd/>
            <a:tailEnd/>
          </a:ln>
        </p:spPr>
        <p:txBody>
          <a:bodyPr/>
          <a:lstStyle/>
          <a:p>
            <a:r>
              <a:rPr lang="en-US" sz="1200">
                <a:latin typeface="Arial" pitchFamily="34" charset="0"/>
                <a:cs typeface="Times New Roman" pitchFamily="18" charset="0"/>
              </a:rPr>
              <a:t>                      Skills &amp; </a:t>
            </a:r>
          </a:p>
          <a:p>
            <a:r>
              <a:rPr lang="en-US" sz="1200">
                <a:latin typeface="Arial" pitchFamily="34" charset="0"/>
                <a:cs typeface="Times New Roman" pitchFamily="18" charset="0"/>
              </a:rPr>
              <a:t>                      Attitude</a:t>
            </a:r>
            <a:endParaRPr lang="en-US" sz="1100">
              <a:latin typeface="Arial" pitchFamily="34" charset="0"/>
            </a:endParaRPr>
          </a:p>
          <a:p>
            <a:endParaRPr lang="en-US" sz="1200">
              <a:latin typeface="Arial" pitchFamily="34" charset="0"/>
              <a:cs typeface="Times New Roman" pitchFamily="18" charset="0"/>
            </a:endParaRPr>
          </a:p>
          <a:p>
            <a:endParaRPr lang="en-US" sz="1200">
              <a:latin typeface="Arial" pitchFamily="34" charset="0"/>
              <a:cs typeface="Times New Roman" pitchFamily="18" charset="0"/>
            </a:endParaRPr>
          </a:p>
          <a:p>
            <a:endParaRPr lang="en-US" sz="1200">
              <a:latin typeface="Arial" pitchFamily="34" charset="0"/>
              <a:cs typeface="Times New Roman" pitchFamily="18" charset="0"/>
            </a:endParaRPr>
          </a:p>
          <a:p>
            <a:endParaRPr lang="en-US" sz="1200">
              <a:latin typeface="Arial" pitchFamily="34" charset="0"/>
              <a:cs typeface="Times New Roman" pitchFamily="18" charset="0"/>
            </a:endParaRPr>
          </a:p>
          <a:p>
            <a:r>
              <a:rPr lang="en-US" sz="1200">
                <a:latin typeface="Arial" pitchFamily="34" charset="0"/>
                <a:cs typeface="Times New Roman" pitchFamily="18" charset="0"/>
              </a:rPr>
              <a:t>Knowledge</a:t>
            </a:r>
          </a:p>
        </p:txBody>
      </p:sp>
      <p:sp>
        <p:nvSpPr>
          <p:cNvPr id="32803" name="Line 33"/>
          <p:cNvSpPr>
            <a:spLocks noChangeShapeType="1"/>
          </p:cNvSpPr>
          <p:nvPr/>
        </p:nvSpPr>
        <p:spPr bwMode="auto">
          <a:xfrm flipV="1">
            <a:off x="6781800" y="3733800"/>
            <a:ext cx="0" cy="1485900"/>
          </a:xfrm>
          <a:prstGeom prst="line">
            <a:avLst/>
          </a:prstGeom>
          <a:noFill/>
          <a:ln w="38100">
            <a:solidFill>
              <a:srgbClr val="000000"/>
            </a:solidFill>
            <a:round/>
            <a:headEnd/>
            <a:tailEnd type="triangle" w="med" len="med"/>
          </a:ln>
        </p:spPr>
        <p:txBody>
          <a:bodyPr/>
          <a:lstStyle/>
          <a:p>
            <a:endParaRPr lang="en-MY"/>
          </a:p>
        </p:txBody>
      </p:sp>
      <p:sp>
        <p:nvSpPr>
          <p:cNvPr id="32804" name="Line 34"/>
          <p:cNvSpPr>
            <a:spLocks noChangeShapeType="1"/>
          </p:cNvSpPr>
          <p:nvPr/>
        </p:nvSpPr>
        <p:spPr bwMode="auto">
          <a:xfrm>
            <a:off x="8305800" y="3352800"/>
            <a:ext cx="0" cy="2286000"/>
          </a:xfrm>
          <a:prstGeom prst="line">
            <a:avLst/>
          </a:prstGeom>
          <a:noFill/>
          <a:ln w="28575">
            <a:solidFill>
              <a:srgbClr val="000000"/>
            </a:solidFill>
            <a:round/>
            <a:headEnd/>
            <a:tailEnd/>
          </a:ln>
        </p:spPr>
        <p:txBody>
          <a:bodyPr/>
          <a:lstStyle/>
          <a:p>
            <a:endParaRPr lang="en-MY"/>
          </a:p>
        </p:txBody>
      </p:sp>
      <p:sp>
        <p:nvSpPr>
          <p:cNvPr id="32805" name="Line 35"/>
          <p:cNvSpPr>
            <a:spLocks noChangeShapeType="1"/>
          </p:cNvSpPr>
          <p:nvPr/>
        </p:nvSpPr>
        <p:spPr bwMode="auto">
          <a:xfrm>
            <a:off x="8153400" y="762000"/>
            <a:ext cx="533400" cy="1143000"/>
          </a:xfrm>
          <a:prstGeom prst="line">
            <a:avLst/>
          </a:prstGeom>
          <a:noFill/>
          <a:ln w="28575">
            <a:solidFill>
              <a:srgbClr val="000000"/>
            </a:solidFill>
            <a:round/>
            <a:headEnd/>
            <a:tailEnd/>
          </a:ln>
        </p:spPr>
        <p:txBody>
          <a:bodyPr/>
          <a:lstStyle/>
          <a:p>
            <a:endParaRPr lang="en-MY"/>
          </a:p>
        </p:txBody>
      </p:sp>
      <p:sp>
        <p:nvSpPr>
          <p:cNvPr id="32806" name="Line 36"/>
          <p:cNvSpPr>
            <a:spLocks noChangeShapeType="1"/>
          </p:cNvSpPr>
          <p:nvPr/>
        </p:nvSpPr>
        <p:spPr bwMode="auto">
          <a:xfrm flipH="1">
            <a:off x="8153400" y="1905000"/>
            <a:ext cx="533400" cy="1143000"/>
          </a:xfrm>
          <a:prstGeom prst="line">
            <a:avLst/>
          </a:prstGeom>
          <a:noFill/>
          <a:ln w="28575">
            <a:solidFill>
              <a:srgbClr val="000000"/>
            </a:solidFill>
            <a:round/>
            <a:headEnd/>
            <a:tailEnd/>
          </a:ln>
        </p:spPr>
        <p:txBody>
          <a:bodyPr/>
          <a:lstStyle/>
          <a:p>
            <a:endParaRPr lang="en-MY"/>
          </a:p>
        </p:txBody>
      </p:sp>
      <p:sp>
        <p:nvSpPr>
          <p:cNvPr id="32807" name="Text Box 37"/>
          <p:cNvSpPr txBox="1">
            <a:spLocks noChangeArrowheads="1"/>
          </p:cNvSpPr>
          <p:nvPr/>
        </p:nvSpPr>
        <p:spPr bwMode="auto">
          <a:xfrm>
            <a:off x="6705600" y="5867400"/>
            <a:ext cx="2438400" cy="647700"/>
          </a:xfrm>
          <a:prstGeom prst="rect">
            <a:avLst/>
          </a:prstGeom>
          <a:solidFill>
            <a:srgbClr val="FFFFFF"/>
          </a:solidFill>
          <a:ln w="9525">
            <a:noFill/>
            <a:miter lim="800000"/>
            <a:headEnd/>
            <a:tailEnd/>
          </a:ln>
        </p:spPr>
        <p:txBody>
          <a:bodyPr/>
          <a:lstStyle/>
          <a:p>
            <a:r>
              <a:rPr lang="en-US" sz="1200" i="1">
                <a:cs typeface="Times New Roman" pitchFamily="18" charset="0"/>
              </a:rPr>
              <a:t>Model A: Equal emphasis on the knowledge, skills and attitude from the early years until graduation </a:t>
            </a:r>
            <a:endParaRPr lang="en-US" sz="1800" i="1"/>
          </a:p>
        </p:txBody>
      </p:sp>
      <p:sp>
        <p:nvSpPr>
          <p:cNvPr id="32808" name="Text Box 38"/>
          <p:cNvSpPr txBox="1">
            <a:spLocks noChangeArrowheads="1"/>
          </p:cNvSpPr>
          <p:nvPr/>
        </p:nvSpPr>
        <p:spPr bwMode="auto">
          <a:xfrm>
            <a:off x="5715000" y="76200"/>
            <a:ext cx="3429000" cy="609600"/>
          </a:xfrm>
          <a:prstGeom prst="rect">
            <a:avLst/>
          </a:prstGeom>
          <a:solidFill>
            <a:srgbClr val="FFFFFF"/>
          </a:solidFill>
          <a:ln w="9525">
            <a:noFill/>
            <a:miter lim="800000"/>
            <a:headEnd/>
            <a:tailEnd/>
          </a:ln>
        </p:spPr>
        <p:txBody>
          <a:bodyPr/>
          <a:lstStyle/>
          <a:p>
            <a:r>
              <a:rPr lang="en-US" sz="1200" i="1">
                <a:cs typeface="Times New Roman" pitchFamily="18" charset="0"/>
              </a:rPr>
              <a:t>Model B: Greater emphasis on skills and attitude at the early years but lesser toward the middle years and back to greater emphasis near graduation</a:t>
            </a:r>
            <a:endParaRPr lang="en-US" sz="1800" i="1"/>
          </a:p>
        </p:txBody>
      </p:sp>
      <p:sp>
        <p:nvSpPr>
          <p:cNvPr id="32809" name="Rectangle 39"/>
          <p:cNvSpPr>
            <a:spLocks noChangeArrowheads="1"/>
          </p:cNvSpPr>
          <p:nvPr/>
        </p:nvSpPr>
        <p:spPr bwMode="auto">
          <a:xfrm>
            <a:off x="0" y="1171575"/>
            <a:ext cx="9144000" cy="0"/>
          </a:xfrm>
          <a:prstGeom prst="rect">
            <a:avLst/>
          </a:prstGeom>
          <a:noFill/>
          <a:ln w="9525">
            <a:noFill/>
            <a:miter lim="800000"/>
            <a:headEnd/>
            <a:tailEnd/>
          </a:ln>
        </p:spPr>
        <p:txBody>
          <a:bodyPr wrap="none" anchor="ctr">
            <a:spAutoFit/>
          </a:bodyPr>
          <a:lstStyle/>
          <a:p>
            <a:endParaRPr lang="en-MY"/>
          </a:p>
        </p:txBody>
      </p:sp>
      <p:sp>
        <p:nvSpPr>
          <p:cNvPr id="32810" name="Rectangle 40"/>
          <p:cNvSpPr>
            <a:spLocks noChangeArrowheads="1"/>
          </p:cNvSpPr>
          <p:nvPr/>
        </p:nvSpPr>
        <p:spPr bwMode="auto">
          <a:xfrm>
            <a:off x="0" y="1171575"/>
            <a:ext cx="184150" cy="717550"/>
          </a:xfrm>
          <a:prstGeom prst="rect">
            <a:avLst/>
          </a:prstGeom>
          <a:noFill/>
          <a:ln w="9525">
            <a:noFill/>
            <a:miter lim="800000"/>
            <a:headEnd/>
            <a:tailEnd/>
          </a:ln>
        </p:spPr>
        <p:txBody>
          <a:bodyPr wrap="none" anchor="ctr">
            <a:spAutoFit/>
          </a:bodyPr>
          <a:lstStyle/>
          <a:p>
            <a:pPr>
              <a:tabLst>
                <a:tab pos="457200" algn="r"/>
                <a:tab pos="2743200" algn="ctr"/>
                <a:tab pos="5486400" algn="r"/>
              </a:tabLst>
            </a:pPr>
            <a:r>
              <a:rPr lang="en-US" sz="1200">
                <a:latin typeface="Arial" pitchFamily="34" charset="0"/>
                <a:cs typeface="Times New Roman" pitchFamily="18" charset="0"/>
              </a:rPr>
              <a:t/>
            </a:r>
            <a:br>
              <a:rPr lang="en-US" sz="1200">
                <a:latin typeface="Arial" pitchFamily="34" charset="0"/>
                <a:cs typeface="Times New Roman" pitchFamily="18" charset="0"/>
              </a:rPr>
            </a:br>
            <a:endParaRPr lang="en-US" sz="1100">
              <a:latin typeface="Arial" pitchFamily="34" charset="0"/>
            </a:endParaRPr>
          </a:p>
          <a:p>
            <a:pPr eaLnBrk="0" hangingPunct="0">
              <a:tabLst>
                <a:tab pos="457200" algn="r"/>
                <a:tab pos="2743200" algn="ctr"/>
                <a:tab pos="5486400" algn="r"/>
              </a:tabLst>
            </a:pPr>
            <a:endParaRPr lang="en-US" sz="1800">
              <a:latin typeface="Arial" pitchFamily="34" charset="0"/>
            </a:endParaRPr>
          </a:p>
        </p:txBody>
      </p:sp>
      <p:sp>
        <p:nvSpPr>
          <p:cNvPr id="32811" name="Rectangle 41"/>
          <p:cNvSpPr>
            <a:spLocks noChangeArrowheads="1"/>
          </p:cNvSpPr>
          <p:nvPr/>
        </p:nvSpPr>
        <p:spPr bwMode="auto">
          <a:xfrm>
            <a:off x="0" y="1889125"/>
            <a:ext cx="184150" cy="731838"/>
          </a:xfrm>
          <a:prstGeom prst="rect">
            <a:avLst/>
          </a:prstGeom>
          <a:noFill/>
          <a:ln w="9525">
            <a:noFill/>
            <a:miter lim="800000"/>
            <a:headEnd/>
            <a:tailEnd/>
          </a:ln>
        </p:spPr>
        <p:txBody>
          <a:bodyPr wrap="none" anchor="ctr">
            <a:spAutoFit/>
          </a:bodyPr>
          <a:lstStyle/>
          <a:p>
            <a:pPr>
              <a:tabLst>
                <a:tab pos="457200" algn="r"/>
                <a:tab pos="2743200" algn="ctr"/>
                <a:tab pos="5486400" algn="r"/>
              </a:tabLst>
            </a:pPr>
            <a:endParaRPr lang="en-US" sz="1200">
              <a:latin typeface="Arial" pitchFamily="34" charset="0"/>
              <a:cs typeface="Times New Roman" pitchFamily="18" charset="0"/>
            </a:endParaRPr>
          </a:p>
          <a:p>
            <a:pPr eaLnBrk="0" hangingPunct="0">
              <a:tabLst>
                <a:tab pos="457200" algn="r"/>
                <a:tab pos="2743200" algn="ctr"/>
                <a:tab pos="5486400" algn="r"/>
              </a:tabLst>
            </a:pPr>
            <a:r>
              <a:rPr lang="en-US" sz="1200">
                <a:latin typeface="Arial" pitchFamily="34" charset="0"/>
                <a:cs typeface="Times New Roman" pitchFamily="18" charset="0"/>
              </a:rPr>
              <a:t/>
            </a:r>
            <a:br>
              <a:rPr lang="en-US" sz="1200">
                <a:latin typeface="Arial" pitchFamily="34" charset="0"/>
                <a:cs typeface="Times New Roman" pitchFamily="18" charset="0"/>
              </a:rPr>
            </a:br>
            <a:endParaRPr lang="en-US" sz="1800">
              <a:latin typeface="Arial" pitchFamily="34" charset="0"/>
            </a:endParaRPr>
          </a:p>
        </p:txBody>
      </p:sp>
      <p:sp>
        <p:nvSpPr>
          <p:cNvPr id="32812" name="Text Box 42"/>
          <p:cNvSpPr txBox="1">
            <a:spLocks noChangeArrowheads="1"/>
          </p:cNvSpPr>
          <p:nvPr/>
        </p:nvSpPr>
        <p:spPr bwMode="auto">
          <a:xfrm>
            <a:off x="6324600" y="762000"/>
            <a:ext cx="990600" cy="2286000"/>
          </a:xfrm>
          <a:prstGeom prst="rect">
            <a:avLst/>
          </a:prstGeom>
          <a:solidFill>
            <a:srgbClr val="FFFFFF"/>
          </a:solidFill>
          <a:ln w="9525">
            <a:noFill/>
            <a:miter lim="800000"/>
            <a:headEnd/>
            <a:tailEnd/>
          </a:ln>
        </p:spPr>
        <p:txBody>
          <a:bodyPr/>
          <a:lstStyle/>
          <a:p>
            <a:r>
              <a:rPr lang="en-US" sz="1200">
                <a:latin typeface="Arial" pitchFamily="34" charset="0"/>
                <a:cs typeface="Times New Roman" pitchFamily="18" charset="0"/>
              </a:rPr>
              <a:t>Semester 8</a:t>
            </a:r>
            <a:endParaRPr lang="en-US" sz="1100">
              <a:latin typeface="Arial" pitchFamily="34" charset="0"/>
            </a:endParaRPr>
          </a:p>
          <a:p>
            <a:pPr eaLnBrk="0" hangingPunct="0"/>
            <a:endParaRPr lang="en-US" sz="1200">
              <a:latin typeface="Arial" pitchFamily="34" charset="0"/>
              <a:cs typeface="Times New Roman" pitchFamily="18" charset="0"/>
            </a:endParaRPr>
          </a:p>
          <a:p>
            <a:pPr eaLnBrk="0" hangingPunct="0"/>
            <a:endParaRPr lang="en-US" sz="1200">
              <a:latin typeface="Arial" pitchFamily="34" charset="0"/>
              <a:cs typeface="Times New Roman" pitchFamily="18" charset="0"/>
            </a:endParaRPr>
          </a:p>
          <a:p>
            <a:pPr eaLnBrk="0" hangingPunct="0"/>
            <a:endParaRPr lang="en-US" sz="1200">
              <a:latin typeface="Arial" pitchFamily="34" charset="0"/>
              <a:cs typeface="Times New Roman" pitchFamily="18" charset="0"/>
            </a:endParaRPr>
          </a:p>
          <a:p>
            <a:pPr eaLnBrk="0" hangingPunct="0"/>
            <a:endParaRPr lang="en-US" sz="1200">
              <a:latin typeface="Arial" pitchFamily="34" charset="0"/>
              <a:cs typeface="Times New Roman" pitchFamily="18" charset="0"/>
            </a:endParaRPr>
          </a:p>
          <a:p>
            <a:pPr eaLnBrk="0" hangingPunct="0"/>
            <a:endParaRPr lang="en-US" sz="1200">
              <a:latin typeface="Arial" pitchFamily="34" charset="0"/>
              <a:cs typeface="Times New Roman" pitchFamily="18" charset="0"/>
            </a:endParaRPr>
          </a:p>
          <a:p>
            <a:pPr eaLnBrk="0" hangingPunct="0"/>
            <a:endParaRPr lang="en-US" sz="1200">
              <a:latin typeface="Arial" pitchFamily="34" charset="0"/>
              <a:cs typeface="Times New Roman" pitchFamily="18" charset="0"/>
            </a:endParaRPr>
          </a:p>
          <a:p>
            <a:pPr eaLnBrk="0" hangingPunct="0"/>
            <a:endParaRPr lang="en-US" sz="1200">
              <a:latin typeface="Arial" pitchFamily="34" charset="0"/>
              <a:cs typeface="Times New Roman" pitchFamily="18" charset="0"/>
            </a:endParaRPr>
          </a:p>
          <a:p>
            <a:pPr eaLnBrk="0" hangingPunct="0"/>
            <a:endParaRPr lang="en-US" sz="1200">
              <a:latin typeface="Arial" pitchFamily="34" charset="0"/>
              <a:cs typeface="Times New Roman" pitchFamily="18" charset="0"/>
            </a:endParaRPr>
          </a:p>
          <a:p>
            <a:pPr eaLnBrk="0" hangingPunct="0"/>
            <a:endParaRPr lang="en-US" sz="1200">
              <a:latin typeface="Arial" pitchFamily="34" charset="0"/>
              <a:cs typeface="Times New Roman" pitchFamily="18" charset="0"/>
            </a:endParaRPr>
          </a:p>
          <a:p>
            <a:pPr eaLnBrk="0" hangingPunct="0"/>
            <a:endParaRPr lang="en-US" sz="1200">
              <a:latin typeface="Arial" pitchFamily="34" charset="0"/>
              <a:cs typeface="Times New Roman" pitchFamily="18" charset="0"/>
            </a:endParaRPr>
          </a:p>
          <a:p>
            <a:pPr eaLnBrk="0" hangingPunct="0"/>
            <a:r>
              <a:rPr lang="en-US" sz="1200">
                <a:latin typeface="Arial" pitchFamily="34" charset="0"/>
                <a:cs typeface="Times New Roman" pitchFamily="18" charset="0"/>
              </a:rPr>
              <a:t>Semester 1</a:t>
            </a:r>
            <a:endParaRPr lang="en-US" sz="1800">
              <a:latin typeface="Arial" pitchFamily="34" charset="0"/>
            </a:endParaRPr>
          </a:p>
        </p:txBody>
      </p:sp>
      <p:sp>
        <p:nvSpPr>
          <p:cNvPr id="32813" name="Line 43"/>
          <p:cNvSpPr>
            <a:spLocks noChangeShapeType="1"/>
          </p:cNvSpPr>
          <p:nvPr/>
        </p:nvSpPr>
        <p:spPr bwMode="auto">
          <a:xfrm flipV="1">
            <a:off x="6781800" y="1143000"/>
            <a:ext cx="0" cy="1485900"/>
          </a:xfrm>
          <a:prstGeom prst="line">
            <a:avLst/>
          </a:prstGeom>
          <a:noFill/>
          <a:ln w="38100">
            <a:solidFill>
              <a:srgbClr val="000000"/>
            </a:solidFill>
            <a:round/>
            <a:headEnd/>
            <a:tailEnd type="triangle" w="med" len="med"/>
          </a:ln>
        </p:spPr>
        <p:txBody>
          <a:bodyPr/>
          <a:lstStyle/>
          <a:p>
            <a:endParaRPr lang="en-MY"/>
          </a:p>
        </p:txBody>
      </p:sp>
      <p:sp>
        <p:nvSpPr>
          <p:cNvPr id="3" name="TextBox 2"/>
          <p:cNvSpPr txBox="1"/>
          <p:nvPr/>
        </p:nvSpPr>
        <p:spPr>
          <a:xfrm>
            <a:off x="-3924944" y="332656"/>
            <a:ext cx="3518111" cy="584776"/>
          </a:xfrm>
          <a:prstGeom prst="rect">
            <a:avLst/>
          </a:prstGeom>
          <a:noFill/>
        </p:spPr>
        <p:txBody>
          <a:bodyPr wrap="none" rtlCol="0">
            <a:spAutoFit/>
          </a:bodyPr>
          <a:lstStyle/>
          <a:p>
            <a:r>
              <a:rPr lang="en-US" sz="3200" dirty="0" smtClean="0">
                <a:solidFill>
                  <a:srgbClr val="FF0000"/>
                </a:solidFill>
              </a:rPr>
              <a:t>Stakeholders Input?</a:t>
            </a:r>
            <a:endParaRPr lang="en-US" sz="3200" dirty="0">
              <a:solidFill>
                <a:srgbClr val="FF0000"/>
              </a:solidFill>
            </a:endParaRPr>
          </a:p>
        </p:txBody>
      </p:sp>
    </p:spTree>
    <p:extLst>
      <p:ext uri="{BB962C8B-B14F-4D97-AF65-F5344CB8AC3E}">
        <p14:creationId xmlns:p14="http://schemas.microsoft.com/office/powerpoint/2010/main" val="971776786"/>
      </p:ext>
    </p:extLst>
  </p:cSld>
  <p:clrMapOvr>
    <a:masterClrMapping/>
  </p:clrMapOvr>
  <p:transition xmlns:p14="http://schemas.microsoft.com/office/powerpoint/2010/main">
    <p:pull dir="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2778"/>
                                        </p:tgtEl>
                                        <p:attrNameLst>
                                          <p:attrName>style.visibility</p:attrName>
                                        </p:attrNameLst>
                                      </p:cBhvr>
                                      <p:to>
                                        <p:strVal val="visible"/>
                                      </p:to>
                                    </p:set>
                                    <p:animEffect transition="in" filter="blinds(horizontal)">
                                      <p:cBhvr>
                                        <p:cTn id="7" dur="500"/>
                                        <p:tgtEl>
                                          <p:spTgt spid="3277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2777"/>
                                        </p:tgtEl>
                                        <p:attrNameLst>
                                          <p:attrName>style.visibility</p:attrName>
                                        </p:attrNameLst>
                                      </p:cBhvr>
                                      <p:to>
                                        <p:strVal val="visible"/>
                                      </p:to>
                                    </p:set>
                                    <p:animEffect transition="in" filter="blinds(horizontal)">
                                      <p:cBhvr>
                                        <p:cTn id="12" dur="500"/>
                                        <p:tgtEl>
                                          <p:spTgt spid="3277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2776"/>
                                        </p:tgtEl>
                                        <p:attrNameLst>
                                          <p:attrName>style.visibility</p:attrName>
                                        </p:attrNameLst>
                                      </p:cBhvr>
                                      <p:to>
                                        <p:strVal val="visible"/>
                                      </p:to>
                                    </p:set>
                                    <p:animEffect transition="in" filter="blinds(horizontal)">
                                      <p:cBhvr>
                                        <p:cTn id="17" dur="500"/>
                                        <p:tgtEl>
                                          <p:spTgt spid="3277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2775"/>
                                        </p:tgtEl>
                                        <p:attrNameLst>
                                          <p:attrName>style.visibility</p:attrName>
                                        </p:attrNameLst>
                                      </p:cBhvr>
                                      <p:to>
                                        <p:strVal val="visible"/>
                                      </p:to>
                                    </p:set>
                                    <p:animEffect transition="in" filter="blinds(horizontal)">
                                      <p:cBhvr>
                                        <p:cTn id="22" dur="500"/>
                                        <p:tgtEl>
                                          <p:spTgt spid="3277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2772"/>
                                        </p:tgtEl>
                                        <p:attrNameLst>
                                          <p:attrName>style.visibility</p:attrName>
                                        </p:attrNameLst>
                                      </p:cBhvr>
                                      <p:to>
                                        <p:strVal val="visible"/>
                                      </p:to>
                                    </p:set>
                                    <p:animEffect transition="in" filter="blinds(horizontal)">
                                      <p:cBhvr>
                                        <p:cTn id="27" dur="500"/>
                                        <p:tgtEl>
                                          <p:spTgt spid="32772"/>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32779"/>
                                        </p:tgtEl>
                                        <p:attrNameLst>
                                          <p:attrName>style.visibility</p:attrName>
                                        </p:attrNameLst>
                                      </p:cBhvr>
                                      <p:to>
                                        <p:strVal val="visible"/>
                                      </p:to>
                                    </p:set>
                                    <p:animEffect transition="in" filter="blinds(horizontal)">
                                      <p:cBhvr>
                                        <p:cTn id="30" dur="500"/>
                                        <p:tgtEl>
                                          <p:spTgt spid="32779"/>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32783"/>
                                        </p:tgtEl>
                                        <p:attrNameLst>
                                          <p:attrName>style.visibility</p:attrName>
                                        </p:attrNameLst>
                                      </p:cBhvr>
                                      <p:to>
                                        <p:strVal val="visible"/>
                                      </p:to>
                                    </p:set>
                                    <p:animEffect transition="in" filter="blinds(horizontal)">
                                      <p:cBhvr>
                                        <p:cTn id="35" dur="500"/>
                                        <p:tgtEl>
                                          <p:spTgt spid="32783"/>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32782"/>
                                        </p:tgtEl>
                                        <p:attrNameLst>
                                          <p:attrName>style.visibility</p:attrName>
                                        </p:attrNameLst>
                                      </p:cBhvr>
                                      <p:to>
                                        <p:strVal val="visible"/>
                                      </p:to>
                                    </p:set>
                                    <p:animEffect transition="in" filter="blinds(horizontal)">
                                      <p:cBhvr>
                                        <p:cTn id="40" dur="500"/>
                                        <p:tgtEl>
                                          <p:spTgt spid="32782"/>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32781"/>
                                        </p:tgtEl>
                                        <p:attrNameLst>
                                          <p:attrName>style.visibility</p:attrName>
                                        </p:attrNameLst>
                                      </p:cBhvr>
                                      <p:to>
                                        <p:strVal val="visible"/>
                                      </p:to>
                                    </p:set>
                                    <p:animEffect transition="in" filter="blinds(horizontal)">
                                      <p:cBhvr>
                                        <p:cTn id="45" dur="500"/>
                                        <p:tgtEl>
                                          <p:spTgt spid="32781"/>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32780"/>
                                        </p:tgtEl>
                                        <p:attrNameLst>
                                          <p:attrName>style.visibility</p:attrName>
                                        </p:attrNameLst>
                                      </p:cBhvr>
                                      <p:to>
                                        <p:strVal val="visible"/>
                                      </p:to>
                                    </p:set>
                                    <p:animEffect transition="in" filter="blinds(horizontal)">
                                      <p:cBhvr>
                                        <p:cTn id="50" dur="500"/>
                                        <p:tgtEl>
                                          <p:spTgt spid="32780"/>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32773"/>
                                        </p:tgtEl>
                                        <p:attrNameLst>
                                          <p:attrName>style.visibility</p:attrName>
                                        </p:attrNameLst>
                                      </p:cBhvr>
                                      <p:to>
                                        <p:strVal val="visible"/>
                                      </p:to>
                                    </p:set>
                                    <p:animEffect transition="in" filter="blinds(horizontal)">
                                      <p:cBhvr>
                                        <p:cTn id="55" dur="500"/>
                                        <p:tgtEl>
                                          <p:spTgt spid="32773"/>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32785"/>
                                        </p:tgtEl>
                                        <p:attrNameLst>
                                          <p:attrName>style.visibility</p:attrName>
                                        </p:attrNameLst>
                                      </p:cBhvr>
                                      <p:to>
                                        <p:strVal val="visible"/>
                                      </p:to>
                                    </p:set>
                                    <p:animEffect transition="in" filter="blinds(horizontal)">
                                      <p:cBhvr>
                                        <p:cTn id="58" dur="500"/>
                                        <p:tgtEl>
                                          <p:spTgt spid="32785"/>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grpId="0" nodeType="clickEffect">
                                  <p:stCondLst>
                                    <p:cond delay="0"/>
                                  </p:stCondLst>
                                  <p:childTnLst>
                                    <p:set>
                                      <p:cBhvr>
                                        <p:cTn id="62" dur="1" fill="hold">
                                          <p:stCondLst>
                                            <p:cond delay="0"/>
                                          </p:stCondLst>
                                        </p:cTn>
                                        <p:tgtEl>
                                          <p:spTgt spid="32784"/>
                                        </p:tgtEl>
                                        <p:attrNameLst>
                                          <p:attrName>style.visibility</p:attrName>
                                        </p:attrNameLst>
                                      </p:cBhvr>
                                      <p:to>
                                        <p:strVal val="visible"/>
                                      </p:to>
                                    </p:set>
                                    <p:animEffect transition="in" filter="blinds(horizontal)">
                                      <p:cBhvr>
                                        <p:cTn id="63" dur="500"/>
                                        <p:tgtEl>
                                          <p:spTgt spid="32784"/>
                                        </p:tgtEl>
                                      </p:cBhvr>
                                    </p:animEffect>
                                  </p:childTnLst>
                                </p:cTn>
                              </p:par>
                            </p:childTnLst>
                          </p:cTn>
                        </p:par>
                      </p:childTnLst>
                    </p:cTn>
                  </p:par>
                  <p:par>
                    <p:cTn id="64" fill="hold">
                      <p:stCondLst>
                        <p:cond delay="indefinite"/>
                      </p:stCondLst>
                      <p:childTnLst>
                        <p:par>
                          <p:cTn id="65" fill="hold">
                            <p:stCondLst>
                              <p:cond delay="0"/>
                            </p:stCondLst>
                            <p:childTnLst>
                              <p:par>
                                <p:cTn id="66" presetID="3" presetClass="entr" presetSubtype="10" fill="hold" grpId="0" nodeType="clickEffect">
                                  <p:stCondLst>
                                    <p:cond delay="0"/>
                                  </p:stCondLst>
                                  <p:childTnLst>
                                    <p:set>
                                      <p:cBhvr>
                                        <p:cTn id="67" dur="1" fill="hold">
                                          <p:stCondLst>
                                            <p:cond delay="0"/>
                                          </p:stCondLst>
                                        </p:cTn>
                                        <p:tgtEl>
                                          <p:spTgt spid="32774"/>
                                        </p:tgtEl>
                                        <p:attrNameLst>
                                          <p:attrName>style.visibility</p:attrName>
                                        </p:attrNameLst>
                                      </p:cBhvr>
                                      <p:to>
                                        <p:strVal val="visible"/>
                                      </p:to>
                                    </p:set>
                                    <p:animEffect transition="in" filter="blinds(horizontal)">
                                      <p:cBhvr>
                                        <p:cTn id="68" dur="500"/>
                                        <p:tgtEl>
                                          <p:spTgt spid="32774"/>
                                        </p:tgtEl>
                                      </p:cBhvr>
                                    </p:animEffect>
                                  </p:childTnLst>
                                </p:cTn>
                              </p:par>
                              <p:par>
                                <p:cTn id="69" presetID="3" presetClass="entr" presetSubtype="10" fill="hold" grpId="0" nodeType="withEffect">
                                  <p:stCondLst>
                                    <p:cond delay="0"/>
                                  </p:stCondLst>
                                  <p:childTnLst>
                                    <p:set>
                                      <p:cBhvr>
                                        <p:cTn id="70" dur="1" fill="hold">
                                          <p:stCondLst>
                                            <p:cond delay="0"/>
                                          </p:stCondLst>
                                        </p:cTn>
                                        <p:tgtEl>
                                          <p:spTgt spid="32786"/>
                                        </p:tgtEl>
                                        <p:attrNameLst>
                                          <p:attrName>style.visibility</p:attrName>
                                        </p:attrNameLst>
                                      </p:cBhvr>
                                      <p:to>
                                        <p:strVal val="visible"/>
                                      </p:to>
                                    </p:set>
                                    <p:animEffect transition="in" filter="blinds(horizontal)">
                                      <p:cBhvr>
                                        <p:cTn id="71" dur="500"/>
                                        <p:tgtEl>
                                          <p:spTgt spid="32786"/>
                                        </p:tgtEl>
                                      </p:cBhvr>
                                    </p:animEffect>
                                  </p:childTnLst>
                                </p:cTn>
                              </p:par>
                            </p:childTnLst>
                          </p:cTn>
                        </p:par>
                      </p:childTnLst>
                    </p:cTn>
                  </p:par>
                  <p:par>
                    <p:cTn id="72" fill="hold">
                      <p:stCondLst>
                        <p:cond delay="indefinite"/>
                      </p:stCondLst>
                      <p:childTnLst>
                        <p:par>
                          <p:cTn id="73" fill="hold">
                            <p:stCondLst>
                              <p:cond delay="0"/>
                            </p:stCondLst>
                            <p:childTnLst>
                              <p:par>
                                <p:cTn id="74" presetID="3" presetClass="entr" presetSubtype="10" fill="hold" grpId="0" nodeType="clickEffect">
                                  <p:stCondLst>
                                    <p:cond delay="0"/>
                                  </p:stCondLst>
                                  <p:childTnLst>
                                    <p:set>
                                      <p:cBhvr>
                                        <p:cTn id="75" dur="1" fill="hold">
                                          <p:stCondLst>
                                            <p:cond delay="0"/>
                                          </p:stCondLst>
                                        </p:cTn>
                                        <p:tgtEl>
                                          <p:spTgt spid="32790"/>
                                        </p:tgtEl>
                                        <p:attrNameLst>
                                          <p:attrName>style.visibility</p:attrName>
                                        </p:attrNameLst>
                                      </p:cBhvr>
                                      <p:to>
                                        <p:strVal val="visible"/>
                                      </p:to>
                                    </p:set>
                                    <p:animEffect transition="in" filter="blinds(horizontal)">
                                      <p:cBhvr>
                                        <p:cTn id="76" dur="500"/>
                                        <p:tgtEl>
                                          <p:spTgt spid="32790"/>
                                        </p:tgtEl>
                                      </p:cBhvr>
                                    </p:animEffect>
                                  </p:childTnLst>
                                </p:cTn>
                              </p:par>
                              <p:par>
                                <p:cTn id="77" presetID="3" presetClass="entr" presetSubtype="10" fill="hold" grpId="0" nodeType="withEffect">
                                  <p:stCondLst>
                                    <p:cond delay="0"/>
                                  </p:stCondLst>
                                  <p:childTnLst>
                                    <p:set>
                                      <p:cBhvr>
                                        <p:cTn id="78" dur="1" fill="hold">
                                          <p:stCondLst>
                                            <p:cond delay="0"/>
                                          </p:stCondLst>
                                        </p:cTn>
                                        <p:tgtEl>
                                          <p:spTgt spid="32787"/>
                                        </p:tgtEl>
                                        <p:attrNameLst>
                                          <p:attrName>style.visibility</p:attrName>
                                        </p:attrNameLst>
                                      </p:cBhvr>
                                      <p:to>
                                        <p:strVal val="visible"/>
                                      </p:to>
                                    </p:set>
                                    <p:animEffect transition="in" filter="blinds(horizontal)">
                                      <p:cBhvr>
                                        <p:cTn id="79" dur="500"/>
                                        <p:tgtEl>
                                          <p:spTgt spid="32787"/>
                                        </p:tgtEl>
                                      </p:cBhvr>
                                    </p:animEffect>
                                  </p:childTnLst>
                                </p:cTn>
                              </p:par>
                            </p:childTnLst>
                          </p:cTn>
                        </p:par>
                      </p:childTnLst>
                    </p:cTn>
                  </p:par>
                  <p:par>
                    <p:cTn id="80" fill="hold">
                      <p:stCondLst>
                        <p:cond delay="indefinite"/>
                      </p:stCondLst>
                      <p:childTnLst>
                        <p:par>
                          <p:cTn id="81" fill="hold">
                            <p:stCondLst>
                              <p:cond delay="0"/>
                            </p:stCondLst>
                            <p:childTnLst>
                              <p:par>
                                <p:cTn id="82" presetID="3" presetClass="entr" presetSubtype="10" fill="hold" grpId="0" nodeType="clickEffect">
                                  <p:stCondLst>
                                    <p:cond delay="0"/>
                                  </p:stCondLst>
                                  <p:childTnLst>
                                    <p:set>
                                      <p:cBhvr>
                                        <p:cTn id="83" dur="1" fill="hold">
                                          <p:stCondLst>
                                            <p:cond delay="0"/>
                                          </p:stCondLst>
                                        </p:cTn>
                                        <p:tgtEl>
                                          <p:spTgt spid="32788"/>
                                        </p:tgtEl>
                                        <p:attrNameLst>
                                          <p:attrName>style.visibility</p:attrName>
                                        </p:attrNameLst>
                                      </p:cBhvr>
                                      <p:to>
                                        <p:strVal val="visible"/>
                                      </p:to>
                                    </p:set>
                                    <p:animEffect transition="in" filter="blinds(horizontal)">
                                      <p:cBhvr>
                                        <p:cTn id="84" dur="500"/>
                                        <p:tgtEl>
                                          <p:spTgt spid="32788"/>
                                        </p:tgtEl>
                                      </p:cBhvr>
                                    </p:animEffect>
                                  </p:childTnLst>
                                </p:cTn>
                              </p:par>
                              <p:par>
                                <p:cTn id="85" presetID="3" presetClass="entr" presetSubtype="10" fill="hold" grpId="0" nodeType="withEffect">
                                  <p:stCondLst>
                                    <p:cond delay="0"/>
                                  </p:stCondLst>
                                  <p:childTnLst>
                                    <p:set>
                                      <p:cBhvr>
                                        <p:cTn id="86" dur="1" fill="hold">
                                          <p:stCondLst>
                                            <p:cond delay="0"/>
                                          </p:stCondLst>
                                        </p:cTn>
                                        <p:tgtEl>
                                          <p:spTgt spid="32791"/>
                                        </p:tgtEl>
                                        <p:attrNameLst>
                                          <p:attrName>style.visibility</p:attrName>
                                        </p:attrNameLst>
                                      </p:cBhvr>
                                      <p:to>
                                        <p:strVal val="visible"/>
                                      </p:to>
                                    </p:set>
                                    <p:animEffect transition="in" filter="blinds(horizontal)">
                                      <p:cBhvr>
                                        <p:cTn id="87" dur="500"/>
                                        <p:tgtEl>
                                          <p:spTgt spid="32791"/>
                                        </p:tgtEl>
                                      </p:cBhvr>
                                    </p:animEffect>
                                  </p:childTnLst>
                                </p:cTn>
                              </p:par>
                            </p:childTnLst>
                          </p:cTn>
                        </p:par>
                      </p:childTnLst>
                    </p:cTn>
                  </p:par>
                  <p:par>
                    <p:cTn id="88" fill="hold">
                      <p:stCondLst>
                        <p:cond delay="indefinite"/>
                      </p:stCondLst>
                      <p:childTnLst>
                        <p:par>
                          <p:cTn id="89" fill="hold">
                            <p:stCondLst>
                              <p:cond delay="0"/>
                            </p:stCondLst>
                            <p:childTnLst>
                              <p:par>
                                <p:cTn id="90" presetID="3" presetClass="entr" presetSubtype="10" fill="hold" grpId="0" nodeType="clickEffect">
                                  <p:stCondLst>
                                    <p:cond delay="0"/>
                                  </p:stCondLst>
                                  <p:childTnLst>
                                    <p:set>
                                      <p:cBhvr>
                                        <p:cTn id="91" dur="1" fill="hold">
                                          <p:stCondLst>
                                            <p:cond delay="0"/>
                                          </p:stCondLst>
                                        </p:cTn>
                                        <p:tgtEl>
                                          <p:spTgt spid="32792"/>
                                        </p:tgtEl>
                                        <p:attrNameLst>
                                          <p:attrName>style.visibility</p:attrName>
                                        </p:attrNameLst>
                                      </p:cBhvr>
                                      <p:to>
                                        <p:strVal val="visible"/>
                                      </p:to>
                                    </p:set>
                                    <p:animEffect transition="in" filter="blinds(horizontal)">
                                      <p:cBhvr>
                                        <p:cTn id="92" dur="500"/>
                                        <p:tgtEl>
                                          <p:spTgt spid="32792"/>
                                        </p:tgtEl>
                                      </p:cBhvr>
                                    </p:animEffect>
                                  </p:childTnLst>
                                </p:cTn>
                              </p:par>
                              <p:par>
                                <p:cTn id="93" presetID="3" presetClass="entr" presetSubtype="10" fill="hold" grpId="0" nodeType="withEffect">
                                  <p:stCondLst>
                                    <p:cond delay="0"/>
                                  </p:stCondLst>
                                  <p:childTnLst>
                                    <p:set>
                                      <p:cBhvr>
                                        <p:cTn id="94" dur="1" fill="hold">
                                          <p:stCondLst>
                                            <p:cond delay="0"/>
                                          </p:stCondLst>
                                        </p:cTn>
                                        <p:tgtEl>
                                          <p:spTgt spid="32795"/>
                                        </p:tgtEl>
                                        <p:attrNameLst>
                                          <p:attrName>style.visibility</p:attrName>
                                        </p:attrNameLst>
                                      </p:cBhvr>
                                      <p:to>
                                        <p:strVal val="visible"/>
                                      </p:to>
                                    </p:set>
                                    <p:animEffect transition="in" filter="blinds(horizontal)">
                                      <p:cBhvr>
                                        <p:cTn id="95" dur="500"/>
                                        <p:tgtEl>
                                          <p:spTgt spid="32795"/>
                                        </p:tgtEl>
                                      </p:cBhvr>
                                    </p:animEffect>
                                  </p:childTnLst>
                                </p:cTn>
                              </p:par>
                              <p:par>
                                <p:cTn id="96" presetID="3" presetClass="entr" presetSubtype="10" fill="hold" grpId="0" nodeType="withEffect">
                                  <p:stCondLst>
                                    <p:cond delay="0"/>
                                  </p:stCondLst>
                                  <p:childTnLst>
                                    <p:set>
                                      <p:cBhvr>
                                        <p:cTn id="97" dur="1" fill="hold">
                                          <p:stCondLst>
                                            <p:cond delay="0"/>
                                          </p:stCondLst>
                                        </p:cTn>
                                        <p:tgtEl>
                                          <p:spTgt spid="32794"/>
                                        </p:tgtEl>
                                        <p:attrNameLst>
                                          <p:attrName>style.visibility</p:attrName>
                                        </p:attrNameLst>
                                      </p:cBhvr>
                                      <p:to>
                                        <p:strVal val="visible"/>
                                      </p:to>
                                    </p:set>
                                    <p:animEffect transition="in" filter="blinds(horizontal)">
                                      <p:cBhvr>
                                        <p:cTn id="98" dur="500"/>
                                        <p:tgtEl>
                                          <p:spTgt spid="32794"/>
                                        </p:tgtEl>
                                      </p:cBhvr>
                                    </p:animEffect>
                                  </p:childTnLst>
                                </p:cTn>
                              </p:par>
                              <p:par>
                                <p:cTn id="99" presetID="3" presetClass="entr" presetSubtype="10" fill="hold" grpId="0" nodeType="withEffect">
                                  <p:stCondLst>
                                    <p:cond delay="0"/>
                                  </p:stCondLst>
                                  <p:childTnLst>
                                    <p:set>
                                      <p:cBhvr>
                                        <p:cTn id="100" dur="1" fill="hold">
                                          <p:stCondLst>
                                            <p:cond delay="0"/>
                                          </p:stCondLst>
                                        </p:cTn>
                                        <p:tgtEl>
                                          <p:spTgt spid="32793"/>
                                        </p:tgtEl>
                                        <p:attrNameLst>
                                          <p:attrName>style.visibility</p:attrName>
                                        </p:attrNameLst>
                                      </p:cBhvr>
                                      <p:to>
                                        <p:strVal val="visible"/>
                                      </p:to>
                                    </p:set>
                                    <p:animEffect transition="in" filter="blinds(horizontal)">
                                      <p:cBhvr>
                                        <p:cTn id="101" dur="500"/>
                                        <p:tgtEl>
                                          <p:spTgt spid="32793"/>
                                        </p:tgtEl>
                                      </p:cBhvr>
                                    </p:animEffect>
                                  </p:childTnLst>
                                </p:cTn>
                              </p:par>
                              <p:par>
                                <p:cTn id="102" presetID="3" presetClass="entr" presetSubtype="10" fill="hold" grpId="0" nodeType="withEffect">
                                  <p:stCondLst>
                                    <p:cond delay="0"/>
                                  </p:stCondLst>
                                  <p:childTnLst>
                                    <p:set>
                                      <p:cBhvr>
                                        <p:cTn id="103" dur="1" fill="hold">
                                          <p:stCondLst>
                                            <p:cond delay="0"/>
                                          </p:stCondLst>
                                        </p:cTn>
                                        <p:tgtEl>
                                          <p:spTgt spid="32789"/>
                                        </p:tgtEl>
                                        <p:attrNameLst>
                                          <p:attrName>style.visibility</p:attrName>
                                        </p:attrNameLst>
                                      </p:cBhvr>
                                      <p:to>
                                        <p:strVal val="visible"/>
                                      </p:to>
                                    </p:set>
                                    <p:animEffect transition="in" filter="blinds(horizontal)">
                                      <p:cBhvr>
                                        <p:cTn id="104" dur="500"/>
                                        <p:tgtEl>
                                          <p:spTgt spid="32789"/>
                                        </p:tgtEl>
                                      </p:cBhvr>
                                    </p:animEffect>
                                  </p:childTnLst>
                                </p:cTn>
                              </p:par>
                              <p:par>
                                <p:cTn id="105" presetID="3" presetClass="entr" presetSubtype="10" fill="hold" grpId="0" nodeType="withEffect">
                                  <p:stCondLst>
                                    <p:cond delay="0"/>
                                  </p:stCondLst>
                                  <p:childTnLst>
                                    <p:set>
                                      <p:cBhvr>
                                        <p:cTn id="106" dur="1" fill="hold">
                                          <p:stCondLst>
                                            <p:cond delay="0"/>
                                          </p:stCondLst>
                                        </p:cTn>
                                        <p:tgtEl>
                                          <p:spTgt spid="32796"/>
                                        </p:tgtEl>
                                        <p:attrNameLst>
                                          <p:attrName>style.visibility</p:attrName>
                                        </p:attrNameLst>
                                      </p:cBhvr>
                                      <p:to>
                                        <p:strVal val="visible"/>
                                      </p:to>
                                    </p:set>
                                    <p:animEffect transition="in" filter="blinds(horizontal)">
                                      <p:cBhvr>
                                        <p:cTn id="107" dur="500"/>
                                        <p:tgtEl>
                                          <p:spTgt spid="32796"/>
                                        </p:tgtEl>
                                      </p:cBhvr>
                                    </p:animEffect>
                                  </p:childTnLst>
                                </p:cTn>
                              </p:par>
                              <p:par>
                                <p:cTn id="108" presetID="3" presetClass="entr" presetSubtype="10" fill="hold" grpId="0" nodeType="withEffect">
                                  <p:stCondLst>
                                    <p:cond delay="0"/>
                                  </p:stCondLst>
                                  <p:childTnLst>
                                    <p:set>
                                      <p:cBhvr>
                                        <p:cTn id="109" dur="1" fill="hold">
                                          <p:stCondLst>
                                            <p:cond delay="0"/>
                                          </p:stCondLst>
                                        </p:cTn>
                                        <p:tgtEl>
                                          <p:spTgt spid="32800"/>
                                        </p:tgtEl>
                                        <p:attrNameLst>
                                          <p:attrName>style.visibility</p:attrName>
                                        </p:attrNameLst>
                                      </p:cBhvr>
                                      <p:to>
                                        <p:strVal val="visible"/>
                                      </p:to>
                                    </p:set>
                                    <p:animEffect transition="in" filter="blinds(horizontal)">
                                      <p:cBhvr>
                                        <p:cTn id="110" dur="500"/>
                                        <p:tgtEl>
                                          <p:spTgt spid="32800"/>
                                        </p:tgtEl>
                                      </p:cBhvr>
                                    </p:animEffect>
                                  </p:childTnLst>
                                </p:cTn>
                              </p:par>
                              <p:par>
                                <p:cTn id="111" presetID="3" presetClass="entr" presetSubtype="10" fill="hold" grpId="0" nodeType="withEffect">
                                  <p:stCondLst>
                                    <p:cond delay="0"/>
                                  </p:stCondLst>
                                  <p:childTnLst>
                                    <p:set>
                                      <p:cBhvr>
                                        <p:cTn id="112" dur="1" fill="hold">
                                          <p:stCondLst>
                                            <p:cond delay="0"/>
                                          </p:stCondLst>
                                        </p:cTn>
                                        <p:tgtEl>
                                          <p:spTgt spid="32801"/>
                                        </p:tgtEl>
                                        <p:attrNameLst>
                                          <p:attrName>style.visibility</p:attrName>
                                        </p:attrNameLst>
                                      </p:cBhvr>
                                      <p:to>
                                        <p:strVal val="visible"/>
                                      </p:to>
                                    </p:set>
                                    <p:animEffect transition="in" filter="blinds(horizontal)">
                                      <p:cBhvr>
                                        <p:cTn id="113" dur="500"/>
                                        <p:tgtEl>
                                          <p:spTgt spid="32801"/>
                                        </p:tgtEl>
                                      </p:cBhvr>
                                    </p:animEffect>
                                  </p:childTnLst>
                                </p:cTn>
                              </p:par>
                              <p:par>
                                <p:cTn id="114" presetID="3" presetClass="entr" presetSubtype="10" fill="hold" grpId="0" nodeType="withEffect">
                                  <p:stCondLst>
                                    <p:cond delay="0"/>
                                  </p:stCondLst>
                                  <p:childTnLst>
                                    <p:set>
                                      <p:cBhvr>
                                        <p:cTn id="115" dur="1" fill="hold">
                                          <p:stCondLst>
                                            <p:cond delay="0"/>
                                          </p:stCondLst>
                                        </p:cTn>
                                        <p:tgtEl>
                                          <p:spTgt spid="32803"/>
                                        </p:tgtEl>
                                        <p:attrNameLst>
                                          <p:attrName>style.visibility</p:attrName>
                                        </p:attrNameLst>
                                      </p:cBhvr>
                                      <p:to>
                                        <p:strVal val="visible"/>
                                      </p:to>
                                    </p:set>
                                    <p:animEffect transition="in" filter="blinds(horizontal)">
                                      <p:cBhvr>
                                        <p:cTn id="116" dur="500"/>
                                        <p:tgtEl>
                                          <p:spTgt spid="32803"/>
                                        </p:tgtEl>
                                      </p:cBhvr>
                                    </p:animEffect>
                                  </p:childTnLst>
                                </p:cTn>
                              </p:par>
                              <p:par>
                                <p:cTn id="117" presetID="3" presetClass="entr" presetSubtype="10" fill="hold" grpId="0" nodeType="withEffect">
                                  <p:stCondLst>
                                    <p:cond delay="0"/>
                                  </p:stCondLst>
                                  <p:childTnLst>
                                    <p:set>
                                      <p:cBhvr>
                                        <p:cTn id="118" dur="1" fill="hold">
                                          <p:stCondLst>
                                            <p:cond delay="0"/>
                                          </p:stCondLst>
                                        </p:cTn>
                                        <p:tgtEl>
                                          <p:spTgt spid="32804"/>
                                        </p:tgtEl>
                                        <p:attrNameLst>
                                          <p:attrName>style.visibility</p:attrName>
                                        </p:attrNameLst>
                                      </p:cBhvr>
                                      <p:to>
                                        <p:strVal val="visible"/>
                                      </p:to>
                                    </p:set>
                                    <p:animEffect transition="in" filter="blinds(horizontal)">
                                      <p:cBhvr>
                                        <p:cTn id="119" dur="500"/>
                                        <p:tgtEl>
                                          <p:spTgt spid="32804"/>
                                        </p:tgtEl>
                                      </p:cBhvr>
                                    </p:animEffect>
                                  </p:childTnLst>
                                </p:cTn>
                              </p:par>
                              <p:par>
                                <p:cTn id="120" presetID="3" presetClass="entr" presetSubtype="10" fill="hold" grpId="0" nodeType="withEffect">
                                  <p:stCondLst>
                                    <p:cond delay="0"/>
                                  </p:stCondLst>
                                  <p:childTnLst>
                                    <p:set>
                                      <p:cBhvr>
                                        <p:cTn id="121" dur="1" fill="hold">
                                          <p:stCondLst>
                                            <p:cond delay="0"/>
                                          </p:stCondLst>
                                        </p:cTn>
                                        <p:tgtEl>
                                          <p:spTgt spid="32807"/>
                                        </p:tgtEl>
                                        <p:attrNameLst>
                                          <p:attrName>style.visibility</p:attrName>
                                        </p:attrNameLst>
                                      </p:cBhvr>
                                      <p:to>
                                        <p:strVal val="visible"/>
                                      </p:to>
                                    </p:set>
                                    <p:animEffect transition="in" filter="blinds(horizontal)">
                                      <p:cBhvr>
                                        <p:cTn id="122" dur="500"/>
                                        <p:tgtEl>
                                          <p:spTgt spid="32807"/>
                                        </p:tgtEl>
                                      </p:cBhvr>
                                    </p:animEffect>
                                  </p:childTnLst>
                                </p:cTn>
                              </p:par>
                            </p:childTnLst>
                          </p:cTn>
                        </p:par>
                      </p:childTnLst>
                    </p:cTn>
                  </p:par>
                  <p:par>
                    <p:cTn id="123" fill="hold">
                      <p:stCondLst>
                        <p:cond delay="indefinite"/>
                      </p:stCondLst>
                      <p:childTnLst>
                        <p:par>
                          <p:cTn id="124" fill="hold">
                            <p:stCondLst>
                              <p:cond delay="0"/>
                            </p:stCondLst>
                            <p:childTnLst>
                              <p:par>
                                <p:cTn id="125" presetID="3" presetClass="entr" presetSubtype="10" fill="hold" grpId="0" nodeType="clickEffect">
                                  <p:stCondLst>
                                    <p:cond delay="0"/>
                                  </p:stCondLst>
                                  <p:childTnLst>
                                    <p:set>
                                      <p:cBhvr>
                                        <p:cTn id="126" dur="1" fill="hold">
                                          <p:stCondLst>
                                            <p:cond delay="0"/>
                                          </p:stCondLst>
                                        </p:cTn>
                                        <p:tgtEl>
                                          <p:spTgt spid="32802"/>
                                        </p:tgtEl>
                                        <p:attrNameLst>
                                          <p:attrName>style.visibility</p:attrName>
                                        </p:attrNameLst>
                                      </p:cBhvr>
                                      <p:to>
                                        <p:strVal val="visible"/>
                                      </p:to>
                                    </p:set>
                                    <p:animEffect transition="in" filter="blinds(horizontal)">
                                      <p:cBhvr>
                                        <p:cTn id="127" dur="500"/>
                                        <p:tgtEl>
                                          <p:spTgt spid="32802"/>
                                        </p:tgtEl>
                                      </p:cBhvr>
                                    </p:animEffect>
                                  </p:childTnLst>
                                </p:cTn>
                              </p:par>
                              <p:par>
                                <p:cTn id="128" presetID="3" presetClass="entr" presetSubtype="10" fill="hold" grpId="0" nodeType="withEffect">
                                  <p:stCondLst>
                                    <p:cond delay="0"/>
                                  </p:stCondLst>
                                  <p:childTnLst>
                                    <p:set>
                                      <p:cBhvr>
                                        <p:cTn id="129" dur="1" fill="hold">
                                          <p:stCondLst>
                                            <p:cond delay="0"/>
                                          </p:stCondLst>
                                        </p:cTn>
                                        <p:tgtEl>
                                          <p:spTgt spid="32805"/>
                                        </p:tgtEl>
                                        <p:attrNameLst>
                                          <p:attrName>style.visibility</p:attrName>
                                        </p:attrNameLst>
                                      </p:cBhvr>
                                      <p:to>
                                        <p:strVal val="visible"/>
                                      </p:to>
                                    </p:set>
                                    <p:animEffect transition="in" filter="blinds(horizontal)">
                                      <p:cBhvr>
                                        <p:cTn id="130" dur="500"/>
                                        <p:tgtEl>
                                          <p:spTgt spid="32805"/>
                                        </p:tgtEl>
                                      </p:cBhvr>
                                    </p:animEffect>
                                  </p:childTnLst>
                                </p:cTn>
                              </p:par>
                              <p:par>
                                <p:cTn id="131" presetID="3" presetClass="entr" presetSubtype="10" fill="hold" grpId="0" nodeType="withEffect">
                                  <p:stCondLst>
                                    <p:cond delay="0"/>
                                  </p:stCondLst>
                                  <p:childTnLst>
                                    <p:set>
                                      <p:cBhvr>
                                        <p:cTn id="132" dur="1" fill="hold">
                                          <p:stCondLst>
                                            <p:cond delay="0"/>
                                          </p:stCondLst>
                                        </p:cTn>
                                        <p:tgtEl>
                                          <p:spTgt spid="32806"/>
                                        </p:tgtEl>
                                        <p:attrNameLst>
                                          <p:attrName>style.visibility</p:attrName>
                                        </p:attrNameLst>
                                      </p:cBhvr>
                                      <p:to>
                                        <p:strVal val="visible"/>
                                      </p:to>
                                    </p:set>
                                    <p:animEffect transition="in" filter="blinds(horizontal)">
                                      <p:cBhvr>
                                        <p:cTn id="133" dur="500"/>
                                        <p:tgtEl>
                                          <p:spTgt spid="32806"/>
                                        </p:tgtEl>
                                      </p:cBhvr>
                                    </p:animEffect>
                                  </p:childTnLst>
                                </p:cTn>
                              </p:par>
                              <p:par>
                                <p:cTn id="134" presetID="3" presetClass="entr" presetSubtype="10" fill="hold" grpId="0" nodeType="withEffect">
                                  <p:stCondLst>
                                    <p:cond delay="0"/>
                                  </p:stCondLst>
                                  <p:childTnLst>
                                    <p:set>
                                      <p:cBhvr>
                                        <p:cTn id="135" dur="1" fill="hold">
                                          <p:stCondLst>
                                            <p:cond delay="0"/>
                                          </p:stCondLst>
                                        </p:cTn>
                                        <p:tgtEl>
                                          <p:spTgt spid="32808"/>
                                        </p:tgtEl>
                                        <p:attrNameLst>
                                          <p:attrName>style.visibility</p:attrName>
                                        </p:attrNameLst>
                                      </p:cBhvr>
                                      <p:to>
                                        <p:strVal val="visible"/>
                                      </p:to>
                                    </p:set>
                                    <p:animEffect transition="in" filter="blinds(horizontal)">
                                      <p:cBhvr>
                                        <p:cTn id="136" dur="500"/>
                                        <p:tgtEl>
                                          <p:spTgt spid="32808"/>
                                        </p:tgtEl>
                                      </p:cBhvr>
                                    </p:animEffect>
                                  </p:childTnLst>
                                </p:cTn>
                              </p:par>
                              <p:par>
                                <p:cTn id="137" presetID="3" presetClass="entr" presetSubtype="10" fill="hold" grpId="0" nodeType="withEffect">
                                  <p:stCondLst>
                                    <p:cond delay="0"/>
                                  </p:stCondLst>
                                  <p:childTnLst>
                                    <p:set>
                                      <p:cBhvr>
                                        <p:cTn id="138" dur="1" fill="hold">
                                          <p:stCondLst>
                                            <p:cond delay="0"/>
                                          </p:stCondLst>
                                        </p:cTn>
                                        <p:tgtEl>
                                          <p:spTgt spid="32812"/>
                                        </p:tgtEl>
                                        <p:attrNameLst>
                                          <p:attrName>style.visibility</p:attrName>
                                        </p:attrNameLst>
                                      </p:cBhvr>
                                      <p:to>
                                        <p:strVal val="visible"/>
                                      </p:to>
                                    </p:set>
                                    <p:animEffect transition="in" filter="blinds(horizontal)">
                                      <p:cBhvr>
                                        <p:cTn id="139" dur="500"/>
                                        <p:tgtEl>
                                          <p:spTgt spid="32812"/>
                                        </p:tgtEl>
                                      </p:cBhvr>
                                    </p:animEffect>
                                  </p:childTnLst>
                                </p:cTn>
                              </p:par>
                              <p:par>
                                <p:cTn id="140" presetID="3" presetClass="entr" presetSubtype="10" fill="hold" grpId="0" nodeType="withEffect">
                                  <p:stCondLst>
                                    <p:cond delay="0"/>
                                  </p:stCondLst>
                                  <p:childTnLst>
                                    <p:set>
                                      <p:cBhvr>
                                        <p:cTn id="141" dur="1" fill="hold">
                                          <p:stCondLst>
                                            <p:cond delay="0"/>
                                          </p:stCondLst>
                                        </p:cTn>
                                        <p:tgtEl>
                                          <p:spTgt spid="32813"/>
                                        </p:tgtEl>
                                        <p:attrNameLst>
                                          <p:attrName>style.visibility</p:attrName>
                                        </p:attrNameLst>
                                      </p:cBhvr>
                                      <p:to>
                                        <p:strVal val="visible"/>
                                      </p:to>
                                    </p:set>
                                    <p:animEffect transition="in" filter="blinds(horizontal)">
                                      <p:cBhvr>
                                        <p:cTn id="142" dur="500"/>
                                        <p:tgtEl>
                                          <p:spTgt spid="32813"/>
                                        </p:tgtEl>
                                      </p:cBhvr>
                                    </p:animEffect>
                                  </p:childTnLst>
                                </p:cTn>
                              </p:par>
                            </p:childTnLst>
                          </p:cTn>
                        </p:par>
                      </p:childTnLst>
                    </p:cTn>
                  </p:par>
                  <p:par>
                    <p:cTn id="143" fill="hold">
                      <p:stCondLst>
                        <p:cond delay="indefinite"/>
                      </p:stCondLst>
                      <p:childTnLst>
                        <p:par>
                          <p:cTn id="144" fill="hold">
                            <p:stCondLst>
                              <p:cond delay="0"/>
                            </p:stCondLst>
                            <p:childTnLst>
                              <p:par>
                                <p:cTn id="145" presetID="0" presetClass="path" presetSubtype="0" accel="50000" decel="50000" fill="hold" grpId="0" nodeType="clickEffect">
                                  <p:stCondLst>
                                    <p:cond delay="0"/>
                                  </p:stCondLst>
                                  <p:childTnLst>
                                    <p:animMotion origin="layout" path="M 0.19323 -0.0007 L 0.50807 -0.0007 " pathEditMode="relative" ptsTypes="AA">
                                      <p:cBhvr>
                                        <p:cTn id="146" dur="2000" fill="hold"/>
                                        <p:tgtEl>
                                          <p:spTgt spid="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2" grpId="0" animBg="1"/>
      <p:bldP spid="32773" grpId="0" animBg="1"/>
      <p:bldP spid="32774" grpId="0" animBg="1"/>
      <p:bldP spid="32775" grpId="0" animBg="1"/>
      <p:bldP spid="32776" grpId="0" animBg="1"/>
      <p:bldP spid="32777" grpId="0" animBg="1"/>
      <p:bldP spid="32778" grpId="0" animBg="1"/>
      <p:bldP spid="32779" grpId="0" animBg="1"/>
      <p:bldP spid="32780" grpId="0" animBg="1"/>
      <p:bldP spid="32781" grpId="0" animBg="1"/>
      <p:bldP spid="32782" grpId="0" animBg="1"/>
      <p:bldP spid="32783" grpId="0" animBg="1"/>
      <p:bldP spid="32784" grpId="0" animBg="1"/>
      <p:bldP spid="32785" grpId="0" animBg="1"/>
      <p:bldP spid="32786" grpId="0" animBg="1"/>
      <p:bldP spid="32787" grpId="0" animBg="1"/>
      <p:bldP spid="32788" grpId="0" animBg="1"/>
      <p:bldP spid="32789" grpId="0" animBg="1"/>
      <p:bldP spid="32790" grpId="0" animBg="1"/>
      <p:bldP spid="32791" grpId="0" animBg="1"/>
      <p:bldP spid="32792" grpId="0" animBg="1"/>
      <p:bldP spid="32793" grpId="0" animBg="1"/>
      <p:bldP spid="32794" grpId="0" animBg="1"/>
      <p:bldP spid="32795" grpId="0" animBg="1"/>
      <p:bldP spid="32796" grpId="0" animBg="1"/>
      <p:bldP spid="32800" grpId="0" animBg="1"/>
      <p:bldP spid="32801" grpId="0" animBg="1"/>
      <p:bldP spid="32802" grpId="0" animBg="1"/>
      <p:bldP spid="32803" grpId="0" animBg="1"/>
      <p:bldP spid="32804" grpId="0" animBg="1"/>
      <p:bldP spid="32805" grpId="0" animBg="1"/>
      <p:bldP spid="32806" grpId="0" animBg="1"/>
      <p:bldP spid="32807" grpId="0" animBg="1"/>
      <p:bldP spid="32808" grpId="0" animBg="1"/>
      <p:bldP spid="32812" grpId="0" animBg="1"/>
      <p:bldP spid="32813" grpId="0" animBg="1"/>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2"/>
          <p:cNvSpPr>
            <a:spLocks noGrp="1" noChangeArrowheads="1"/>
          </p:cNvSpPr>
          <p:nvPr>
            <p:ph type="title"/>
          </p:nvPr>
        </p:nvSpPr>
        <p:spPr>
          <a:xfrm>
            <a:off x="1763688" y="476672"/>
            <a:ext cx="5688632" cy="648072"/>
          </a:xfrm>
          <a:solidFill>
            <a:srgbClr val="FFCCFF"/>
          </a:solidFill>
        </p:spPr>
        <p:txBody>
          <a:bodyPr/>
          <a:lstStyle/>
          <a:p>
            <a:pPr algn="ctr" eaLnBrk="1" hangingPunct="1"/>
            <a:r>
              <a:rPr lang="en-US" dirty="0" smtClean="0">
                <a:latin typeface="Tahoma" pitchFamily="34" charset="0"/>
                <a:cs typeface="Tahoma" pitchFamily="34" charset="0"/>
              </a:rPr>
              <a:t>Expected Outcomes</a:t>
            </a:r>
            <a:endParaRPr lang="en-US" dirty="0" smtClean="0"/>
          </a:p>
        </p:txBody>
      </p:sp>
      <p:sp>
        <p:nvSpPr>
          <p:cNvPr id="7173" name="Rectangle 3"/>
          <p:cNvSpPr>
            <a:spLocks noGrp="1" noChangeArrowheads="1"/>
          </p:cNvSpPr>
          <p:nvPr>
            <p:ph type="body" idx="1"/>
          </p:nvPr>
        </p:nvSpPr>
        <p:spPr>
          <a:xfrm>
            <a:off x="107504" y="1268760"/>
            <a:ext cx="8892480" cy="5112568"/>
          </a:xfrm>
        </p:spPr>
        <p:txBody>
          <a:bodyPr>
            <a:noAutofit/>
          </a:bodyPr>
          <a:lstStyle/>
          <a:p>
            <a:pPr marL="0" indent="0" eaLnBrk="1" hangingPunct="1">
              <a:buNone/>
            </a:pPr>
            <a:r>
              <a:rPr lang="en-US" dirty="0" smtClean="0"/>
              <a:t>Participants will be:</a:t>
            </a:r>
          </a:p>
          <a:p>
            <a:pPr lvl="1" eaLnBrk="1" hangingPunct="1">
              <a:buFont typeface="Wingdings" charset="2"/>
              <a:buChar char="§"/>
            </a:pPr>
            <a:r>
              <a:rPr lang="en-US" sz="3200" dirty="0" smtClean="0"/>
              <a:t>able to comprehend </a:t>
            </a:r>
            <a:r>
              <a:rPr lang="en-US" sz="3200" b="1" dirty="0" smtClean="0">
                <a:solidFill>
                  <a:srgbClr val="FF0000"/>
                </a:solidFill>
              </a:rPr>
              <a:t>OBE issues </a:t>
            </a:r>
            <a:r>
              <a:rPr lang="en-US" sz="3200" dirty="0" smtClean="0"/>
              <a:t>related to programme objectives (PEO), programme outcomes (PO) and course learning outcomes (CO)</a:t>
            </a:r>
          </a:p>
          <a:p>
            <a:pPr lvl="1" eaLnBrk="1" hangingPunct="1">
              <a:buFont typeface="Wingdings" charset="2"/>
              <a:buChar char="§"/>
            </a:pPr>
            <a:r>
              <a:rPr lang="en-US" sz="3200" dirty="0" smtClean="0"/>
              <a:t>able to comprehend the </a:t>
            </a:r>
            <a:r>
              <a:rPr lang="en-US" sz="3200" b="1" dirty="0" smtClean="0">
                <a:solidFill>
                  <a:srgbClr val="FF0000"/>
                </a:solidFill>
              </a:rPr>
              <a:t>linkages</a:t>
            </a:r>
            <a:r>
              <a:rPr lang="en-US" sz="3200" dirty="0" smtClean="0"/>
              <a:t> of  </a:t>
            </a:r>
            <a:r>
              <a:rPr lang="en-US" sz="3200" dirty="0" err="1" smtClean="0"/>
              <a:t>programme</a:t>
            </a:r>
            <a:r>
              <a:rPr lang="en-US" sz="3200" dirty="0" smtClean="0"/>
              <a:t> educational objectives (PEO), programme outcomes (PO) and course learning outcomes (CO) in implementation; and relating them to </a:t>
            </a:r>
            <a:r>
              <a:rPr lang="en-US" sz="3200" b="1" dirty="0" smtClean="0">
                <a:solidFill>
                  <a:srgbClr val="FF0000"/>
                </a:solidFill>
              </a:rPr>
              <a:t>assessment and evaluation</a:t>
            </a:r>
          </a:p>
        </p:txBody>
      </p:sp>
      <p:pic>
        <p:nvPicPr>
          <p:cNvPr id="4" name="Picture 3"/>
          <p:cNvPicPr>
            <a:picLocks noChangeAspect="1"/>
          </p:cNvPicPr>
          <p:nvPr/>
        </p:nvPicPr>
        <p:blipFill>
          <a:blip r:embed="rId2"/>
          <a:stretch>
            <a:fillRect/>
          </a:stretch>
        </p:blipFill>
        <p:spPr>
          <a:xfrm>
            <a:off x="7668344" y="116632"/>
            <a:ext cx="936104" cy="936104"/>
          </a:xfrm>
          <a:prstGeom prst="rect">
            <a:avLst/>
          </a:prstGeom>
        </p:spPr>
      </p:pic>
    </p:spTree>
    <p:extLst>
      <p:ext uri="{BB962C8B-B14F-4D97-AF65-F5344CB8AC3E}">
        <p14:creationId xmlns:p14="http://schemas.microsoft.com/office/powerpoint/2010/main" val="1767038219"/>
      </p:ext>
    </p:extLst>
  </p:cSld>
  <p:clrMapOvr>
    <a:masterClrMapping/>
  </p:clrMapOvr>
  <p:transition xmlns:p14="http://schemas.microsoft.com/office/powerpoint/2010/main">
    <p:pull dir="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173">
                                            <p:txEl>
                                              <p:pRg st="0" end="0"/>
                                            </p:txEl>
                                          </p:spTgt>
                                        </p:tgtEl>
                                        <p:attrNameLst>
                                          <p:attrName>style.visibility</p:attrName>
                                        </p:attrNameLst>
                                      </p:cBhvr>
                                      <p:to>
                                        <p:strVal val="visible"/>
                                      </p:to>
                                    </p:set>
                                    <p:animEffect transition="in" filter="checkerboard(across)">
                                      <p:cBhvr>
                                        <p:cTn id="7" dur="500"/>
                                        <p:tgtEl>
                                          <p:spTgt spid="7173">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7173">
                                            <p:txEl>
                                              <p:pRg st="1" end="1"/>
                                            </p:txEl>
                                          </p:spTgt>
                                        </p:tgtEl>
                                        <p:attrNameLst>
                                          <p:attrName>style.visibility</p:attrName>
                                        </p:attrNameLst>
                                      </p:cBhvr>
                                      <p:to>
                                        <p:strVal val="visible"/>
                                      </p:to>
                                    </p:set>
                                    <p:animEffect transition="in" filter="checkerboard(across)">
                                      <p:cBhvr>
                                        <p:cTn id="10" dur="500"/>
                                        <p:tgtEl>
                                          <p:spTgt spid="7173">
                                            <p:txEl>
                                              <p:pRg st="1" end="1"/>
                                            </p:txEl>
                                          </p:spTgt>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7173">
                                            <p:txEl>
                                              <p:pRg st="2" end="2"/>
                                            </p:txEl>
                                          </p:spTgt>
                                        </p:tgtEl>
                                        <p:attrNameLst>
                                          <p:attrName>style.visibility</p:attrName>
                                        </p:attrNameLst>
                                      </p:cBhvr>
                                      <p:to>
                                        <p:strVal val="visible"/>
                                      </p:to>
                                    </p:set>
                                    <p:animEffect transition="in" filter="checkerboard(across)">
                                      <p:cBhvr>
                                        <p:cTn id="13" dur="500"/>
                                        <p:tgtEl>
                                          <p:spTgt spid="717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err="1" smtClean="0"/>
              <a:t>Programme</a:t>
            </a:r>
            <a:r>
              <a:rPr lang="en-US" dirty="0" smtClean="0"/>
              <a:t> Educational Objectives (PEO)    (45 minutes)</a:t>
            </a:r>
            <a:endParaRPr lang="en-US" dirty="0"/>
          </a:p>
        </p:txBody>
      </p:sp>
      <p:sp>
        <p:nvSpPr>
          <p:cNvPr id="5" name="Subtitle 4"/>
          <p:cNvSpPr>
            <a:spLocks noGrp="1"/>
          </p:cNvSpPr>
          <p:nvPr>
            <p:ph type="subTitle" idx="1"/>
          </p:nvPr>
        </p:nvSpPr>
        <p:spPr/>
        <p:txBody>
          <a:bodyPr/>
          <a:lstStyle/>
          <a:p>
            <a:r>
              <a:rPr lang="en-US" dirty="0" smtClean="0"/>
              <a:t>12.00 – 12.45</a:t>
            </a:r>
            <a:endParaRPr lang="en-US" dirty="0"/>
          </a:p>
        </p:txBody>
      </p:sp>
      <p:pic>
        <p:nvPicPr>
          <p:cNvPr id="6" name="Picture 5"/>
          <p:cNvPicPr>
            <a:picLocks noChangeAspect="1"/>
          </p:cNvPicPr>
          <p:nvPr/>
        </p:nvPicPr>
        <p:blipFill>
          <a:blip r:embed="rId2"/>
          <a:stretch>
            <a:fillRect/>
          </a:stretch>
        </p:blipFill>
        <p:spPr>
          <a:xfrm>
            <a:off x="7668344" y="116632"/>
            <a:ext cx="936104" cy="936104"/>
          </a:xfrm>
          <a:prstGeom prst="rect">
            <a:avLst/>
          </a:prstGeom>
        </p:spPr>
      </p:pic>
    </p:spTree>
    <p:extLst>
      <p:ext uri="{BB962C8B-B14F-4D97-AF65-F5344CB8AC3E}">
        <p14:creationId xmlns:p14="http://schemas.microsoft.com/office/powerpoint/2010/main" val="649729617"/>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Rectangle 2"/>
          <p:cNvSpPr>
            <a:spLocks noGrp="1" noChangeArrowheads="1"/>
          </p:cNvSpPr>
          <p:nvPr>
            <p:ph type="title"/>
          </p:nvPr>
        </p:nvSpPr>
        <p:spPr>
          <a:xfrm>
            <a:off x="1835696" y="404664"/>
            <a:ext cx="5760640" cy="664046"/>
          </a:xfrm>
          <a:solidFill>
            <a:srgbClr val="FFCCFF"/>
          </a:solidFill>
        </p:spPr>
        <p:txBody>
          <a:bodyPr>
            <a:normAutofit/>
          </a:bodyPr>
          <a:lstStyle/>
          <a:p>
            <a:pPr algn="ctr" eaLnBrk="1" hangingPunct="1"/>
            <a:r>
              <a:rPr lang="en-US" dirty="0" smtClean="0"/>
              <a:t>Accreditation Questions on PEO  </a:t>
            </a:r>
            <a:endParaRPr lang="en-GB" dirty="0" smtClean="0"/>
          </a:p>
        </p:txBody>
      </p:sp>
      <p:sp>
        <p:nvSpPr>
          <p:cNvPr id="37893" name="Rectangle 3"/>
          <p:cNvSpPr>
            <a:spLocks noGrp="1" noChangeArrowheads="1"/>
          </p:cNvSpPr>
          <p:nvPr>
            <p:ph type="body" idx="1"/>
          </p:nvPr>
        </p:nvSpPr>
        <p:spPr>
          <a:xfrm>
            <a:off x="323528" y="1600200"/>
            <a:ext cx="8568952" cy="4114800"/>
          </a:xfrm>
        </p:spPr>
        <p:txBody>
          <a:bodyPr>
            <a:normAutofit/>
          </a:bodyPr>
          <a:lstStyle/>
          <a:p>
            <a:pPr eaLnBrk="1" hangingPunct="1">
              <a:lnSpc>
                <a:spcPct val="90000"/>
              </a:lnSpc>
            </a:pPr>
            <a:r>
              <a:rPr lang="en-US" sz="2800" dirty="0" smtClean="0"/>
              <a:t>How were the programme </a:t>
            </a:r>
            <a:r>
              <a:rPr lang="en-US" sz="2800" dirty="0" smtClean="0">
                <a:solidFill>
                  <a:srgbClr val="FF0000"/>
                </a:solidFill>
              </a:rPr>
              <a:t>objectives determined</a:t>
            </a:r>
            <a:r>
              <a:rPr lang="en-US" sz="2800" dirty="0" smtClean="0"/>
              <a:t>?</a:t>
            </a:r>
          </a:p>
          <a:p>
            <a:pPr eaLnBrk="1" hangingPunct="1">
              <a:lnSpc>
                <a:spcPct val="90000"/>
              </a:lnSpc>
            </a:pPr>
            <a:r>
              <a:rPr lang="en-US" sz="2800" dirty="0" smtClean="0"/>
              <a:t>Are they </a:t>
            </a:r>
            <a:r>
              <a:rPr lang="en-US" sz="2800" dirty="0" smtClean="0">
                <a:solidFill>
                  <a:srgbClr val="FF0000"/>
                </a:solidFill>
              </a:rPr>
              <a:t>consistent </a:t>
            </a:r>
            <a:r>
              <a:rPr lang="en-US" sz="2800" dirty="0" smtClean="0"/>
              <a:t>with the institution missions?</a:t>
            </a:r>
          </a:p>
          <a:p>
            <a:pPr eaLnBrk="1" hangingPunct="1">
              <a:lnSpc>
                <a:spcPct val="90000"/>
              </a:lnSpc>
            </a:pPr>
            <a:r>
              <a:rPr lang="en-US" sz="2800" dirty="0" smtClean="0"/>
              <a:t>How does the institution </a:t>
            </a:r>
            <a:r>
              <a:rPr lang="en-US" sz="2800" dirty="0" smtClean="0">
                <a:solidFill>
                  <a:srgbClr val="FF0000"/>
                </a:solidFill>
              </a:rPr>
              <a:t>accomplish the objectives</a:t>
            </a:r>
            <a:r>
              <a:rPr lang="en-US" sz="2800" dirty="0" smtClean="0"/>
              <a:t>?</a:t>
            </a:r>
          </a:p>
          <a:p>
            <a:pPr eaLnBrk="1" hangingPunct="1">
              <a:lnSpc>
                <a:spcPct val="90000"/>
              </a:lnSpc>
            </a:pPr>
            <a:r>
              <a:rPr lang="en-US" sz="2800" dirty="0" smtClean="0"/>
              <a:t>How is the </a:t>
            </a:r>
            <a:r>
              <a:rPr lang="en-US" sz="2800" dirty="0" smtClean="0">
                <a:solidFill>
                  <a:srgbClr val="FF0000"/>
                </a:solidFill>
              </a:rPr>
              <a:t>review and update</a:t>
            </a:r>
            <a:r>
              <a:rPr lang="en-US" sz="2800" dirty="0" smtClean="0"/>
              <a:t> done?</a:t>
            </a:r>
          </a:p>
          <a:p>
            <a:pPr eaLnBrk="1" hangingPunct="1">
              <a:lnSpc>
                <a:spcPct val="90000"/>
              </a:lnSpc>
            </a:pPr>
            <a:r>
              <a:rPr lang="en-US" sz="2800" dirty="0" smtClean="0"/>
              <a:t>How does the institution knows that the </a:t>
            </a:r>
            <a:r>
              <a:rPr lang="en-US" sz="2800" dirty="0" smtClean="0">
                <a:solidFill>
                  <a:srgbClr val="FF0000"/>
                </a:solidFill>
              </a:rPr>
              <a:t>objectives are met</a:t>
            </a:r>
            <a:r>
              <a:rPr lang="en-US" sz="2800" dirty="0" smtClean="0"/>
              <a:t>?</a:t>
            </a:r>
          </a:p>
          <a:p>
            <a:pPr eaLnBrk="1" hangingPunct="1">
              <a:lnSpc>
                <a:spcPct val="90000"/>
              </a:lnSpc>
            </a:pPr>
            <a:r>
              <a:rPr lang="en-US" sz="2800" dirty="0" smtClean="0"/>
              <a:t>Who are your </a:t>
            </a:r>
            <a:r>
              <a:rPr lang="en-US" sz="2800" dirty="0" smtClean="0">
                <a:solidFill>
                  <a:srgbClr val="FF0000"/>
                </a:solidFill>
              </a:rPr>
              <a:t>stakeholders</a:t>
            </a:r>
            <a:r>
              <a:rPr lang="en-US" sz="2800" dirty="0" smtClean="0"/>
              <a:t>?</a:t>
            </a:r>
          </a:p>
          <a:p>
            <a:pPr eaLnBrk="1" hangingPunct="1">
              <a:lnSpc>
                <a:spcPct val="90000"/>
              </a:lnSpc>
            </a:pPr>
            <a:r>
              <a:rPr lang="en-US" sz="2800" dirty="0" smtClean="0">
                <a:solidFill>
                  <a:srgbClr val="FF0000"/>
                </a:solidFill>
              </a:rPr>
              <a:t>How </a:t>
            </a:r>
            <a:r>
              <a:rPr lang="en-US" sz="2800" dirty="0" smtClean="0"/>
              <a:t>are the </a:t>
            </a:r>
            <a:r>
              <a:rPr lang="en-US" sz="2800" dirty="0" smtClean="0">
                <a:solidFill>
                  <a:srgbClr val="FF0000"/>
                </a:solidFill>
              </a:rPr>
              <a:t>stakeholders involved</a:t>
            </a:r>
            <a:r>
              <a:rPr lang="en-US" sz="2800" dirty="0" smtClean="0"/>
              <a:t>?</a:t>
            </a:r>
            <a:endParaRPr lang="en-GB" sz="2800" dirty="0" smtClean="0"/>
          </a:p>
        </p:txBody>
      </p:sp>
      <p:pic>
        <p:nvPicPr>
          <p:cNvPr id="4" name="Picture 3"/>
          <p:cNvPicPr>
            <a:picLocks noChangeAspect="1"/>
          </p:cNvPicPr>
          <p:nvPr/>
        </p:nvPicPr>
        <p:blipFill>
          <a:blip r:embed="rId2"/>
          <a:stretch>
            <a:fillRect/>
          </a:stretch>
        </p:blipFill>
        <p:spPr>
          <a:xfrm>
            <a:off x="7668344" y="116632"/>
            <a:ext cx="936104" cy="936104"/>
          </a:xfrm>
          <a:prstGeom prst="rect">
            <a:avLst/>
          </a:prstGeom>
        </p:spPr>
      </p:pic>
      <p:pic>
        <p:nvPicPr>
          <p:cNvPr id="6" name="Picture 1" descr="C:\Users\Valued User\Desktop\Ruslan\IMAG0576.jpg"/>
          <p:cNvPicPr>
            <a:picLocks noChangeAspect="1" noChangeArrowheads="1"/>
          </p:cNvPicPr>
          <p:nvPr/>
        </p:nvPicPr>
        <p:blipFill>
          <a:blip r:embed="rId3" cstate="print"/>
          <a:srcRect/>
          <a:stretch>
            <a:fillRect/>
          </a:stretch>
        </p:blipFill>
        <p:spPr bwMode="auto">
          <a:xfrm>
            <a:off x="6084168" y="4365104"/>
            <a:ext cx="2942384" cy="1761798"/>
          </a:xfrm>
          <a:prstGeom prst="rect">
            <a:avLst/>
          </a:prstGeom>
          <a:noFill/>
        </p:spPr>
      </p:pic>
    </p:spTree>
    <p:extLst>
      <p:ext uri="{BB962C8B-B14F-4D97-AF65-F5344CB8AC3E}">
        <p14:creationId xmlns:p14="http://schemas.microsoft.com/office/powerpoint/2010/main" val="3976952526"/>
      </p:ext>
    </p:extLst>
  </p:cSld>
  <p:clrMapOvr>
    <a:masterClrMapping/>
  </p:clrMapOvr>
  <p:transition xmlns:p14="http://schemas.microsoft.com/office/powerpoint/2010/main">
    <p:pull dir="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7893">
                                            <p:txEl>
                                              <p:pRg st="0" end="0"/>
                                            </p:txEl>
                                          </p:spTgt>
                                        </p:tgtEl>
                                        <p:attrNameLst>
                                          <p:attrName>style.visibility</p:attrName>
                                        </p:attrNameLst>
                                      </p:cBhvr>
                                      <p:to>
                                        <p:strVal val="visible"/>
                                      </p:to>
                                    </p:set>
                                    <p:animEffect transition="in" filter="checkerboard(across)">
                                      <p:cBhvr>
                                        <p:cTn id="7" dur="500"/>
                                        <p:tgtEl>
                                          <p:spTgt spid="3789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7893">
                                            <p:txEl>
                                              <p:pRg st="1" end="1"/>
                                            </p:txEl>
                                          </p:spTgt>
                                        </p:tgtEl>
                                        <p:attrNameLst>
                                          <p:attrName>style.visibility</p:attrName>
                                        </p:attrNameLst>
                                      </p:cBhvr>
                                      <p:to>
                                        <p:strVal val="visible"/>
                                      </p:to>
                                    </p:set>
                                    <p:animEffect transition="in" filter="checkerboard(across)">
                                      <p:cBhvr>
                                        <p:cTn id="12" dur="500"/>
                                        <p:tgtEl>
                                          <p:spTgt spid="3789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7893">
                                            <p:txEl>
                                              <p:pRg st="2" end="2"/>
                                            </p:txEl>
                                          </p:spTgt>
                                        </p:tgtEl>
                                        <p:attrNameLst>
                                          <p:attrName>style.visibility</p:attrName>
                                        </p:attrNameLst>
                                      </p:cBhvr>
                                      <p:to>
                                        <p:strVal val="visible"/>
                                      </p:to>
                                    </p:set>
                                    <p:animEffect transition="in" filter="checkerboard(across)">
                                      <p:cBhvr>
                                        <p:cTn id="17" dur="500"/>
                                        <p:tgtEl>
                                          <p:spTgt spid="3789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7893">
                                            <p:txEl>
                                              <p:pRg st="3" end="3"/>
                                            </p:txEl>
                                          </p:spTgt>
                                        </p:tgtEl>
                                        <p:attrNameLst>
                                          <p:attrName>style.visibility</p:attrName>
                                        </p:attrNameLst>
                                      </p:cBhvr>
                                      <p:to>
                                        <p:strVal val="visible"/>
                                      </p:to>
                                    </p:set>
                                    <p:animEffect transition="in" filter="checkerboard(across)">
                                      <p:cBhvr>
                                        <p:cTn id="22" dur="500"/>
                                        <p:tgtEl>
                                          <p:spTgt spid="3789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7893">
                                            <p:txEl>
                                              <p:pRg st="4" end="4"/>
                                            </p:txEl>
                                          </p:spTgt>
                                        </p:tgtEl>
                                        <p:attrNameLst>
                                          <p:attrName>style.visibility</p:attrName>
                                        </p:attrNameLst>
                                      </p:cBhvr>
                                      <p:to>
                                        <p:strVal val="visible"/>
                                      </p:to>
                                    </p:set>
                                    <p:animEffect transition="in" filter="checkerboard(across)">
                                      <p:cBhvr>
                                        <p:cTn id="27" dur="500"/>
                                        <p:tgtEl>
                                          <p:spTgt spid="3789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37893">
                                            <p:txEl>
                                              <p:pRg st="5" end="5"/>
                                            </p:txEl>
                                          </p:spTgt>
                                        </p:tgtEl>
                                        <p:attrNameLst>
                                          <p:attrName>style.visibility</p:attrName>
                                        </p:attrNameLst>
                                      </p:cBhvr>
                                      <p:to>
                                        <p:strVal val="visible"/>
                                      </p:to>
                                    </p:set>
                                    <p:animEffect transition="in" filter="checkerboard(across)">
                                      <p:cBhvr>
                                        <p:cTn id="32" dur="500"/>
                                        <p:tgtEl>
                                          <p:spTgt spid="3789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37893">
                                            <p:txEl>
                                              <p:pRg st="6" end="6"/>
                                            </p:txEl>
                                          </p:spTgt>
                                        </p:tgtEl>
                                        <p:attrNameLst>
                                          <p:attrName>style.visibility</p:attrName>
                                        </p:attrNameLst>
                                      </p:cBhvr>
                                      <p:to>
                                        <p:strVal val="visible"/>
                                      </p:to>
                                    </p:set>
                                    <p:animEffect transition="in" filter="checkerboard(across)">
                                      <p:cBhvr>
                                        <p:cTn id="37" dur="500"/>
                                        <p:tgtEl>
                                          <p:spTgt spid="3789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90" name="Rectangle 2"/>
          <p:cNvSpPr>
            <a:spLocks noGrp="1" noChangeArrowheads="1"/>
          </p:cNvSpPr>
          <p:nvPr>
            <p:ph type="title"/>
          </p:nvPr>
        </p:nvSpPr>
        <p:spPr>
          <a:xfrm>
            <a:off x="1907704" y="188640"/>
            <a:ext cx="5544616" cy="1024086"/>
          </a:xfrm>
          <a:solidFill>
            <a:srgbClr val="CCFFCC"/>
          </a:solidFill>
        </p:spPr>
        <p:txBody>
          <a:bodyPr>
            <a:normAutofit fontScale="90000"/>
          </a:bodyPr>
          <a:lstStyle/>
          <a:p>
            <a:pPr algn="ctr" eaLnBrk="1" hangingPunct="1">
              <a:defRPr/>
            </a:pPr>
            <a:r>
              <a:rPr lang="en-US" sz="3200" dirty="0" smtClean="0">
                <a:solidFill>
                  <a:schemeClr val="tx1"/>
                </a:solidFill>
                <a:effectLst>
                  <a:outerShdw blurRad="38100" dist="38100" dir="2700000" algn="tl">
                    <a:srgbClr val="000000"/>
                  </a:outerShdw>
                </a:effectLst>
              </a:rPr>
              <a:t>CHARACTERISTICS OF GOOD OBJECTIVE STATEMENTS</a:t>
            </a:r>
          </a:p>
        </p:txBody>
      </p:sp>
      <p:sp>
        <p:nvSpPr>
          <p:cNvPr id="43011" name="Rectangle 3"/>
          <p:cNvSpPr>
            <a:spLocks noGrp="1" noChangeArrowheads="1"/>
          </p:cNvSpPr>
          <p:nvPr>
            <p:ph type="body" idx="1"/>
          </p:nvPr>
        </p:nvSpPr>
        <p:spPr>
          <a:xfrm>
            <a:off x="357188" y="1556792"/>
            <a:ext cx="8382000" cy="4400550"/>
          </a:xfrm>
        </p:spPr>
        <p:txBody>
          <a:bodyPr/>
          <a:lstStyle/>
          <a:p>
            <a:pPr marL="404813" indent="-404813" eaLnBrk="1" hangingPunct="1">
              <a:lnSpc>
                <a:spcPct val="90000"/>
              </a:lnSpc>
              <a:buClr>
                <a:schemeClr val="tx1"/>
              </a:buClr>
              <a:buFont typeface="Wingdings" pitchFamily="2" charset="2"/>
              <a:buChar char="Ø"/>
            </a:pPr>
            <a:r>
              <a:rPr lang="en-US" sz="3000" dirty="0" smtClean="0">
                <a:latin typeface="Arial" pitchFamily="34" charset="0"/>
              </a:rPr>
              <a:t>Should be stated such that a </a:t>
            </a:r>
            <a:r>
              <a:rPr lang="en-US" sz="3000" dirty="0" smtClean="0">
                <a:solidFill>
                  <a:srgbClr val="FF0000"/>
                </a:solidFill>
                <a:latin typeface="Arial" pitchFamily="34" charset="0"/>
              </a:rPr>
              <a:t>graduate</a:t>
            </a:r>
            <a:r>
              <a:rPr lang="en-US" sz="3000" dirty="0" smtClean="0">
                <a:latin typeface="Arial" pitchFamily="34" charset="0"/>
              </a:rPr>
              <a:t> can demonstrate </a:t>
            </a:r>
            <a:r>
              <a:rPr lang="en-US" sz="3000" dirty="0" smtClean="0">
                <a:solidFill>
                  <a:srgbClr val="FF0000"/>
                </a:solidFill>
                <a:latin typeface="Arial" pitchFamily="34" charset="0"/>
              </a:rPr>
              <a:t>in their career </a:t>
            </a:r>
            <a:r>
              <a:rPr lang="en-US" sz="3000" dirty="0" smtClean="0">
                <a:latin typeface="Arial" pitchFamily="34" charset="0"/>
              </a:rPr>
              <a:t>or</a:t>
            </a:r>
            <a:r>
              <a:rPr lang="en-US" sz="3000" dirty="0" smtClean="0">
                <a:solidFill>
                  <a:schemeClr val="accent1"/>
                </a:solidFill>
                <a:latin typeface="Arial" pitchFamily="34" charset="0"/>
              </a:rPr>
              <a:t> </a:t>
            </a:r>
            <a:r>
              <a:rPr lang="en-US" sz="3000" dirty="0" smtClean="0">
                <a:solidFill>
                  <a:srgbClr val="FF0000"/>
                </a:solidFill>
                <a:latin typeface="Arial" pitchFamily="34" charset="0"/>
              </a:rPr>
              <a:t>professional life after graduation</a:t>
            </a:r>
            <a:r>
              <a:rPr lang="en-US" sz="3000" dirty="0" smtClean="0">
                <a:solidFill>
                  <a:schemeClr val="accent1"/>
                </a:solidFill>
                <a:latin typeface="Arial" pitchFamily="34" charset="0"/>
              </a:rPr>
              <a:t> </a:t>
            </a:r>
            <a:r>
              <a:rPr lang="en-US" sz="3000" dirty="0" smtClean="0">
                <a:latin typeface="Arial" pitchFamily="34" charset="0"/>
              </a:rPr>
              <a:t>(long term in nature)</a:t>
            </a:r>
          </a:p>
          <a:p>
            <a:pPr marL="404813" indent="-404813" eaLnBrk="1" hangingPunct="1">
              <a:lnSpc>
                <a:spcPct val="90000"/>
              </a:lnSpc>
              <a:buClr>
                <a:schemeClr val="tx1"/>
              </a:buClr>
              <a:buFont typeface="Wingdings" pitchFamily="2" charset="2"/>
              <a:buChar char="Ø"/>
            </a:pPr>
            <a:r>
              <a:rPr lang="en-US" sz="3000" dirty="0" smtClean="0">
                <a:latin typeface="Arial" pitchFamily="34" charset="0"/>
              </a:rPr>
              <a:t>Distinctive/unique features/having own niche</a:t>
            </a:r>
          </a:p>
          <a:p>
            <a:pPr marL="404813" indent="-404813" eaLnBrk="1" hangingPunct="1">
              <a:lnSpc>
                <a:spcPct val="90000"/>
              </a:lnSpc>
              <a:buClr>
                <a:schemeClr val="tx1"/>
              </a:buClr>
              <a:buFont typeface="Wingdings" pitchFamily="2" charset="2"/>
              <a:buChar char="Ø"/>
            </a:pPr>
            <a:r>
              <a:rPr lang="en-US" sz="3000" dirty="0" smtClean="0">
                <a:solidFill>
                  <a:srgbClr val="FF0000"/>
                </a:solidFill>
                <a:latin typeface="Arial" pitchFamily="34" charset="0"/>
              </a:rPr>
              <a:t>S</a:t>
            </a:r>
            <a:r>
              <a:rPr lang="en-US" sz="3000" dirty="0" smtClean="0">
                <a:latin typeface="Arial" pitchFamily="34" charset="0"/>
              </a:rPr>
              <a:t>pecific, </a:t>
            </a:r>
            <a:r>
              <a:rPr lang="en-US" sz="3000" dirty="0" smtClean="0">
                <a:solidFill>
                  <a:srgbClr val="FF0000"/>
                </a:solidFill>
                <a:latin typeface="Arial" pitchFamily="34" charset="0"/>
              </a:rPr>
              <a:t>M</a:t>
            </a:r>
            <a:r>
              <a:rPr lang="en-US" sz="3000" dirty="0" smtClean="0">
                <a:latin typeface="Arial" pitchFamily="34" charset="0"/>
              </a:rPr>
              <a:t>easurable, </a:t>
            </a:r>
            <a:r>
              <a:rPr lang="en-US" sz="3000" dirty="0" smtClean="0">
                <a:solidFill>
                  <a:srgbClr val="FF0000"/>
                </a:solidFill>
                <a:latin typeface="Arial" pitchFamily="34" charset="0"/>
              </a:rPr>
              <a:t>A</a:t>
            </a:r>
            <a:r>
              <a:rPr lang="en-US" sz="3000" dirty="0" smtClean="0">
                <a:latin typeface="Arial" pitchFamily="34" charset="0"/>
              </a:rPr>
              <a:t>chievable, </a:t>
            </a:r>
            <a:r>
              <a:rPr lang="en-US" sz="3000" dirty="0" smtClean="0">
                <a:solidFill>
                  <a:srgbClr val="FF0000"/>
                </a:solidFill>
                <a:latin typeface="Arial" pitchFamily="34" charset="0"/>
              </a:rPr>
              <a:t>R</a:t>
            </a:r>
            <a:r>
              <a:rPr lang="en-US" sz="3000" dirty="0" smtClean="0">
                <a:latin typeface="Arial" pitchFamily="34" charset="0"/>
              </a:rPr>
              <a:t>esult oriented, and having a </a:t>
            </a:r>
            <a:r>
              <a:rPr lang="en-US" sz="3000" dirty="0" smtClean="0">
                <a:solidFill>
                  <a:srgbClr val="FF0000"/>
                </a:solidFill>
                <a:latin typeface="Arial" pitchFamily="34" charset="0"/>
              </a:rPr>
              <a:t>T</a:t>
            </a:r>
            <a:r>
              <a:rPr lang="en-US" sz="3000" dirty="0" smtClean="0">
                <a:latin typeface="Arial" pitchFamily="34" charset="0"/>
              </a:rPr>
              <a:t>ime frame (</a:t>
            </a:r>
            <a:r>
              <a:rPr lang="en-US" sz="3000" dirty="0" smtClean="0">
                <a:solidFill>
                  <a:srgbClr val="FF0000"/>
                </a:solidFill>
                <a:latin typeface="Arial" pitchFamily="34" charset="0"/>
              </a:rPr>
              <a:t>SMART</a:t>
            </a:r>
            <a:r>
              <a:rPr lang="en-US" sz="3000" dirty="0" smtClean="0">
                <a:latin typeface="Arial" pitchFamily="34" charset="0"/>
              </a:rPr>
              <a:t>)</a:t>
            </a:r>
          </a:p>
          <a:p>
            <a:pPr marL="404813" indent="-404813" eaLnBrk="1" hangingPunct="1">
              <a:lnSpc>
                <a:spcPct val="90000"/>
              </a:lnSpc>
              <a:buClr>
                <a:schemeClr val="tx1"/>
              </a:buClr>
              <a:buFont typeface="Wingdings" pitchFamily="2" charset="2"/>
              <a:buChar char="Ø"/>
            </a:pPr>
            <a:r>
              <a:rPr lang="en-US" sz="3000" dirty="0" smtClean="0">
                <a:latin typeface="Arial" pitchFamily="34" charset="0"/>
              </a:rPr>
              <a:t>Clear, concise, consistent and reachable</a:t>
            </a:r>
          </a:p>
          <a:p>
            <a:pPr marL="404813" indent="-404813" eaLnBrk="1" hangingPunct="1">
              <a:lnSpc>
                <a:spcPct val="90000"/>
              </a:lnSpc>
              <a:buClr>
                <a:schemeClr val="tx1"/>
              </a:buClr>
              <a:buFont typeface="Wingdings" pitchFamily="2" charset="2"/>
              <a:buChar char="Ø"/>
            </a:pPr>
            <a:r>
              <a:rPr lang="en-US" sz="3000" dirty="0" smtClean="0">
                <a:latin typeface="Arial" pitchFamily="34" charset="0"/>
              </a:rPr>
              <a:t>Has clear link to the </a:t>
            </a:r>
            <a:r>
              <a:rPr lang="en-US" sz="3000" dirty="0" err="1" smtClean="0">
                <a:latin typeface="Arial" pitchFamily="34" charset="0"/>
              </a:rPr>
              <a:t>programme</a:t>
            </a:r>
            <a:r>
              <a:rPr lang="en-US" sz="3000" dirty="0" smtClean="0">
                <a:latin typeface="Arial" pitchFamily="34" charset="0"/>
              </a:rPr>
              <a:t> outcomes &amp; curriculum design</a:t>
            </a:r>
          </a:p>
        </p:txBody>
      </p:sp>
      <p:pic>
        <p:nvPicPr>
          <p:cNvPr id="4" name="Picture 3"/>
          <p:cNvPicPr>
            <a:picLocks noChangeAspect="1"/>
          </p:cNvPicPr>
          <p:nvPr/>
        </p:nvPicPr>
        <p:blipFill>
          <a:blip r:embed="rId2"/>
          <a:stretch>
            <a:fillRect/>
          </a:stretch>
        </p:blipFill>
        <p:spPr>
          <a:xfrm>
            <a:off x="7668344" y="116632"/>
            <a:ext cx="936104" cy="936104"/>
          </a:xfrm>
          <a:prstGeom prst="rect">
            <a:avLst/>
          </a:prstGeom>
        </p:spPr>
      </p:pic>
    </p:spTree>
    <p:extLst>
      <p:ext uri="{BB962C8B-B14F-4D97-AF65-F5344CB8AC3E}">
        <p14:creationId xmlns:p14="http://schemas.microsoft.com/office/powerpoint/2010/main" val="2470526311"/>
      </p:ext>
    </p:extLst>
  </p:cSld>
  <p:clrMapOvr>
    <a:masterClrMapping/>
  </p:clrMapOvr>
  <p:transition xmlns:p14="http://schemas.microsoft.com/office/powerpoint/2010/main">
    <p:pull dir="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3011">
                                            <p:txEl>
                                              <p:pRg st="0" end="0"/>
                                            </p:txEl>
                                          </p:spTgt>
                                        </p:tgtEl>
                                        <p:attrNameLst>
                                          <p:attrName>style.visibility</p:attrName>
                                        </p:attrNameLst>
                                      </p:cBhvr>
                                      <p:to>
                                        <p:strVal val="visible"/>
                                      </p:to>
                                    </p:set>
                                    <p:animEffect transition="in" filter="checkerboard(across)">
                                      <p:cBhvr>
                                        <p:cTn id="7" dur="500"/>
                                        <p:tgtEl>
                                          <p:spTgt spid="430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3011">
                                            <p:txEl>
                                              <p:pRg st="1" end="1"/>
                                            </p:txEl>
                                          </p:spTgt>
                                        </p:tgtEl>
                                        <p:attrNameLst>
                                          <p:attrName>style.visibility</p:attrName>
                                        </p:attrNameLst>
                                      </p:cBhvr>
                                      <p:to>
                                        <p:strVal val="visible"/>
                                      </p:to>
                                    </p:set>
                                    <p:animEffect transition="in" filter="checkerboard(across)">
                                      <p:cBhvr>
                                        <p:cTn id="12" dur="500"/>
                                        <p:tgtEl>
                                          <p:spTgt spid="430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3011">
                                            <p:txEl>
                                              <p:pRg st="2" end="2"/>
                                            </p:txEl>
                                          </p:spTgt>
                                        </p:tgtEl>
                                        <p:attrNameLst>
                                          <p:attrName>style.visibility</p:attrName>
                                        </p:attrNameLst>
                                      </p:cBhvr>
                                      <p:to>
                                        <p:strVal val="visible"/>
                                      </p:to>
                                    </p:set>
                                    <p:animEffect transition="in" filter="checkerboard(across)">
                                      <p:cBhvr>
                                        <p:cTn id="17" dur="500"/>
                                        <p:tgtEl>
                                          <p:spTgt spid="430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43011">
                                            <p:txEl>
                                              <p:pRg st="3" end="3"/>
                                            </p:txEl>
                                          </p:spTgt>
                                        </p:tgtEl>
                                        <p:attrNameLst>
                                          <p:attrName>style.visibility</p:attrName>
                                        </p:attrNameLst>
                                      </p:cBhvr>
                                      <p:to>
                                        <p:strVal val="visible"/>
                                      </p:to>
                                    </p:set>
                                    <p:animEffect transition="in" filter="checkerboard(across)">
                                      <p:cBhvr>
                                        <p:cTn id="22" dur="500"/>
                                        <p:tgtEl>
                                          <p:spTgt spid="430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43011">
                                            <p:txEl>
                                              <p:pRg st="4" end="4"/>
                                            </p:txEl>
                                          </p:spTgt>
                                        </p:tgtEl>
                                        <p:attrNameLst>
                                          <p:attrName>style.visibility</p:attrName>
                                        </p:attrNameLst>
                                      </p:cBhvr>
                                      <p:to>
                                        <p:strVal val="visible"/>
                                      </p:to>
                                    </p:set>
                                    <p:animEffect transition="in" filter="checkerboard(across)">
                                      <p:cBhvr>
                                        <p:cTn id="27" dur="500"/>
                                        <p:tgtEl>
                                          <p:spTgt spid="430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Rectangle 2"/>
          <p:cNvSpPr>
            <a:spLocks noGrp="1" noChangeArrowheads="1"/>
          </p:cNvSpPr>
          <p:nvPr>
            <p:ph type="title"/>
          </p:nvPr>
        </p:nvSpPr>
        <p:spPr>
          <a:xfrm>
            <a:off x="1979712" y="404664"/>
            <a:ext cx="5472608" cy="627856"/>
          </a:xfrm>
          <a:solidFill>
            <a:srgbClr val="CCFFCC"/>
          </a:solidFill>
        </p:spPr>
        <p:txBody>
          <a:bodyPr>
            <a:normAutofit fontScale="90000"/>
          </a:bodyPr>
          <a:lstStyle/>
          <a:p>
            <a:pPr algn="ctr" eaLnBrk="1" hangingPunct="1"/>
            <a:r>
              <a:rPr lang="en-US" dirty="0" err="1" smtClean="0"/>
              <a:t>eg</a:t>
            </a:r>
            <a:r>
              <a:rPr lang="en-US" dirty="0" smtClean="0"/>
              <a:t>. Programme Objectives (PEO)</a:t>
            </a:r>
          </a:p>
        </p:txBody>
      </p:sp>
      <p:sp>
        <p:nvSpPr>
          <p:cNvPr id="45061" name="Rectangle 3"/>
          <p:cNvSpPr>
            <a:spLocks noGrp="1" noChangeArrowheads="1"/>
          </p:cNvSpPr>
          <p:nvPr>
            <p:ph type="body" idx="1"/>
          </p:nvPr>
        </p:nvSpPr>
        <p:spPr>
          <a:xfrm>
            <a:off x="539552" y="1600200"/>
            <a:ext cx="8147248" cy="4445691"/>
          </a:xfrm>
        </p:spPr>
        <p:txBody>
          <a:bodyPr>
            <a:normAutofit/>
          </a:bodyPr>
          <a:lstStyle/>
          <a:p>
            <a:pPr eaLnBrk="1" hangingPunct="1">
              <a:lnSpc>
                <a:spcPct val="90000"/>
              </a:lnSpc>
            </a:pPr>
            <a:r>
              <a:rPr lang="en-US" dirty="0" smtClean="0">
                <a:cs typeface="Times New Roman" pitchFamily="18" charset="0"/>
              </a:rPr>
              <a:t>To provide graduates with sufficient knowledge in civil engineering and possess the necessary skills for work in the industry.</a:t>
            </a:r>
          </a:p>
          <a:p>
            <a:pPr eaLnBrk="1" hangingPunct="1">
              <a:lnSpc>
                <a:spcPct val="90000"/>
              </a:lnSpc>
            </a:pPr>
            <a:r>
              <a:rPr lang="en-US" dirty="0" smtClean="0">
                <a:cs typeface="Times New Roman" pitchFamily="18" charset="0"/>
              </a:rPr>
              <a:t>To produce graduates who are sensitive and responsible towards the society, culture and environment.</a:t>
            </a:r>
          </a:p>
          <a:p>
            <a:pPr eaLnBrk="1" hangingPunct="1">
              <a:lnSpc>
                <a:spcPct val="90000"/>
              </a:lnSpc>
            </a:pPr>
            <a:r>
              <a:rPr lang="en-US" dirty="0" smtClean="0">
                <a:cs typeface="Times New Roman" pitchFamily="18" charset="0"/>
              </a:rPr>
              <a:t>To prepare graduates for work in advanced design and innovation at international level.</a:t>
            </a:r>
          </a:p>
          <a:p>
            <a:pPr eaLnBrk="1" hangingPunct="1">
              <a:lnSpc>
                <a:spcPct val="90000"/>
              </a:lnSpc>
            </a:pPr>
            <a:endParaRPr lang="en-US" dirty="0" smtClean="0"/>
          </a:p>
        </p:txBody>
      </p:sp>
      <p:pic>
        <p:nvPicPr>
          <p:cNvPr id="4" name="Picture 3"/>
          <p:cNvPicPr>
            <a:picLocks noChangeAspect="1"/>
          </p:cNvPicPr>
          <p:nvPr/>
        </p:nvPicPr>
        <p:blipFill>
          <a:blip r:embed="rId2"/>
          <a:stretch>
            <a:fillRect/>
          </a:stretch>
        </p:blipFill>
        <p:spPr>
          <a:xfrm>
            <a:off x="7668344" y="116632"/>
            <a:ext cx="936104" cy="936104"/>
          </a:xfrm>
          <a:prstGeom prst="rect">
            <a:avLst/>
          </a:prstGeom>
        </p:spPr>
      </p:pic>
    </p:spTree>
    <p:extLst>
      <p:ext uri="{BB962C8B-B14F-4D97-AF65-F5344CB8AC3E}">
        <p14:creationId xmlns:p14="http://schemas.microsoft.com/office/powerpoint/2010/main" val="1150086249"/>
      </p:ext>
    </p:extLst>
  </p:cSld>
  <p:clrMapOvr>
    <a:masterClrMapping/>
  </p:clrMapOvr>
  <p:transition xmlns:p14="http://schemas.microsoft.com/office/powerpoint/2010/main">
    <p:pull dir="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5061">
                                            <p:txEl>
                                              <p:pRg st="0" end="0"/>
                                            </p:txEl>
                                          </p:spTgt>
                                        </p:tgtEl>
                                        <p:attrNameLst>
                                          <p:attrName>style.visibility</p:attrName>
                                        </p:attrNameLst>
                                      </p:cBhvr>
                                      <p:to>
                                        <p:strVal val="visible"/>
                                      </p:to>
                                    </p:set>
                                    <p:animEffect transition="in" filter="checkerboard(across)">
                                      <p:cBhvr>
                                        <p:cTn id="7" dur="500"/>
                                        <p:tgtEl>
                                          <p:spTgt spid="4506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5061">
                                            <p:txEl>
                                              <p:pRg st="1" end="1"/>
                                            </p:txEl>
                                          </p:spTgt>
                                        </p:tgtEl>
                                        <p:attrNameLst>
                                          <p:attrName>style.visibility</p:attrName>
                                        </p:attrNameLst>
                                      </p:cBhvr>
                                      <p:to>
                                        <p:strVal val="visible"/>
                                      </p:to>
                                    </p:set>
                                    <p:animEffect transition="in" filter="checkerboard(across)">
                                      <p:cBhvr>
                                        <p:cTn id="12" dur="500"/>
                                        <p:tgtEl>
                                          <p:spTgt spid="4506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5061">
                                            <p:txEl>
                                              <p:pRg st="2" end="2"/>
                                            </p:txEl>
                                          </p:spTgt>
                                        </p:tgtEl>
                                        <p:attrNameLst>
                                          <p:attrName>style.visibility</p:attrName>
                                        </p:attrNameLst>
                                      </p:cBhvr>
                                      <p:to>
                                        <p:strVal val="visible"/>
                                      </p:to>
                                    </p:set>
                                    <p:animEffect transition="in" filter="checkerboard(across)">
                                      <p:cBhvr>
                                        <p:cTn id="17" dur="500"/>
                                        <p:tgtEl>
                                          <p:spTgt spid="4506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1"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20" name="Rectangle 2"/>
          <p:cNvSpPr>
            <a:spLocks noGrp="1" noChangeArrowheads="1"/>
          </p:cNvSpPr>
          <p:nvPr>
            <p:ph type="title"/>
          </p:nvPr>
        </p:nvSpPr>
        <p:spPr/>
        <p:txBody>
          <a:bodyPr>
            <a:normAutofit fontScale="90000"/>
          </a:bodyPr>
          <a:lstStyle/>
          <a:p>
            <a:pPr eaLnBrk="1" hangingPunct="1"/>
            <a:r>
              <a:rPr lang="en-US" smtClean="0"/>
              <a:t>Exercise 1</a:t>
            </a:r>
            <a:br>
              <a:rPr lang="en-US" smtClean="0"/>
            </a:br>
            <a:r>
              <a:rPr lang="en-US" smtClean="0"/>
              <a:t>List down potential stakeholders</a:t>
            </a:r>
          </a:p>
        </p:txBody>
      </p:sp>
      <p:sp>
        <p:nvSpPr>
          <p:cNvPr id="137221" name="Rectangle 3"/>
          <p:cNvSpPr>
            <a:spLocks noGrp="1" noChangeArrowheads="1"/>
          </p:cNvSpPr>
          <p:nvPr>
            <p:ph type="body" idx="1"/>
          </p:nvPr>
        </p:nvSpPr>
        <p:spPr/>
        <p:txBody>
          <a:bodyPr/>
          <a:lstStyle/>
          <a:p>
            <a:pPr eaLnBrk="1" hangingPunct="1"/>
            <a:r>
              <a:rPr lang="en-US" smtClean="0"/>
              <a:t>Major</a:t>
            </a:r>
          </a:p>
          <a:p>
            <a:pPr eaLnBrk="1" hangingPunct="1"/>
            <a:endParaRPr lang="en-US" smtClean="0"/>
          </a:p>
          <a:p>
            <a:pPr eaLnBrk="1" hangingPunct="1"/>
            <a:endParaRPr lang="en-US" smtClean="0"/>
          </a:p>
          <a:p>
            <a:pPr eaLnBrk="1" hangingPunct="1"/>
            <a:r>
              <a:rPr lang="en-US" smtClean="0"/>
              <a:t>Minor</a:t>
            </a:r>
          </a:p>
          <a:p>
            <a:pPr eaLnBrk="1" hangingPunct="1">
              <a:buFontTx/>
              <a:buNone/>
            </a:pPr>
            <a:endParaRPr lang="en-US" smtClean="0"/>
          </a:p>
        </p:txBody>
      </p:sp>
    </p:spTree>
    <p:extLst>
      <p:ext uri="{BB962C8B-B14F-4D97-AF65-F5344CB8AC3E}">
        <p14:creationId xmlns:p14="http://schemas.microsoft.com/office/powerpoint/2010/main" val="2468931473"/>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4" name="Rectangle 2"/>
          <p:cNvSpPr>
            <a:spLocks noGrp="1" noChangeArrowheads="1"/>
          </p:cNvSpPr>
          <p:nvPr>
            <p:ph type="title"/>
          </p:nvPr>
        </p:nvSpPr>
        <p:spPr/>
        <p:txBody>
          <a:bodyPr/>
          <a:lstStyle/>
          <a:p>
            <a:pPr eaLnBrk="1" hangingPunct="1"/>
            <a:r>
              <a:rPr lang="en-US" smtClean="0"/>
              <a:t>Exercise 2</a:t>
            </a:r>
          </a:p>
        </p:txBody>
      </p:sp>
      <p:sp>
        <p:nvSpPr>
          <p:cNvPr id="138245" name="Rectangle 3"/>
          <p:cNvSpPr>
            <a:spLocks noGrp="1" noChangeArrowheads="1"/>
          </p:cNvSpPr>
          <p:nvPr>
            <p:ph type="body" idx="1"/>
          </p:nvPr>
        </p:nvSpPr>
        <p:spPr/>
        <p:txBody>
          <a:bodyPr/>
          <a:lstStyle/>
          <a:p>
            <a:pPr eaLnBrk="1" hangingPunct="1"/>
            <a:r>
              <a:rPr lang="en-US" smtClean="0"/>
              <a:t>Develop several programme objectives based on the kind of graduates your programme intent to produce</a:t>
            </a:r>
          </a:p>
          <a:p>
            <a:pPr eaLnBrk="1" hangingPunct="1"/>
            <a:endParaRPr lang="en-US" smtClean="0"/>
          </a:p>
          <a:p>
            <a:pPr eaLnBrk="1" hangingPunct="1"/>
            <a:endParaRPr lang="en-US" smtClean="0"/>
          </a:p>
        </p:txBody>
      </p:sp>
    </p:spTree>
    <p:extLst>
      <p:ext uri="{BB962C8B-B14F-4D97-AF65-F5344CB8AC3E}">
        <p14:creationId xmlns:p14="http://schemas.microsoft.com/office/powerpoint/2010/main" val="1666309760"/>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err="1" smtClean="0"/>
              <a:t>Programme</a:t>
            </a:r>
            <a:r>
              <a:rPr lang="en-US" dirty="0" smtClean="0"/>
              <a:t> Outcomes     (90 minutes)</a:t>
            </a:r>
            <a:endParaRPr lang="en-US" dirty="0"/>
          </a:p>
        </p:txBody>
      </p:sp>
      <p:sp>
        <p:nvSpPr>
          <p:cNvPr id="5" name="Subtitle 4"/>
          <p:cNvSpPr>
            <a:spLocks noGrp="1"/>
          </p:cNvSpPr>
          <p:nvPr>
            <p:ph type="subTitle" idx="1"/>
          </p:nvPr>
        </p:nvSpPr>
        <p:spPr/>
        <p:txBody>
          <a:bodyPr/>
          <a:lstStyle/>
          <a:p>
            <a:r>
              <a:rPr lang="en-US" dirty="0" smtClean="0"/>
              <a:t>14.00 – 15.30</a:t>
            </a:r>
            <a:endParaRPr lang="en-US" dirty="0"/>
          </a:p>
        </p:txBody>
      </p:sp>
    </p:spTree>
    <p:extLst>
      <p:ext uri="{BB962C8B-B14F-4D97-AF65-F5344CB8AC3E}">
        <p14:creationId xmlns:p14="http://schemas.microsoft.com/office/powerpoint/2010/main" val="1507284060"/>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sz="3600" b="1" smtClean="0">
                <a:latin typeface="Times New Roman" pitchFamily="18" charset="0"/>
              </a:rPr>
              <a:t>Programme Outcomes</a:t>
            </a:r>
            <a:endParaRPr lang="en-GB" sz="3600" smtClean="0">
              <a:latin typeface="Times New Roman" pitchFamily="18" charset="0"/>
            </a:endParaRPr>
          </a:p>
        </p:txBody>
      </p:sp>
      <p:sp>
        <p:nvSpPr>
          <p:cNvPr id="45059" name="Rectangle 3"/>
          <p:cNvSpPr>
            <a:spLocks noGrp="1" noChangeArrowheads="1"/>
          </p:cNvSpPr>
          <p:nvPr>
            <p:ph type="body" idx="1"/>
          </p:nvPr>
        </p:nvSpPr>
        <p:spPr>
          <a:xfrm>
            <a:off x="107504" y="1484784"/>
            <a:ext cx="8075240" cy="4445691"/>
          </a:xfrm>
        </p:spPr>
        <p:txBody>
          <a:bodyPr/>
          <a:lstStyle/>
          <a:p>
            <a:r>
              <a:rPr lang="en-US" b="1" dirty="0" smtClean="0">
                <a:latin typeface="Times New Roman" pitchFamily="18" charset="0"/>
              </a:rPr>
              <a:t>What the graduates are expected to know and able to perform or attain by the time of graduation (skills, knowledge and </a:t>
            </a:r>
            <a:r>
              <a:rPr lang="en-US" b="1" dirty="0" err="1" smtClean="0">
                <a:latin typeface="Times New Roman" pitchFamily="18" charset="0"/>
              </a:rPr>
              <a:t>behaviour</a:t>
            </a:r>
            <a:r>
              <a:rPr lang="en-US" b="1" dirty="0" smtClean="0">
                <a:latin typeface="Times New Roman" pitchFamily="18" charset="0"/>
              </a:rPr>
              <a:t>/attitude)</a:t>
            </a:r>
          </a:p>
          <a:p>
            <a:pPr>
              <a:buFontTx/>
              <a:buNone/>
            </a:pPr>
            <a:endParaRPr lang="en-US" b="1" dirty="0" smtClean="0">
              <a:solidFill>
                <a:srgbClr val="FFFF00"/>
              </a:solidFill>
              <a:latin typeface="Times New Roman" pitchFamily="18" charset="0"/>
            </a:endParaRPr>
          </a:p>
          <a:p>
            <a:pPr>
              <a:buFontTx/>
              <a:buNone/>
            </a:pPr>
            <a:r>
              <a:rPr lang="en-US" dirty="0" smtClean="0"/>
              <a:t>	</a:t>
            </a:r>
            <a:r>
              <a:rPr lang="en-US" b="1" dirty="0" smtClean="0">
                <a:solidFill>
                  <a:schemeClr val="accent1"/>
                </a:solidFill>
                <a:latin typeface="Times New Roman" pitchFamily="18" charset="0"/>
              </a:rPr>
              <a:t>There must be a clear linkage between Objectives and Outcomes </a:t>
            </a:r>
            <a:endParaRPr lang="en-GB" b="1" dirty="0" smtClean="0">
              <a:solidFill>
                <a:schemeClr val="accent1"/>
              </a:solidFill>
              <a:latin typeface="Times New Roman" pitchFamily="18" charset="0"/>
            </a:endParaRPr>
          </a:p>
        </p:txBody>
      </p:sp>
      <p:pic>
        <p:nvPicPr>
          <p:cNvPr id="45060" name="Picture 3" descr="monyet gitur"/>
          <p:cNvPicPr>
            <a:picLocks noChangeAspect="1" noChangeArrowheads="1" noCrop="1"/>
          </p:cNvPicPr>
          <p:nvPr/>
        </p:nvPicPr>
        <p:blipFill>
          <a:blip r:embed="rId2" cstate="print"/>
          <a:srcRect/>
          <a:stretch>
            <a:fillRect/>
          </a:stretch>
        </p:blipFill>
        <p:spPr bwMode="auto">
          <a:xfrm>
            <a:off x="7485063" y="0"/>
            <a:ext cx="1658937" cy="1658938"/>
          </a:xfrm>
          <a:prstGeom prst="rect">
            <a:avLst/>
          </a:prstGeom>
          <a:noFill/>
          <a:ln w="9525">
            <a:noFill/>
            <a:miter lim="800000"/>
            <a:headEnd/>
            <a:tailEnd/>
          </a:ln>
        </p:spPr>
      </p:pic>
      <p:sp>
        <p:nvSpPr>
          <p:cNvPr id="5" name="Rectangle 4"/>
          <p:cNvSpPr/>
          <p:nvPr/>
        </p:nvSpPr>
        <p:spPr>
          <a:xfrm>
            <a:off x="251520" y="5590981"/>
            <a:ext cx="8640960" cy="830997"/>
          </a:xfrm>
          <a:prstGeom prst="rect">
            <a:avLst/>
          </a:prstGeom>
        </p:spPr>
        <p:txBody>
          <a:bodyPr wrap="square">
            <a:spAutoFit/>
          </a:bodyPr>
          <a:lstStyle/>
          <a:p>
            <a:r>
              <a:rPr lang="en-US" sz="2400" dirty="0" smtClean="0"/>
              <a:t>Need to </a:t>
            </a:r>
            <a:r>
              <a:rPr lang="en-US" sz="2400" dirty="0" smtClean="0">
                <a:solidFill>
                  <a:srgbClr val="FF0000"/>
                </a:solidFill>
              </a:rPr>
              <a:t>distribute the outcomes </a:t>
            </a:r>
            <a:r>
              <a:rPr lang="en-US" sz="2400" dirty="0" smtClean="0"/>
              <a:t>throughout the programme, and </a:t>
            </a:r>
            <a:r>
              <a:rPr lang="en-US" sz="2400" dirty="0" smtClean="0">
                <a:solidFill>
                  <a:srgbClr val="FF0000"/>
                </a:solidFill>
              </a:rPr>
              <a:t>not one/two courses </a:t>
            </a:r>
            <a:r>
              <a:rPr lang="en-US" sz="2400" dirty="0" smtClean="0"/>
              <a:t>only addressing a particular outcome</a:t>
            </a:r>
          </a:p>
        </p:txBody>
      </p:sp>
    </p:spTree>
    <p:extLst>
      <p:ext uri="{BB962C8B-B14F-4D97-AF65-F5344CB8AC3E}">
        <p14:creationId xmlns:p14="http://schemas.microsoft.com/office/powerpoint/2010/main" val="2886400937"/>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3"/>
          <p:cNvSpPr>
            <a:spLocks noGrp="1" noChangeArrowheads="1"/>
          </p:cNvSpPr>
          <p:nvPr>
            <p:ph type="body" idx="1"/>
          </p:nvPr>
        </p:nvSpPr>
        <p:spPr>
          <a:xfrm>
            <a:off x="395536" y="1412776"/>
            <a:ext cx="8424936" cy="4378424"/>
          </a:xfrm>
        </p:spPr>
        <p:txBody>
          <a:bodyPr>
            <a:normAutofit fontScale="92500"/>
          </a:bodyPr>
          <a:lstStyle/>
          <a:p>
            <a:pPr marL="404813" indent="-404813" eaLnBrk="1" hangingPunct="1">
              <a:lnSpc>
                <a:spcPct val="90000"/>
              </a:lnSpc>
              <a:buClr>
                <a:schemeClr val="tx1"/>
              </a:buClr>
              <a:buFont typeface="Wingdings" pitchFamily="2" charset="2"/>
              <a:buChar char="Ø"/>
            </a:pPr>
            <a:r>
              <a:rPr lang="en-US" sz="3000" dirty="0" smtClean="0">
                <a:latin typeface="Arial" pitchFamily="34" charset="0"/>
              </a:rPr>
              <a:t>Each describes an area of knowledge and/or skills that a person can possess</a:t>
            </a:r>
          </a:p>
          <a:p>
            <a:pPr marL="404813" indent="-404813" eaLnBrk="1" hangingPunct="1">
              <a:lnSpc>
                <a:spcPct val="90000"/>
              </a:lnSpc>
              <a:buClr>
                <a:schemeClr val="tx1"/>
              </a:buClr>
              <a:buFont typeface="Wingdings" pitchFamily="2" charset="2"/>
              <a:buChar char="Ø"/>
            </a:pPr>
            <a:r>
              <a:rPr lang="en-US" sz="3000" dirty="0" smtClean="0">
                <a:latin typeface="Arial" pitchFamily="34" charset="0"/>
              </a:rPr>
              <a:t>Should be stated such that a student can demonstrate </a:t>
            </a:r>
            <a:r>
              <a:rPr lang="en-US" sz="3000" dirty="0" smtClean="0">
                <a:solidFill>
                  <a:srgbClr val="FF0000"/>
                </a:solidFill>
                <a:latin typeface="Arial" pitchFamily="34" charset="0"/>
              </a:rPr>
              <a:t>before</a:t>
            </a:r>
            <a:r>
              <a:rPr lang="en-US" sz="3000" dirty="0" smtClean="0">
                <a:latin typeface="Arial" pitchFamily="34" charset="0"/>
              </a:rPr>
              <a:t> or </a:t>
            </a:r>
            <a:r>
              <a:rPr lang="en-US" sz="3000" dirty="0" smtClean="0">
                <a:solidFill>
                  <a:srgbClr val="FF0000"/>
                </a:solidFill>
                <a:latin typeface="Arial" pitchFamily="34" charset="0"/>
              </a:rPr>
              <a:t>by the time of graduation</a:t>
            </a:r>
          </a:p>
          <a:p>
            <a:pPr marL="404813" indent="-404813" eaLnBrk="1" hangingPunct="1">
              <a:lnSpc>
                <a:spcPct val="90000"/>
              </a:lnSpc>
              <a:buClr>
                <a:schemeClr val="tx1"/>
              </a:buClr>
              <a:buFont typeface="Wingdings" pitchFamily="2" charset="2"/>
              <a:buChar char="Ø"/>
            </a:pPr>
            <a:r>
              <a:rPr lang="en-US" sz="3000" dirty="0" smtClean="0">
                <a:latin typeface="Arial" pitchFamily="34" charset="0"/>
              </a:rPr>
              <a:t>Should be supportive/responsive of/to one or more </a:t>
            </a:r>
            <a:r>
              <a:rPr lang="en-US" sz="3000" dirty="0" err="1" smtClean="0">
                <a:latin typeface="Arial" pitchFamily="34" charset="0"/>
              </a:rPr>
              <a:t>programme</a:t>
            </a:r>
            <a:r>
              <a:rPr lang="en-US" sz="3000" dirty="0" smtClean="0">
                <a:latin typeface="Arial" pitchFamily="34" charset="0"/>
              </a:rPr>
              <a:t> educational objectives (must be linked to the </a:t>
            </a:r>
            <a:r>
              <a:rPr lang="en-US" sz="3000" dirty="0" err="1" smtClean="0">
                <a:latin typeface="Arial" pitchFamily="34" charset="0"/>
              </a:rPr>
              <a:t>programme</a:t>
            </a:r>
            <a:r>
              <a:rPr lang="en-US" sz="3000" dirty="0" smtClean="0">
                <a:latin typeface="Arial" pitchFamily="34" charset="0"/>
              </a:rPr>
              <a:t> educational objectives)</a:t>
            </a:r>
          </a:p>
          <a:p>
            <a:pPr marL="404813" indent="-404813" eaLnBrk="1" hangingPunct="1">
              <a:lnSpc>
                <a:spcPct val="90000"/>
              </a:lnSpc>
              <a:buClr>
                <a:schemeClr val="tx1"/>
              </a:buClr>
              <a:buFont typeface="Wingdings" pitchFamily="2" charset="2"/>
              <a:buChar char="Ø"/>
            </a:pPr>
            <a:r>
              <a:rPr lang="en-US" sz="3000" dirty="0" smtClean="0">
                <a:latin typeface="Arial" pitchFamily="34" charset="0"/>
              </a:rPr>
              <a:t>Do not have to include measures or performance expectations</a:t>
            </a:r>
          </a:p>
        </p:txBody>
      </p:sp>
      <p:sp>
        <p:nvSpPr>
          <p:cNvPr id="458757" name="Rectangle 5"/>
          <p:cNvSpPr>
            <a:spLocks noGrp="1" noChangeArrowheads="1"/>
          </p:cNvSpPr>
          <p:nvPr>
            <p:ph type="title"/>
          </p:nvPr>
        </p:nvSpPr>
        <p:spPr>
          <a:xfrm>
            <a:off x="1979712" y="188640"/>
            <a:ext cx="5472608" cy="951508"/>
          </a:xfrm>
          <a:solidFill>
            <a:srgbClr val="CCFFCC"/>
          </a:solidFill>
        </p:spPr>
        <p:txBody>
          <a:bodyPr>
            <a:normAutofit fontScale="90000"/>
          </a:bodyPr>
          <a:lstStyle/>
          <a:p>
            <a:pPr algn="ctr" eaLnBrk="1" hangingPunct="1">
              <a:defRPr/>
            </a:pPr>
            <a:r>
              <a:rPr lang="en-US" sz="3200" dirty="0" smtClean="0">
                <a:solidFill>
                  <a:schemeClr val="tx1"/>
                </a:solidFill>
                <a:effectLst>
                  <a:outerShdw blurRad="38100" dist="38100" dir="2700000" algn="tl">
                    <a:srgbClr val="000000"/>
                  </a:outerShdw>
                </a:effectLst>
              </a:rPr>
              <a:t>CHARACTERISTICS OF GOOD OUTCOME STATEMENTS</a:t>
            </a:r>
          </a:p>
        </p:txBody>
      </p:sp>
      <p:pic>
        <p:nvPicPr>
          <p:cNvPr id="4" name="Picture 3"/>
          <p:cNvPicPr>
            <a:picLocks noChangeAspect="1"/>
          </p:cNvPicPr>
          <p:nvPr/>
        </p:nvPicPr>
        <p:blipFill>
          <a:blip r:embed="rId2"/>
          <a:stretch>
            <a:fillRect/>
          </a:stretch>
        </p:blipFill>
        <p:spPr>
          <a:xfrm>
            <a:off x="7668344" y="116632"/>
            <a:ext cx="936104" cy="936104"/>
          </a:xfrm>
          <a:prstGeom prst="rect">
            <a:avLst/>
          </a:prstGeom>
        </p:spPr>
      </p:pic>
    </p:spTree>
    <p:extLst>
      <p:ext uri="{BB962C8B-B14F-4D97-AF65-F5344CB8AC3E}">
        <p14:creationId xmlns:p14="http://schemas.microsoft.com/office/powerpoint/2010/main" val="2941444256"/>
      </p:ext>
    </p:extLst>
  </p:cSld>
  <p:clrMapOvr>
    <a:masterClrMapping/>
  </p:clrMapOvr>
  <p:transition xmlns:p14="http://schemas.microsoft.com/office/powerpoint/2010/main">
    <p:pull dir="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4034">
                                            <p:txEl>
                                              <p:pRg st="0" end="0"/>
                                            </p:txEl>
                                          </p:spTgt>
                                        </p:tgtEl>
                                        <p:attrNameLst>
                                          <p:attrName>style.visibility</p:attrName>
                                        </p:attrNameLst>
                                      </p:cBhvr>
                                      <p:to>
                                        <p:strVal val="visible"/>
                                      </p:to>
                                    </p:set>
                                    <p:animEffect transition="in" filter="checkerboard(across)">
                                      <p:cBhvr>
                                        <p:cTn id="7" dur="500"/>
                                        <p:tgtEl>
                                          <p:spTgt spid="440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4034">
                                            <p:txEl>
                                              <p:pRg st="1" end="1"/>
                                            </p:txEl>
                                          </p:spTgt>
                                        </p:tgtEl>
                                        <p:attrNameLst>
                                          <p:attrName>style.visibility</p:attrName>
                                        </p:attrNameLst>
                                      </p:cBhvr>
                                      <p:to>
                                        <p:strVal val="visible"/>
                                      </p:to>
                                    </p:set>
                                    <p:animEffect transition="in" filter="checkerboard(across)">
                                      <p:cBhvr>
                                        <p:cTn id="12" dur="500"/>
                                        <p:tgtEl>
                                          <p:spTgt spid="4403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4034">
                                            <p:txEl>
                                              <p:pRg st="2" end="2"/>
                                            </p:txEl>
                                          </p:spTgt>
                                        </p:tgtEl>
                                        <p:attrNameLst>
                                          <p:attrName>style.visibility</p:attrName>
                                        </p:attrNameLst>
                                      </p:cBhvr>
                                      <p:to>
                                        <p:strVal val="visible"/>
                                      </p:to>
                                    </p:set>
                                    <p:animEffect transition="in" filter="checkerboard(across)">
                                      <p:cBhvr>
                                        <p:cTn id="17" dur="500"/>
                                        <p:tgtEl>
                                          <p:spTgt spid="4403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44034">
                                            <p:txEl>
                                              <p:pRg st="3" end="3"/>
                                            </p:txEl>
                                          </p:spTgt>
                                        </p:tgtEl>
                                        <p:attrNameLst>
                                          <p:attrName>style.visibility</p:attrName>
                                        </p:attrNameLst>
                                      </p:cBhvr>
                                      <p:to>
                                        <p:strVal val="visible"/>
                                      </p:to>
                                    </p:set>
                                    <p:animEffect transition="in" filter="checkerboard(across)">
                                      <p:cBhvr>
                                        <p:cTn id="22" dur="500"/>
                                        <p:tgtEl>
                                          <p:spTgt spid="4403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p:cNvSpPr>
            <a:spLocks noGrp="1"/>
          </p:cNvSpPr>
          <p:nvPr>
            <p:ph type="title"/>
          </p:nvPr>
        </p:nvSpPr>
        <p:spPr>
          <a:xfrm>
            <a:off x="1835696" y="103857"/>
            <a:ext cx="5832648" cy="732855"/>
          </a:xfrm>
          <a:solidFill>
            <a:srgbClr val="FFB9F9"/>
          </a:solidFill>
        </p:spPr>
        <p:txBody>
          <a:bodyPr>
            <a:normAutofit fontScale="90000"/>
          </a:bodyPr>
          <a:lstStyle/>
          <a:p>
            <a:pPr algn="ctr"/>
            <a:r>
              <a:rPr lang="en-US" dirty="0" smtClean="0">
                <a:latin typeface="Calibri" charset="0"/>
              </a:rPr>
              <a:t>WA &amp; EAC PROGRAMME </a:t>
            </a:r>
            <a:r>
              <a:rPr lang="en-US" dirty="0">
                <a:latin typeface="Calibri" charset="0"/>
              </a:rPr>
              <a:t>OUTCOMES</a:t>
            </a:r>
          </a:p>
        </p:txBody>
      </p:sp>
      <p:sp>
        <p:nvSpPr>
          <p:cNvPr id="2" name="TextBox 1"/>
          <p:cNvSpPr txBox="1"/>
          <p:nvPr/>
        </p:nvSpPr>
        <p:spPr>
          <a:xfrm>
            <a:off x="0" y="6165304"/>
            <a:ext cx="9144000" cy="323165"/>
          </a:xfrm>
          <a:prstGeom prst="rect">
            <a:avLst/>
          </a:prstGeom>
          <a:noFill/>
        </p:spPr>
        <p:txBody>
          <a:bodyPr wrap="square" rtlCol="0">
            <a:spAutoFit/>
          </a:bodyPr>
          <a:lstStyle/>
          <a:p>
            <a:r>
              <a:rPr lang="en-US" sz="1500" b="1" dirty="0" smtClean="0"/>
              <a:t>WA: Washington Accord Graduate Attributes              EA: Engineering Accreditation Council </a:t>
            </a:r>
            <a:r>
              <a:rPr lang="en-US" sz="1500" b="1" dirty="0" err="1" smtClean="0"/>
              <a:t>Programme</a:t>
            </a:r>
            <a:r>
              <a:rPr lang="en-US" sz="1500" b="1" dirty="0" smtClean="0"/>
              <a:t> Outcomes </a:t>
            </a:r>
            <a:endParaRPr lang="en-US" sz="1500" b="1" dirty="0"/>
          </a:p>
        </p:txBody>
      </p:sp>
      <p:graphicFrame>
        <p:nvGraphicFramePr>
          <p:cNvPr id="5" name="Table 4"/>
          <p:cNvGraphicFramePr>
            <a:graphicFrameLocks noGrp="1"/>
          </p:cNvGraphicFramePr>
          <p:nvPr>
            <p:extLst>
              <p:ext uri="{D42A27DB-BD31-4B8C-83A1-F6EECF244321}">
                <p14:modId xmlns:p14="http://schemas.microsoft.com/office/powerpoint/2010/main" val="1254863820"/>
              </p:ext>
            </p:extLst>
          </p:nvPr>
        </p:nvGraphicFramePr>
        <p:xfrm>
          <a:off x="0" y="980728"/>
          <a:ext cx="9144000" cy="5242656"/>
        </p:xfrm>
        <a:graphic>
          <a:graphicData uri="http://schemas.openxmlformats.org/drawingml/2006/table">
            <a:tbl>
              <a:tblPr/>
              <a:tblGrid>
                <a:gridCol w="683568"/>
                <a:gridCol w="792088"/>
                <a:gridCol w="2448272"/>
                <a:gridCol w="5220072"/>
              </a:tblGrid>
              <a:tr h="21602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mj-lt"/>
                          <a:ea typeface="ＭＳ Ｐゴシック" charset="0"/>
                          <a:cs typeface="Arial" charset="0"/>
                        </a:rPr>
                        <a:t>WA1</a:t>
                      </a:r>
                      <a:endParaRPr kumimoji="0" lang="en-US" sz="1600" b="0" i="0" u="none" strike="noStrike" cap="none" normalizeH="0" baseline="0" dirty="0">
                        <a:ln>
                          <a:noFill/>
                        </a:ln>
                        <a:solidFill>
                          <a:srgbClr val="000000"/>
                        </a:solidFill>
                        <a:effectLst/>
                        <a:latin typeface="+mj-lt"/>
                        <a:ea typeface="ＭＳ Ｐゴシック" charset="0"/>
                        <a:cs typeface="Arial" charset="0"/>
                      </a:endParaRPr>
                    </a:p>
                  </a:txBody>
                  <a:tcPr marL="91438" marR="91438" marT="45724" marB="45724"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cap="none" normalizeH="0" baseline="0" dirty="0" smtClean="0">
                          <a:ln>
                            <a:noFill/>
                          </a:ln>
                          <a:solidFill>
                            <a:srgbClr val="000000"/>
                          </a:solidFill>
                          <a:effectLst/>
                          <a:latin typeface="+mj-lt"/>
                          <a:ea typeface="ＭＳ Ｐゴシック" charset="0"/>
                          <a:cs typeface="Arial" charset="0"/>
                        </a:rPr>
                        <a:t>EA(</a:t>
                      </a:r>
                      <a:r>
                        <a:rPr kumimoji="0" lang="en-US" sz="1600" b="0" i="0" u="none" strike="noStrike" cap="none" normalizeH="0" baseline="0" dirty="0" err="1" smtClean="0">
                          <a:ln>
                            <a:noFill/>
                          </a:ln>
                          <a:solidFill>
                            <a:srgbClr val="000000"/>
                          </a:solidFill>
                          <a:effectLst/>
                          <a:latin typeface="+mj-lt"/>
                          <a:ea typeface="ＭＳ Ｐゴシック" charset="0"/>
                          <a:cs typeface="Arial" charset="0"/>
                        </a:rPr>
                        <a:t>i</a:t>
                      </a:r>
                      <a:r>
                        <a:rPr kumimoji="0" lang="en-US" sz="1600" b="0" i="0" u="none" strike="noStrike" cap="none" normalizeH="0" baseline="0" dirty="0" smtClean="0">
                          <a:ln>
                            <a:noFill/>
                          </a:ln>
                          <a:solidFill>
                            <a:srgbClr val="000000"/>
                          </a:solidFill>
                          <a:effectLst/>
                          <a:latin typeface="+mj-lt"/>
                          <a:ea typeface="ＭＳ Ｐゴシック" charset="0"/>
                          <a:cs typeface="Arial" charset="0"/>
                        </a:rPr>
                        <a:t>)</a:t>
                      </a:r>
                    </a:p>
                  </a:txBody>
                  <a:tcPr marL="91438" marR="91438" marT="45724" marB="45724"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mj-lt"/>
                          <a:ea typeface="ＭＳ Ｐゴシック" charset="0"/>
                          <a:cs typeface="Arial" charset="0"/>
                        </a:rPr>
                        <a:t>Engineering Knowledge</a:t>
                      </a:r>
                      <a:endParaRPr kumimoji="0" lang="en-US" sz="1600" b="0" i="0" u="none" strike="noStrike" cap="none" normalizeH="0" baseline="0" dirty="0">
                        <a:ln>
                          <a:noFill/>
                        </a:ln>
                        <a:solidFill>
                          <a:srgbClr val="000000"/>
                        </a:solidFill>
                        <a:effectLst/>
                        <a:latin typeface="+mj-lt"/>
                        <a:ea typeface="ＭＳ Ｐゴシック" charset="0"/>
                        <a:cs typeface="Arial" charset="0"/>
                      </a:endParaRPr>
                    </a:p>
                  </a:txBody>
                  <a:tcPr marL="91438" marR="91438" marT="45724" marB="45724"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mj-lt"/>
                          <a:ea typeface="ＭＳ Ｐゴシック" charset="0"/>
                          <a:cs typeface="Arial" charset="0"/>
                        </a:rPr>
                        <a:t>Breadth &amp; depth of knowledge</a:t>
                      </a:r>
                      <a:endParaRPr kumimoji="0" lang="en-US" sz="1600" b="0" i="0" u="none" strike="noStrike" cap="none" normalizeH="0" baseline="0" dirty="0">
                        <a:ln>
                          <a:noFill/>
                        </a:ln>
                        <a:solidFill>
                          <a:srgbClr val="000000"/>
                        </a:solidFill>
                        <a:effectLst/>
                        <a:latin typeface="+mj-lt"/>
                        <a:ea typeface="ＭＳ Ｐゴシック" charset="0"/>
                        <a:cs typeface="Arial" charset="0"/>
                      </a:endParaRPr>
                    </a:p>
                  </a:txBody>
                  <a:tcPr marL="91438" marR="91438" marT="45724" marB="45724"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r>
              <a:tr h="1272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mj-lt"/>
                          <a:ea typeface="ＭＳ Ｐゴシック" charset="0"/>
                          <a:cs typeface="Arial" charset="0"/>
                        </a:rPr>
                        <a:t>WA2</a:t>
                      </a:r>
                      <a:endParaRPr kumimoji="0" lang="en-US" sz="1600" b="0" i="0" u="none" strike="noStrike" cap="none" normalizeH="0" baseline="0" dirty="0">
                        <a:ln>
                          <a:noFill/>
                        </a:ln>
                        <a:solidFill>
                          <a:srgbClr val="000000"/>
                        </a:solidFill>
                        <a:effectLst/>
                        <a:latin typeface="+mj-lt"/>
                        <a:ea typeface="ＭＳ Ｐゴシック" charset="0"/>
                        <a:cs typeface="Arial" charset="0"/>
                      </a:endParaRPr>
                    </a:p>
                  </a:txBody>
                  <a:tcPr marL="91438" marR="91438" marT="45724" marB="45724"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mj-lt"/>
                          <a:ea typeface="ＭＳ Ｐゴシック" charset="0"/>
                          <a:cs typeface="Arial" charset="0"/>
                        </a:rPr>
                        <a:t>EA(ii)</a:t>
                      </a:r>
                      <a:endParaRPr kumimoji="0" lang="en-US" sz="1600" b="0" i="0" u="none" strike="noStrike" cap="none" normalizeH="0" baseline="0" dirty="0">
                        <a:ln>
                          <a:noFill/>
                        </a:ln>
                        <a:solidFill>
                          <a:srgbClr val="000000"/>
                        </a:solidFill>
                        <a:effectLst/>
                        <a:latin typeface="+mj-lt"/>
                        <a:ea typeface="ＭＳ Ｐゴシック" charset="0"/>
                        <a:cs typeface="Arial" charset="0"/>
                      </a:endParaRPr>
                    </a:p>
                  </a:txBody>
                  <a:tcPr marL="91438" marR="91438" marT="45724" marB="45724"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cap="none" normalizeH="0" baseline="0" dirty="0" smtClean="0">
                          <a:ln>
                            <a:noFill/>
                          </a:ln>
                          <a:solidFill>
                            <a:srgbClr val="000000"/>
                          </a:solidFill>
                          <a:effectLst/>
                          <a:latin typeface="+mj-lt"/>
                          <a:ea typeface="ＭＳ Ｐゴシック" charset="0"/>
                          <a:cs typeface="Arial" charset="0"/>
                        </a:rPr>
                        <a:t>Problem Analysis </a:t>
                      </a:r>
                    </a:p>
                  </a:txBody>
                  <a:tcPr marL="91438" marR="91438" marT="45724" marB="45724"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mj-lt"/>
                          <a:ea typeface="ＭＳ Ｐゴシック" charset="0"/>
                          <a:cs typeface="Arial" charset="0"/>
                        </a:rPr>
                        <a:t>Complexity of analysis</a:t>
                      </a:r>
                      <a:endParaRPr kumimoji="0" lang="en-US" sz="1600" b="0" i="0" u="none" strike="noStrike" cap="none" normalizeH="0" baseline="0" dirty="0">
                        <a:ln>
                          <a:noFill/>
                        </a:ln>
                        <a:solidFill>
                          <a:srgbClr val="000000"/>
                        </a:solidFill>
                        <a:effectLst/>
                        <a:latin typeface="+mj-lt"/>
                        <a:ea typeface="ＭＳ Ｐゴシック" charset="0"/>
                        <a:cs typeface="Arial" charset="0"/>
                      </a:endParaRPr>
                    </a:p>
                  </a:txBody>
                  <a:tcPr marL="91438" marR="91438" marT="45724" marB="45724"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r>
              <a:tr h="25448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MY" sz="1600" b="0" i="0" u="none" strike="noStrike" kern="1200" baseline="0" dirty="0" smtClean="0">
                          <a:solidFill>
                            <a:schemeClr val="dk1"/>
                          </a:solidFill>
                          <a:latin typeface="+mj-lt"/>
                          <a:ea typeface="+mn-ea"/>
                          <a:cs typeface="+mn-cs"/>
                        </a:rPr>
                        <a:t>WA3</a:t>
                      </a:r>
                      <a:endParaRPr kumimoji="0" lang="en-US" sz="1600" b="0" i="0" u="none" strike="noStrike" cap="none" normalizeH="0" baseline="0" dirty="0">
                        <a:ln>
                          <a:noFill/>
                        </a:ln>
                        <a:solidFill>
                          <a:srgbClr val="000000"/>
                        </a:solidFill>
                        <a:effectLst/>
                        <a:latin typeface="+mj-lt"/>
                        <a:ea typeface="ＭＳ Ｐゴシック" charset="0"/>
                        <a:cs typeface="Arial" charset="0"/>
                      </a:endParaRPr>
                    </a:p>
                  </a:txBody>
                  <a:tcPr marL="91438" marR="91438" marT="45724" marB="45724"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MY" sz="1600" b="0" i="0" u="none" strike="noStrike" kern="1200" baseline="0" dirty="0" smtClean="0">
                          <a:solidFill>
                            <a:schemeClr val="dk1"/>
                          </a:solidFill>
                          <a:latin typeface="+mj-lt"/>
                          <a:ea typeface="+mn-ea"/>
                          <a:cs typeface="+mn-cs"/>
                        </a:rPr>
                        <a:t>EA(iii)</a:t>
                      </a:r>
                      <a:endParaRPr kumimoji="0" lang="en-US" sz="1600" b="0" i="0" u="none" strike="noStrike" cap="none" normalizeH="0" baseline="0" dirty="0">
                        <a:ln>
                          <a:noFill/>
                        </a:ln>
                        <a:solidFill>
                          <a:srgbClr val="000000"/>
                        </a:solidFill>
                        <a:effectLst/>
                        <a:latin typeface="+mj-lt"/>
                        <a:ea typeface="ＭＳ Ｐゴシック" charset="0"/>
                        <a:cs typeface="Arial" charset="0"/>
                      </a:endParaRPr>
                    </a:p>
                  </a:txBody>
                  <a:tcPr marL="91438" marR="91438" marT="45724" marB="45724"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MY" sz="1600" b="0" i="0" u="none" strike="noStrike" kern="1200" baseline="0" dirty="0" smtClean="0">
                          <a:solidFill>
                            <a:schemeClr val="dk1"/>
                          </a:solidFill>
                          <a:latin typeface="+mj-lt"/>
                          <a:ea typeface="+mn-ea"/>
                          <a:cs typeface="+mn-cs"/>
                        </a:rPr>
                        <a:t>Design/Development of Solutions </a:t>
                      </a:r>
                      <a:endParaRPr kumimoji="0" lang="en-US" sz="1600" b="0" i="0" u="none" strike="noStrike" cap="none" normalizeH="0" baseline="0" dirty="0">
                        <a:ln>
                          <a:noFill/>
                        </a:ln>
                        <a:solidFill>
                          <a:srgbClr val="000000"/>
                        </a:solidFill>
                        <a:effectLst/>
                        <a:latin typeface="+mj-lt"/>
                        <a:ea typeface="ＭＳ Ｐゴシック" charset="0"/>
                        <a:cs typeface="Arial" charset="0"/>
                      </a:endParaRPr>
                    </a:p>
                  </a:txBody>
                  <a:tcPr marL="91438" marR="91438" marT="45724" marB="45724"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mj-lt"/>
                          <a:ea typeface="ＭＳ Ｐゴシック" charset="0"/>
                          <a:cs typeface="Arial" charset="0"/>
                        </a:rPr>
                        <a:t>Breadth &amp; uniqueness of engineering problems i.e. the extent to which problems are original and to which solutions have previously been identified and coded</a:t>
                      </a:r>
                      <a:endParaRPr kumimoji="0" lang="en-US" sz="1600" b="0" i="0" u="none" strike="noStrike" cap="none" normalizeH="0" baseline="0" dirty="0">
                        <a:ln>
                          <a:noFill/>
                        </a:ln>
                        <a:solidFill>
                          <a:srgbClr val="000000"/>
                        </a:solidFill>
                        <a:effectLst/>
                        <a:latin typeface="+mj-lt"/>
                        <a:ea typeface="ＭＳ Ｐゴシック" charset="0"/>
                        <a:cs typeface="Arial" charset="0"/>
                      </a:endParaRPr>
                    </a:p>
                  </a:txBody>
                  <a:tcPr marL="91438" marR="91438" marT="45724" marB="45724"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r>
              <a:tr h="16836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MY" sz="1600" b="0" i="0" u="none" strike="noStrike" kern="1200" baseline="0" dirty="0" smtClean="0">
                          <a:solidFill>
                            <a:schemeClr val="dk1"/>
                          </a:solidFill>
                          <a:latin typeface="+mj-lt"/>
                          <a:ea typeface="+mn-ea"/>
                          <a:cs typeface="+mn-cs"/>
                        </a:rPr>
                        <a:t>WA4</a:t>
                      </a:r>
                      <a:endParaRPr kumimoji="0" lang="en-US" sz="1600" b="0" i="0" u="none" strike="noStrike" cap="none" normalizeH="0" baseline="0" dirty="0">
                        <a:ln>
                          <a:noFill/>
                        </a:ln>
                        <a:solidFill>
                          <a:srgbClr val="000000"/>
                        </a:solidFill>
                        <a:effectLst/>
                        <a:latin typeface="+mj-lt"/>
                        <a:ea typeface="ＭＳ Ｐゴシック" charset="0"/>
                        <a:cs typeface="Arial" charset="0"/>
                      </a:endParaRPr>
                    </a:p>
                  </a:txBody>
                  <a:tcPr marL="91438" marR="91438" marT="45724" marB="45724"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MY" sz="1600" b="0" i="0" u="none" strike="noStrike" kern="1200" baseline="0" dirty="0" smtClean="0">
                          <a:solidFill>
                            <a:schemeClr val="dk1"/>
                          </a:solidFill>
                          <a:latin typeface="+mj-lt"/>
                          <a:ea typeface="+mn-ea"/>
                          <a:cs typeface="+mn-cs"/>
                        </a:rPr>
                        <a:t>EA(iv)</a:t>
                      </a:r>
                      <a:endParaRPr kumimoji="0" lang="en-US" sz="1600" b="0" i="0" u="none" strike="noStrike" cap="none" normalizeH="0" baseline="0" dirty="0">
                        <a:ln>
                          <a:noFill/>
                        </a:ln>
                        <a:solidFill>
                          <a:srgbClr val="000000"/>
                        </a:solidFill>
                        <a:effectLst/>
                        <a:latin typeface="+mj-lt"/>
                        <a:ea typeface="ＭＳ Ｐゴシック" charset="0"/>
                        <a:cs typeface="Arial" charset="0"/>
                      </a:endParaRPr>
                    </a:p>
                  </a:txBody>
                  <a:tcPr marL="91438" marR="91438" marT="45724" marB="45724"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MY" sz="1600" b="0" i="0" u="none" strike="noStrike" kern="1200" baseline="0" dirty="0" smtClean="0">
                          <a:solidFill>
                            <a:schemeClr val="dk1"/>
                          </a:solidFill>
                          <a:latin typeface="+mj-lt"/>
                          <a:ea typeface="+mn-ea"/>
                          <a:cs typeface="+mn-cs"/>
                        </a:rPr>
                        <a:t>Investigation </a:t>
                      </a:r>
                      <a:endParaRPr kumimoji="0" lang="en-US" sz="1600" b="0" i="0" u="none" strike="noStrike" cap="none" normalizeH="0" baseline="0" dirty="0" smtClean="0">
                        <a:ln>
                          <a:noFill/>
                        </a:ln>
                        <a:solidFill>
                          <a:srgbClr val="000000"/>
                        </a:solidFill>
                        <a:effectLst/>
                        <a:latin typeface="+mj-lt"/>
                        <a:ea typeface="ＭＳ Ｐゴシック" charset="0"/>
                        <a:cs typeface="Arial" charset="0"/>
                      </a:endParaRPr>
                    </a:p>
                  </a:txBody>
                  <a:tcPr marL="91438" marR="91438" marT="45724" marB="45724"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mj-lt"/>
                          <a:ea typeface="ＭＳ Ｐゴシック" charset="0"/>
                          <a:cs typeface="Arial" charset="0"/>
                        </a:rPr>
                        <a:t>Breadth &amp; depth of investigation and experimentation</a:t>
                      </a:r>
                      <a:endParaRPr kumimoji="0" lang="en-US" sz="1600" b="0" i="0" u="none" strike="noStrike" cap="none" normalizeH="0" baseline="0" dirty="0">
                        <a:ln>
                          <a:noFill/>
                        </a:ln>
                        <a:solidFill>
                          <a:srgbClr val="000000"/>
                        </a:solidFill>
                        <a:effectLst/>
                        <a:latin typeface="+mj-lt"/>
                        <a:ea typeface="ＭＳ Ｐゴシック" charset="0"/>
                        <a:cs typeface="Arial" charset="0"/>
                      </a:endParaRPr>
                    </a:p>
                  </a:txBody>
                  <a:tcPr marL="91438" marR="91438" marT="45724" marB="45724"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r>
              <a:tr h="22359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MY" sz="1600" b="0" i="0" u="none" strike="noStrike" kern="1200" baseline="0" dirty="0" smtClean="0">
                          <a:solidFill>
                            <a:schemeClr val="dk1"/>
                          </a:solidFill>
                          <a:latin typeface="+mj-lt"/>
                          <a:ea typeface="+mn-ea"/>
                          <a:cs typeface="+mn-cs"/>
                        </a:rPr>
                        <a:t>WA5</a:t>
                      </a:r>
                      <a:endParaRPr kumimoji="0" lang="en-US" sz="1600" b="0" i="0" u="none" strike="noStrike" cap="none" normalizeH="0" baseline="0" dirty="0">
                        <a:ln>
                          <a:noFill/>
                        </a:ln>
                        <a:solidFill>
                          <a:srgbClr val="000000"/>
                        </a:solidFill>
                        <a:effectLst/>
                        <a:latin typeface="+mj-lt"/>
                        <a:ea typeface="ＭＳ Ｐゴシック" charset="0"/>
                        <a:cs typeface="Arial" charset="0"/>
                      </a:endParaRPr>
                    </a:p>
                  </a:txBody>
                  <a:tcPr marL="91438" marR="91438" marT="45724" marB="45724"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MY" sz="1600" b="0" i="0" u="none" strike="noStrike" kern="1200" baseline="0" dirty="0" smtClean="0">
                          <a:solidFill>
                            <a:schemeClr val="dk1"/>
                          </a:solidFill>
                          <a:latin typeface="+mj-lt"/>
                          <a:ea typeface="+mn-ea"/>
                          <a:cs typeface="+mn-cs"/>
                        </a:rPr>
                        <a:t>EA(v)</a:t>
                      </a:r>
                      <a:endParaRPr kumimoji="0" lang="en-US" sz="1600" b="0" i="0" u="none" strike="noStrike" cap="none" normalizeH="0" baseline="0" dirty="0">
                        <a:ln>
                          <a:noFill/>
                        </a:ln>
                        <a:solidFill>
                          <a:srgbClr val="000000"/>
                        </a:solidFill>
                        <a:effectLst/>
                        <a:latin typeface="+mj-lt"/>
                        <a:ea typeface="ＭＳ Ｐゴシック" charset="0"/>
                        <a:cs typeface="Arial" charset="0"/>
                      </a:endParaRPr>
                    </a:p>
                  </a:txBody>
                  <a:tcPr marL="91438" marR="91438" marT="45724" marB="45724"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MY" sz="1600" b="0" i="0" u="none" strike="noStrike" kern="1200" baseline="0" dirty="0" smtClean="0">
                          <a:solidFill>
                            <a:schemeClr val="dk1"/>
                          </a:solidFill>
                          <a:latin typeface="+mj-lt"/>
                          <a:ea typeface="+mn-ea"/>
                          <a:cs typeface="+mn-cs"/>
                        </a:rPr>
                        <a:t>Modern Tool Usage </a:t>
                      </a:r>
                      <a:endParaRPr kumimoji="0" lang="en-US" sz="1600" b="0" i="0" u="none" strike="noStrike" cap="none" normalizeH="0" baseline="0" dirty="0" smtClean="0">
                        <a:ln>
                          <a:noFill/>
                        </a:ln>
                        <a:solidFill>
                          <a:srgbClr val="000000"/>
                        </a:solidFill>
                        <a:effectLst/>
                        <a:latin typeface="+mj-lt"/>
                        <a:ea typeface="ＭＳ Ｐゴシック" charset="0"/>
                        <a:cs typeface="Arial" charset="0"/>
                      </a:endParaRPr>
                    </a:p>
                  </a:txBody>
                  <a:tcPr marL="91438" marR="91438" marT="45724" marB="45724"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mj-lt"/>
                          <a:ea typeface="ＭＳ Ｐゴシック" charset="0"/>
                          <a:cs typeface="Arial" charset="0"/>
                        </a:rPr>
                        <a:t>Level of understanding of the appropriateness of the tool</a:t>
                      </a:r>
                      <a:endParaRPr kumimoji="0" lang="en-US" sz="1600" b="0" i="0" u="none" strike="noStrike" cap="none" normalizeH="0" baseline="0" dirty="0">
                        <a:ln>
                          <a:noFill/>
                        </a:ln>
                        <a:solidFill>
                          <a:srgbClr val="000000"/>
                        </a:solidFill>
                        <a:effectLst/>
                        <a:latin typeface="+mj-lt"/>
                        <a:ea typeface="ＭＳ Ｐゴシック" charset="0"/>
                        <a:cs typeface="Arial" charset="0"/>
                      </a:endParaRPr>
                    </a:p>
                  </a:txBody>
                  <a:tcPr marL="91438" marR="91438" marT="45724" marB="45724"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r>
              <a:tr h="13480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MY" sz="1600" b="0" i="0" u="none" strike="noStrike" kern="1200" baseline="0" dirty="0" smtClean="0">
                          <a:solidFill>
                            <a:schemeClr val="dk1"/>
                          </a:solidFill>
                          <a:latin typeface="+mj-lt"/>
                          <a:ea typeface="+mn-ea"/>
                          <a:cs typeface="+mn-cs"/>
                        </a:rPr>
                        <a:t>WA6</a:t>
                      </a:r>
                      <a:endParaRPr kumimoji="0" lang="en-US" sz="1600" b="0" i="0" u="none" strike="noStrike" cap="none" normalizeH="0" baseline="0" dirty="0">
                        <a:ln>
                          <a:noFill/>
                        </a:ln>
                        <a:solidFill>
                          <a:srgbClr val="000000"/>
                        </a:solidFill>
                        <a:effectLst/>
                        <a:latin typeface="+mj-lt"/>
                        <a:ea typeface="ＭＳ Ｐゴシック" charset="0"/>
                        <a:cs typeface="Arial" charset="0"/>
                      </a:endParaRPr>
                    </a:p>
                  </a:txBody>
                  <a:tcPr marL="91438" marR="91438" marT="45724" marB="45724"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MY" sz="1600" b="0" i="0" u="none" strike="noStrike" kern="1200" baseline="0" dirty="0" smtClean="0">
                          <a:solidFill>
                            <a:schemeClr val="dk1"/>
                          </a:solidFill>
                          <a:latin typeface="+mj-lt"/>
                          <a:ea typeface="+mn-ea"/>
                          <a:cs typeface="+mn-cs"/>
                        </a:rPr>
                        <a:t>EA(vi)</a:t>
                      </a:r>
                      <a:endParaRPr kumimoji="0" lang="en-US" sz="1600" b="0" i="0" u="none" strike="noStrike" cap="none" normalizeH="0" baseline="0" dirty="0" smtClean="0">
                        <a:ln>
                          <a:noFill/>
                        </a:ln>
                        <a:solidFill>
                          <a:srgbClr val="000000"/>
                        </a:solidFill>
                        <a:effectLst/>
                        <a:latin typeface="+mj-lt"/>
                        <a:ea typeface="ＭＳ Ｐゴシック" charset="0"/>
                        <a:cs typeface="Arial" charset="0"/>
                      </a:endParaRPr>
                    </a:p>
                  </a:txBody>
                  <a:tcPr marL="91438" marR="91438" marT="45724" marB="45724"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MY" sz="1600" b="0" i="0" u="none" strike="noStrike" kern="1200" baseline="0" dirty="0" smtClean="0">
                          <a:solidFill>
                            <a:schemeClr val="dk1"/>
                          </a:solidFill>
                          <a:latin typeface="+mj-lt"/>
                          <a:ea typeface="+mn-ea"/>
                          <a:cs typeface="+mn-cs"/>
                        </a:rPr>
                        <a:t>The Engineer and Society </a:t>
                      </a:r>
                      <a:endParaRPr kumimoji="0" lang="en-US" sz="1600" b="0" i="0" u="none" strike="noStrike" cap="none" normalizeH="0" baseline="0" dirty="0">
                        <a:ln>
                          <a:noFill/>
                        </a:ln>
                        <a:solidFill>
                          <a:srgbClr val="000000"/>
                        </a:solidFill>
                        <a:effectLst/>
                        <a:latin typeface="+mj-lt"/>
                        <a:ea typeface="ＭＳ Ｐゴシック" charset="0"/>
                        <a:cs typeface="Arial" charset="0"/>
                      </a:endParaRPr>
                    </a:p>
                  </a:txBody>
                  <a:tcPr marL="91438" marR="91438" marT="45724" marB="45724"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mj-lt"/>
                          <a:ea typeface="ＭＳ Ｐゴシック" charset="0"/>
                          <a:cs typeface="Arial" charset="0"/>
                        </a:rPr>
                        <a:t>Level of knowledge and responsibility</a:t>
                      </a:r>
                      <a:endParaRPr kumimoji="0" lang="en-US" sz="1600" b="0" i="0" u="none" strike="noStrike" cap="none" normalizeH="0" baseline="0" dirty="0">
                        <a:ln>
                          <a:noFill/>
                        </a:ln>
                        <a:solidFill>
                          <a:srgbClr val="000000"/>
                        </a:solidFill>
                        <a:effectLst/>
                        <a:latin typeface="+mj-lt"/>
                        <a:ea typeface="ＭＳ Ｐゴシック" charset="0"/>
                        <a:cs typeface="Arial" charset="0"/>
                      </a:endParaRPr>
                    </a:p>
                  </a:txBody>
                  <a:tcPr marL="91438" marR="91438" marT="45724" marB="45724"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r>
              <a:tr h="1900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MY" sz="1600" b="0" i="0" u="none" strike="noStrike" kern="1200" baseline="0" dirty="0" smtClean="0">
                          <a:solidFill>
                            <a:schemeClr val="dk1"/>
                          </a:solidFill>
                          <a:latin typeface="+mj-lt"/>
                          <a:ea typeface="+mn-ea"/>
                          <a:cs typeface="+mn-cs"/>
                        </a:rPr>
                        <a:t>WA7</a:t>
                      </a:r>
                      <a:endParaRPr kumimoji="0" lang="en-US" sz="1600" b="0" i="0" u="none" strike="noStrike" cap="none" normalizeH="0" baseline="0" dirty="0">
                        <a:ln>
                          <a:noFill/>
                        </a:ln>
                        <a:solidFill>
                          <a:srgbClr val="000000"/>
                        </a:solidFill>
                        <a:effectLst/>
                        <a:latin typeface="+mj-lt"/>
                        <a:ea typeface="ＭＳ Ｐゴシック" charset="0"/>
                        <a:cs typeface="Arial" charset="0"/>
                      </a:endParaRPr>
                    </a:p>
                  </a:txBody>
                  <a:tcPr marL="91438" marR="91438" marT="45724" marB="45724"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MY" sz="1600" b="0" i="0" u="none" strike="noStrike" kern="1200" baseline="0" dirty="0" smtClean="0">
                          <a:solidFill>
                            <a:schemeClr val="dk1"/>
                          </a:solidFill>
                          <a:latin typeface="+mj-lt"/>
                          <a:ea typeface="+mn-ea"/>
                          <a:cs typeface="+mn-cs"/>
                        </a:rPr>
                        <a:t>EA(vii)</a:t>
                      </a:r>
                      <a:endParaRPr kumimoji="0" lang="en-US" sz="1600" b="0" i="0" u="none" strike="noStrike" cap="none" normalizeH="0" baseline="0" dirty="0">
                        <a:ln>
                          <a:noFill/>
                        </a:ln>
                        <a:solidFill>
                          <a:srgbClr val="000000"/>
                        </a:solidFill>
                        <a:effectLst/>
                        <a:latin typeface="+mj-lt"/>
                        <a:ea typeface="ＭＳ Ｐゴシック" charset="0"/>
                        <a:cs typeface="Arial" charset="0"/>
                      </a:endParaRPr>
                    </a:p>
                  </a:txBody>
                  <a:tcPr marL="91438" marR="91438" marT="45724" marB="45724"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MY" sz="1600" b="0" i="0" u="none" strike="noStrike" kern="1200" baseline="0" dirty="0" smtClean="0">
                          <a:solidFill>
                            <a:schemeClr val="dk1"/>
                          </a:solidFill>
                          <a:latin typeface="+mj-lt"/>
                          <a:ea typeface="+mn-ea"/>
                          <a:cs typeface="+mn-cs"/>
                        </a:rPr>
                        <a:t>Environment and Sustainability </a:t>
                      </a:r>
                      <a:endParaRPr kumimoji="0" lang="en-US" sz="1600" b="0" i="0" u="none" strike="noStrike" cap="none" normalizeH="0" baseline="0" dirty="0">
                        <a:ln>
                          <a:noFill/>
                        </a:ln>
                        <a:solidFill>
                          <a:srgbClr val="000000"/>
                        </a:solidFill>
                        <a:effectLst/>
                        <a:latin typeface="+mj-lt"/>
                        <a:ea typeface="ＭＳ Ｐゴシック" charset="0"/>
                        <a:cs typeface="Arial" charset="0"/>
                      </a:endParaRPr>
                    </a:p>
                  </a:txBody>
                  <a:tcPr marL="91438" marR="91438" marT="45724" marB="45724"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mj-lt"/>
                          <a:ea typeface="ＭＳ Ｐゴシック" charset="0"/>
                          <a:cs typeface="Arial" charset="0"/>
                        </a:rPr>
                        <a:t>Type of solutions</a:t>
                      </a:r>
                      <a:endParaRPr kumimoji="0" lang="en-US" sz="1600" b="0" i="0" u="none" strike="noStrike" cap="none" normalizeH="0" baseline="0" dirty="0">
                        <a:ln>
                          <a:noFill/>
                        </a:ln>
                        <a:solidFill>
                          <a:srgbClr val="000000"/>
                        </a:solidFill>
                        <a:effectLst/>
                        <a:latin typeface="+mj-lt"/>
                        <a:ea typeface="ＭＳ Ｐゴシック" charset="0"/>
                        <a:cs typeface="Arial" charset="0"/>
                      </a:endParaRPr>
                    </a:p>
                  </a:txBody>
                  <a:tcPr marL="91438" marR="91438" marT="45724" marB="45724"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r>
              <a:tr h="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MY" sz="1600" b="0" i="0" u="none" strike="noStrike" kern="1200" baseline="0" dirty="0" smtClean="0">
                          <a:solidFill>
                            <a:schemeClr val="dk1"/>
                          </a:solidFill>
                          <a:latin typeface="+mj-lt"/>
                          <a:ea typeface="+mn-ea"/>
                          <a:cs typeface="+mn-cs"/>
                        </a:rPr>
                        <a:t>WA8</a:t>
                      </a:r>
                      <a:endParaRPr kumimoji="0" lang="en-US" sz="1600" b="0" i="0" u="none" strike="noStrike" cap="none" normalizeH="0" baseline="0" dirty="0">
                        <a:ln>
                          <a:noFill/>
                        </a:ln>
                        <a:solidFill>
                          <a:srgbClr val="000000"/>
                        </a:solidFill>
                        <a:effectLst/>
                        <a:latin typeface="+mj-lt"/>
                        <a:ea typeface="ＭＳ Ｐゴシック" charset="0"/>
                        <a:cs typeface="Arial" charset="0"/>
                      </a:endParaRPr>
                    </a:p>
                  </a:txBody>
                  <a:tcPr marL="91438" marR="91438" marT="45724" marB="45724"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MY" sz="1600" b="0" i="0" u="none" strike="noStrike" kern="1200" baseline="0" dirty="0" smtClean="0">
                          <a:solidFill>
                            <a:schemeClr val="dk1"/>
                          </a:solidFill>
                          <a:latin typeface="+mj-lt"/>
                          <a:ea typeface="+mn-ea"/>
                          <a:cs typeface="+mn-cs"/>
                        </a:rPr>
                        <a:t>EA(viii)</a:t>
                      </a:r>
                      <a:endParaRPr kumimoji="0" lang="en-US" sz="1600" b="0" i="0" u="none" strike="noStrike" cap="none" normalizeH="0" baseline="0" dirty="0">
                        <a:ln>
                          <a:noFill/>
                        </a:ln>
                        <a:solidFill>
                          <a:srgbClr val="000000"/>
                        </a:solidFill>
                        <a:effectLst/>
                        <a:latin typeface="+mj-lt"/>
                        <a:ea typeface="ＭＳ Ｐゴシック" charset="0"/>
                        <a:cs typeface="Arial" charset="0"/>
                      </a:endParaRPr>
                    </a:p>
                  </a:txBody>
                  <a:tcPr marL="91438" marR="91438" marT="45724" marB="45724"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MY" sz="1600" b="0" i="0" u="none" strike="noStrike" kern="1200" baseline="0" dirty="0" smtClean="0">
                          <a:solidFill>
                            <a:schemeClr val="dk1"/>
                          </a:solidFill>
                          <a:latin typeface="+mj-lt"/>
                          <a:ea typeface="+mn-ea"/>
                          <a:cs typeface="+mn-cs"/>
                        </a:rPr>
                        <a:t>Ethics </a:t>
                      </a:r>
                      <a:endParaRPr kumimoji="0" lang="en-US" sz="1600" b="0" i="0" u="none" strike="noStrike" cap="none" normalizeH="0" baseline="0" dirty="0" smtClean="0">
                        <a:ln>
                          <a:noFill/>
                        </a:ln>
                        <a:solidFill>
                          <a:srgbClr val="000000"/>
                        </a:solidFill>
                        <a:effectLst/>
                        <a:latin typeface="+mj-lt"/>
                        <a:ea typeface="ＭＳ Ｐゴシック" charset="0"/>
                        <a:cs typeface="Arial" charset="0"/>
                      </a:endParaRPr>
                    </a:p>
                  </a:txBody>
                  <a:tcPr marL="91438" marR="91438" marT="45724" marB="45724"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mj-lt"/>
                          <a:ea typeface="ＭＳ Ｐゴシック" charset="0"/>
                          <a:cs typeface="Arial" charset="0"/>
                        </a:rPr>
                        <a:t>Understanding and level of practice</a:t>
                      </a:r>
                      <a:endParaRPr kumimoji="0" lang="en-US" sz="1600" b="0" i="0" u="none" strike="noStrike" cap="none" normalizeH="0" baseline="0" dirty="0">
                        <a:ln>
                          <a:noFill/>
                        </a:ln>
                        <a:solidFill>
                          <a:srgbClr val="000000"/>
                        </a:solidFill>
                        <a:effectLst/>
                        <a:latin typeface="+mj-lt"/>
                        <a:ea typeface="ＭＳ Ｐゴシック" charset="0"/>
                        <a:cs typeface="Arial" charset="0"/>
                      </a:endParaRPr>
                    </a:p>
                  </a:txBody>
                  <a:tcPr marL="91438" marR="91438" marT="45724" marB="45724"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r>
              <a:tr h="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MY" sz="1600" b="0" i="0" u="none" strike="noStrike" kern="1200" baseline="0" dirty="0" smtClean="0">
                          <a:solidFill>
                            <a:schemeClr val="dk1"/>
                          </a:solidFill>
                          <a:latin typeface="+mj-lt"/>
                          <a:ea typeface="+mn-ea"/>
                          <a:cs typeface="+mn-cs"/>
                        </a:rPr>
                        <a:t>WA10</a:t>
                      </a:r>
                      <a:endParaRPr kumimoji="0" lang="en-US" sz="1600" b="0" i="0" u="none" strike="noStrike" cap="none" normalizeH="0" baseline="0" dirty="0">
                        <a:ln>
                          <a:noFill/>
                        </a:ln>
                        <a:solidFill>
                          <a:srgbClr val="000000"/>
                        </a:solidFill>
                        <a:effectLst/>
                        <a:latin typeface="+mj-lt"/>
                        <a:ea typeface="ＭＳ Ｐゴシック" charset="0"/>
                        <a:cs typeface="Arial" charset="0"/>
                      </a:endParaRPr>
                    </a:p>
                  </a:txBody>
                  <a:tcPr marL="91438" marR="91438" marT="45724" marB="45724"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MY" sz="1600" b="0" i="0" u="none" strike="noStrike" kern="1200" baseline="0" dirty="0" smtClean="0">
                          <a:solidFill>
                            <a:schemeClr val="dk1"/>
                          </a:solidFill>
                          <a:latin typeface="+mj-lt"/>
                          <a:ea typeface="+mn-ea"/>
                          <a:cs typeface="+mn-cs"/>
                        </a:rPr>
                        <a:t>EA(ix)</a:t>
                      </a:r>
                      <a:endParaRPr kumimoji="0" lang="en-US" sz="1600" b="0" i="0" u="none" strike="noStrike" cap="none" normalizeH="0" baseline="0" dirty="0">
                        <a:ln>
                          <a:noFill/>
                        </a:ln>
                        <a:solidFill>
                          <a:srgbClr val="000000"/>
                        </a:solidFill>
                        <a:effectLst/>
                        <a:latin typeface="+mj-lt"/>
                        <a:ea typeface="ＭＳ Ｐゴシック" charset="0"/>
                        <a:cs typeface="Arial" charset="0"/>
                      </a:endParaRPr>
                    </a:p>
                  </a:txBody>
                  <a:tcPr marL="91438" marR="91438" marT="45724" marB="45724"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MY" sz="1600" b="0" i="0" u="none" strike="noStrike" kern="1200" baseline="0" dirty="0" smtClean="0">
                          <a:solidFill>
                            <a:schemeClr val="dk1"/>
                          </a:solidFill>
                          <a:latin typeface="+mj-lt"/>
                          <a:ea typeface="+mn-ea"/>
                          <a:cs typeface="+mn-cs"/>
                        </a:rPr>
                        <a:t>Communication </a:t>
                      </a:r>
                      <a:endParaRPr kumimoji="0" lang="en-US" sz="1600" b="0" i="0" u="none" strike="noStrike" cap="none" normalizeH="0" baseline="0" dirty="0" smtClean="0">
                        <a:ln>
                          <a:noFill/>
                        </a:ln>
                        <a:solidFill>
                          <a:srgbClr val="000000"/>
                        </a:solidFill>
                        <a:effectLst/>
                        <a:latin typeface="+mj-lt"/>
                        <a:ea typeface="ＭＳ Ｐゴシック" charset="0"/>
                        <a:cs typeface="Arial" charset="0"/>
                      </a:endParaRPr>
                    </a:p>
                  </a:txBody>
                  <a:tcPr marL="91438" marR="91438" marT="45724" marB="45724"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mj-lt"/>
                          <a:ea typeface="ＭＳ Ｐゴシック" charset="0"/>
                          <a:cs typeface="Arial" charset="0"/>
                        </a:rPr>
                        <a:t>Level of communication according to type of activities performed</a:t>
                      </a:r>
                      <a:endParaRPr kumimoji="0" lang="en-US" sz="1600" b="0" i="0" u="none" strike="noStrike" cap="none" normalizeH="0" baseline="0" dirty="0">
                        <a:ln>
                          <a:noFill/>
                        </a:ln>
                        <a:solidFill>
                          <a:srgbClr val="000000"/>
                        </a:solidFill>
                        <a:effectLst/>
                        <a:latin typeface="+mj-lt"/>
                        <a:ea typeface="ＭＳ Ｐゴシック" charset="0"/>
                        <a:cs typeface="Arial" charset="0"/>
                      </a:endParaRPr>
                    </a:p>
                  </a:txBody>
                  <a:tcPr marL="91438" marR="91438" marT="45724" marB="45724"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r>
              <a:tr h="21172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mj-lt"/>
                          <a:ea typeface="ＭＳ Ｐゴシック" charset="0"/>
                          <a:cs typeface="Arial" charset="0"/>
                        </a:rPr>
                        <a:t>WA9</a:t>
                      </a:r>
                      <a:endParaRPr kumimoji="0" lang="en-US" sz="1600" b="0" i="0" u="none" strike="noStrike" cap="none" normalizeH="0" baseline="0" dirty="0">
                        <a:ln>
                          <a:noFill/>
                        </a:ln>
                        <a:solidFill>
                          <a:srgbClr val="000000"/>
                        </a:solidFill>
                        <a:effectLst/>
                        <a:latin typeface="+mj-lt"/>
                        <a:ea typeface="ＭＳ Ｐゴシック" charset="0"/>
                        <a:cs typeface="Arial" charset="0"/>
                      </a:endParaRPr>
                    </a:p>
                  </a:txBody>
                  <a:tcPr marL="91438" marR="91438" marT="45724" marB="45724"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cap="none" normalizeH="0" baseline="0" dirty="0" smtClean="0">
                          <a:ln>
                            <a:noFill/>
                          </a:ln>
                          <a:solidFill>
                            <a:srgbClr val="000000"/>
                          </a:solidFill>
                          <a:effectLst/>
                          <a:latin typeface="+mj-lt"/>
                          <a:ea typeface="ＭＳ Ｐゴシック" charset="0"/>
                          <a:cs typeface="Arial" charset="0"/>
                        </a:rPr>
                        <a:t>EA(x)</a:t>
                      </a:r>
                      <a:endParaRPr kumimoji="0" lang="en-US" sz="1600" b="0" i="0" u="none" strike="noStrike" cap="none" normalizeH="0" baseline="0" dirty="0">
                        <a:ln>
                          <a:noFill/>
                        </a:ln>
                        <a:solidFill>
                          <a:srgbClr val="000000"/>
                        </a:solidFill>
                        <a:effectLst/>
                        <a:latin typeface="+mj-lt"/>
                        <a:ea typeface="ＭＳ Ｐゴシック" charset="0"/>
                        <a:cs typeface="Arial" charset="0"/>
                      </a:endParaRPr>
                    </a:p>
                  </a:txBody>
                  <a:tcPr marL="91438" marR="91438" marT="45724" marB="45724"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cap="none" normalizeH="0" baseline="0" dirty="0" smtClean="0">
                          <a:ln>
                            <a:noFill/>
                          </a:ln>
                          <a:solidFill>
                            <a:srgbClr val="000000"/>
                          </a:solidFill>
                          <a:effectLst/>
                          <a:latin typeface="+mj-lt"/>
                          <a:ea typeface="ＭＳ Ｐゴシック" charset="0"/>
                          <a:cs typeface="Arial" charset="0"/>
                        </a:rPr>
                        <a:t>Individual and Team Work </a:t>
                      </a:r>
                    </a:p>
                  </a:txBody>
                  <a:tcPr marL="91438" marR="91438" marT="45724" marB="45724"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mj-lt"/>
                          <a:ea typeface="ＭＳ Ｐゴシック" charset="0"/>
                          <a:cs typeface="Arial" charset="0"/>
                        </a:rPr>
                        <a:t>Role in and diversity of team</a:t>
                      </a:r>
                      <a:endParaRPr kumimoji="0" lang="en-US" sz="1600" b="0" i="0" u="none" strike="noStrike" cap="none" normalizeH="0" baseline="0" dirty="0">
                        <a:ln>
                          <a:noFill/>
                        </a:ln>
                        <a:solidFill>
                          <a:srgbClr val="000000"/>
                        </a:solidFill>
                        <a:effectLst/>
                        <a:latin typeface="+mj-lt"/>
                        <a:ea typeface="ＭＳ Ｐゴシック" charset="0"/>
                        <a:cs typeface="Arial" charset="0"/>
                      </a:endParaRPr>
                    </a:p>
                  </a:txBody>
                  <a:tcPr marL="91438" marR="91438" marT="45724" marB="45724"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r>
              <a:tr h="12293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mj-lt"/>
                          <a:ea typeface="ＭＳ Ｐゴシック" charset="0"/>
                          <a:cs typeface="Arial" charset="0"/>
                        </a:rPr>
                        <a:t>WA12</a:t>
                      </a:r>
                      <a:endParaRPr kumimoji="0" lang="en-US" sz="1600" b="0" i="0" u="none" strike="noStrike" cap="none" normalizeH="0" baseline="0" dirty="0">
                        <a:ln>
                          <a:noFill/>
                        </a:ln>
                        <a:solidFill>
                          <a:srgbClr val="000000"/>
                        </a:solidFill>
                        <a:effectLst/>
                        <a:latin typeface="+mj-lt"/>
                        <a:ea typeface="ＭＳ Ｐゴシック" charset="0"/>
                        <a:cs typeface="Arial" charset="0"/>
                      </a:endParaRPr>
                    </a:p>
                  </a:txBody>
                  <a:tcPr marL="91438" marR="91438" marT="45724" marB="45724"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mj-lt"/>
                          <a:ea typeface="ＭＳ Ｐゴシック" charset="0"/>
                          <a:cs typeface="Arial" charset="0"/>
                        </a:rPr>
                        <a:t>EA(xi)</a:t>
                      </a:r>
                      <a:endParaRPr kumimoji="0" lang="en-US" sz="1600" b="0" i="0" u="none" strike="noStrike" cap="none" normalizeH="0" baseline="0" dirty="0">
                        <a:ln>
                          <a:noFill/>
                        </a:ln>
                        <a:solidFill>
                          <a:srgbClr val="000000"/>
                        </a:solidFill>
                        <a:effectLst/>
                        <a:latin typeface="+mj-lt"/>
                        <a:ea typeface="ＭＳ Ｐゴシック" charset="0"/>
                        <a:cs typeface="Arial" charset="0"/>
                      </a:endParaRPr>
                    </a:p>
                  </a:txBody>
                  <a:tcPr marL="91438" marR="91438" marT="45724" marB="45724"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mj-lt"/>
                          <a:ea typeface="ＭＳ Ｐゴシック" charset="0"/>
                          <a:cs typeface="Arial" charset="0"/>
                        </a:rPr>
                        <a:t>Life-long Learning </a:t>
                      </a:r>
                      <a:endParaRPr kumimoji="0" lang="en-US" sz="1600" b="0" i="0" u="none" strike="noStrike" cap="none" normalizeH="0" baseline="0" dirty="0">
                        <a:ln>
                          <a:noFill/>
                        </a:ln>
                        <a:solidFill>
                          <a:srgbClr val="000000"/>
                        </a:solidFill>
                        <a:effectLst/>
                        <a:latin typeface="+mj-lt"/>
                        <a:ea typeface="ＭＳ Ｐゴシック" charset="0"/>
                        <a:cs typeface="Arial" charset="0"/>
                      </a:endParaRPr>
                    </a:p>
                  </a:txBody>
                  <a:tcPr marL="91438" marR="91438" marT="45724" marB="45724"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mj-lt"/>
                          <a:ea typeface="ＭＳ Ｐゴシック" charset="0"/>
                          <a:cs typeface="Arial" charset="0"/>
                        </a:rPr>
                        <a:t>Preparation for and depth of continuing learning</a:t>
                      </a:r>
                      <a:endParaRPr kumimoji="0" lang="en-US" sz="1600" b="0" i="0" u="none" strike="noStrike" cap="none" normalizeH="0" baseline="0" dirty="0">
                        <a:ln>
                          <a:noFill/>
                        </a:ln>
                        <a:solidFill>
                          <a:srgbClr val="000000"/>
                        </a:solidFill>
                        <a:effectLst/>
                        <a:latin typeface="+mj-lt"/>
                        <a:ea typeface="ＭＳ Ｐゴシック" charset="0"/>
                        <a:cs typeface="Arial" charset="0"/>
                      </a:endParaRPr>
                    </a:p>
                  </a:txBody>
                  <a:tcPr marL="91438" marR="91438" marT="45724" marB="45724"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r>
              <a:tr h="3600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mj-lt"/>
                          <a:ea typeface="ＭＳ Ｐゴシック" charset="0"/>
                          <a:cs typeface="Arial" charset="0"/>
                        </a:rPr>
                        <a:t>WA11</a:t>
                      </a:r>
                      <a:endParaRPr kumimoji="0" lang="en-US" sz="1600" b="0" i="0" u="none" strike="noStrike" cap="none" normalizeH="0" baseline="0" dirty="0">
                        <a:ln>
                          <a:noFill/>
                        </a:ln>
                        <a:solidFill>
                          <a:srgbClr val="000000"/>
                        </a:solidFill>
                        <a:effectLst/>
                        <a:latin typeface="+mj-lt"/>
                        <a:ea typeface="ＭＳ Ｐゴシック" charset="0"/>
                        <a:cs typeface="Arial" charset="0"/>
                      </a:endParaRPr>
                    </a:p>
                  </a:txBody>
                  <a:tcPr marL="91438" marR="91438" marT="45724" marB="45724"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cap="none" normalizeH="0" baseline="0" dirty="0" smtClean="0">
                          <a:ln>
                            <a:noFill/>
                          </a:ln>
                          <a:solidFill>
                            <a:srgbClr val="000000"/>
                          </a:solidFill>
                          <a:effectLst/>
                          <a:latin typeface="+mj-lt"/>
                          <a:ea typeface="ＭＳ Ｐゴシック" charset="0"/>
                          <a:cs typeface="Arial" charset="0"/>
                        </a:rPr>
                        <a:t>EA(xii)</a:t>
                      </a:r>
                      <a:endParaRPr kumimoji="0" lang="en-US" sz="1600" b="0" i="0" u="none" strike="noStrike" cap="none" normalizeH="0" baseline="0" dirty="0">
                        <a:ln>
                          <a:noFill/>
                        </a:ln>
                        <a:solidFill>
                          <a:srgbClr val="000000"/>
                        </a:solidFill>
                        <a:effectLst/>
                        <a:latin typeface="+mj-lt"/>
                        <a:ea typeface="ＭＳ Ｐゴシック" charset="0"/>
                        <a:cs typeface="Arial" charset="0"/>
                      </a:endParaRPr>
                    </a:p>
                  </a:txBody>
                  <a:tcPr marL="91438" marR="91438" marT="45724" marB="45724"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cap="none" normalizeH="0" baseline="0" dirty="0" smtClean="0">
                          <a:ln>
                            <a:noFill/>
                          </a:ln>
                          <a:solidFill>
                            <a:srgbClr val="FF0000"/>
                          </a:solidFill>
                          <a:effectLst/>
                          <a:latin typeface="+mj-lt"/>
                          <a:ea typeface="ＭＳ Ｐゴシック" charset="0"/>
                          <a:cs typeface="Arial" charset="0"/>
                        </a:rPr>
                        <a:t>Engineering</a:t>
                      </a:r>
                      <a:r>
                        <a:rPr kumimoji="0" lang="en-US" sz="1600" b="0" i="0" u="none" strike="noStrike" cap="none" normalizeH="0" baseline="0" dirty="0" smtClean="0">
                          <a:ln>
                            <a:noFill/>
                          </a:ln>
                          <a:solidFill>
                            <a:srgbClr val="000000"/>
                          </a:solidFill>
                          <a:effectLst/>
                          <a:latin typeface="+mj-lt"/>
                          <a:ea typeface="ＭＳ Ｐゴシック" charset="0"/>
                          <a:cs typeface="Arial" charset="0"/>
                        </a:rPr>
                        <a:t> </a:t>
                      </a:r>
                      <a:r>
                        <a:rPr kumimoji="0" lang="en-US" sz="1600" b="0" i="0" u="none" strike="sngStrike" cap="none" normalizeH="0" baseline="0" dirty="0" smtClean="0">
                          <a:ln>
                            <a:noFill/>
                          </a:ln>
                          <a:solidFill>
                            <a:srgbClr val="000000"/>
                          </a:solidFill>
                          <a:effectLst/>
                          <a:latin typeface="+mj-lt"/>
                          <a:ea typeface="ＭＳ Ｐゴシック" charset="0"/>
                          <a:cs typeface="Arial" charset="0"/>
                        </a:rPr>
                        <a:t>Project</a:t>
                      </a:r>
                      <a:r>
                        <a:rPr kumimoji="0" lang="en-US" sz="1600" b="0" i="0" u="none" strike="noStrike" cap="none" normalizeH="0" baseline="0" dirty="0" smtClean="0">
                          <a:ln>
                            <a:noFill/>
                          </a:ln>
                          <a:solidFill>
                            <a:srgbClr val="000000"/>
                          </a:solidFill>
                          <a:effectLst/>
                          <a:latin typeface="+mj-lt"/>
                          <a:ea typeface="ＭＳ Ｐゴシック" charset="0"/>
                          <a:cs typeface="Arial" charset="0"/>
                        </a:rPr>
                        <a:t> Management </a:t>
                      </a:r>
                      <a:r>
                        <a:rPr kumimoji="0" lang="en-US" sz="1600" b="0" i="0" u="none" strike="sngStrike" cap="none" normalizeH="0" baseline="0" dirty="0" smtClean="0">
                          <a:ln>
                            <a:noFill/>
                          </a:ln>
                          <a:solidFill>
                            <a:srgbClr val="000000"/>
                          </a:solidFill>
                          <a:effectLst/>
                          <a:latin typeface="+mj-lt"/>
                          <a:ea typeface="ＭＳ Ｐゴシック" charset="0"/>
                          <a:cs typeface="Arial" charset="0"/>
                        </a:rPr>
                        <a:t>and Finance </a:t>
                      </a:r>
                    </a:p>
                  </a:txBody>
                  <a:tcPr marL="91438" marR="91438" marT="45724" marB="45724"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mj-lt"/>
                          <a:ea typeface="ＭＳ Ｐゴシック" charset="0"/>
                          <a:cs typeface="Arial" charset="0"/>
                        </a:rPr>
                        <a:t>Level of management required for differing types of activity</a:t>
                      </a:r>
                      <a:endParaRPr kumimoji="0" lang="en-US" sz="1600" b="0" i="0" u="none" strike="noStrike" cap="none" normalizeH="0" baseline="0" dirty="0">
                        <a:ln>
                          <a:noFill/>
                        </a:ln>
                        <a:solidFill>
                          <a:srgbClr val="000000"/>
                        </a:solidFill>
                        <a:effectLst/>
                        <a:latin typeface="+mj-lt"/>
                        <a:ea typeface="ＭＳ Ｐゴシック" charset="0"/>
                        <a:cs typeface="Arial" charset="0"/>
                      </a:endParaRPr>
                    </a:p>
                  </a:txBody>
                  <a:tcPr marL="91438" marR="91438" marT="45724" marB="45724"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r>
            </a:tbl>
          </a:graphicData>
        </a:graphic>
      </p:graphicFrame>
      <p:pic>
        <p:nvPicPr>
          <p:cNvPr id="6" name="Picture 5"/>
          <p:cNvPicPr>
            <a:picLocks noChangeAspect="1"/>
          </p:cNvPicPr>
          <p:nvPr/>
        </p:nvPicPr>
        <p:blipFill>
          <a:blip r:embed="rId2"/>
          <a:stretch>
            <a:fillRect/>
          </a:stretch>
        </p:blipFill>
        <p:spPr>
          <a:xfrm>
            <a:off x="7668344" y="116632"/>
            <a:ext cx="936104" cy="936104"/>
          </a:xfrm>
          <a:prstGeom prst="rect">
            <a:avLst/>
          </a:prstGeom>
        </p:spPr>
      </p:pic>
    </p:spTree>
    <p:extLst>
      <p:ext uri="{BB962C8B-B14F-4D97-AF65-F5344CB8AC3E}">
        <p14:creationId xmlns:p14="http://schemas.microsoft.com/office/powerpoint/2010/main" val="1819621547"/>
      </p:ext>
    </p:extLst>
  </p:cSld>
  <p:clrMapOvr>
    <a:masterClrMapping/>
  </p:clrMapOvr>
  <p:transition xmlns:p14="http://schemas.microsoft.com/office/powerpoint/2010/main">
    <p:pull dir="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2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169"/>
                                        </p:tgtEl>
                                        <p:attrNameLst>
                                          <p:attrName>style.visibility</p:attrName>
                                        </p:attrNameLst>
                                      </p:cBhvr>
                                      <p:to>
                                        <p:strVal val="visible"/>
                                      </p:to>
                                    </p:set>
                                    <p:animEffect transition="in" filter="fade">
                                      <p:cBhvr>
                                        <p:cTn id="10" dur="10"/>
                                        <p:tgtEl>
                                          <p:spTgt spid="7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763688" y="476672"/>
            <a:ext cx="5688632" cy="648072"/>
          </a:xfrm>
          <a:solidFill>
            <a:srgbClr val="FFCCFF"/>
          </a:solidFill>
        </p:spPr>
        <p:txBody>
          <a:bodyPr/>
          <a:lstStyle/>
          <a:p>
            <a:pPr algn="ctr" eaLnBrk="1" hangingPunct="1"/>
            <a:r>
              <a:rPr lang="en-US" dirty="0" smtClean="0"/>
              <a:t>Gentle Reminder</a:t>
            </a:r>
          </a:p>
        </p:txBody>
      </p:sp>
      <p:sp>
        <p:nvSpPr>
          <p:cNvPr id="8195" name="Rectangle 3"/>
          <p:cNvSpPr>
            <a:spLocks noGrp="1" noChangeArrowheads="1"/>
          </p:cNvSpPr>
          <p:nvPr>
            <p:ph type="body" idx="1"/>
          </p:nvPr>
        </p:nvSpPr>
        <p:spPr>
          <a:xfrm>
            <a:off x="467544" y="1556792"/>
            <a:ext cx="8064896" cy="4445691"/>
          </a:xfrm>
        </p:spPr>
        <p:txBody>
          <a:bodyPr/>
          <a:lstStyle/>
          <a:p>
            <a:pPr eaLnBrk="1" hangingPunct="1"/>
            <a:r>
              <a:rPr lang="en-US" dirty="0" smtClean="0"/>
              <a:t>This session does </a:t>
            </a:r>
            <a:r>
              <a:rPr lang="en-US" b="1" dirty="0" smtClean="0">
                <a:solidFill>
                  <a:srgbClr val="FF6600"/>
                </a:solidFill>
              </a:rPr>
              <a:t>NOT</a:t>
            </a:r>
            <a:r>
              <a:rPr lang="en-US" dirty="0" smtClean="0"/>
              <a:t> intent participants to seek for a unified template</a:t>
            </a:r>
          </a:p>
          <a:p>
            <a:pPr eaLnBrk="1" hangingPunct="1"/>
            <a:r>
              <a:rPr lang="en-US" dirty="0" smtClean="0"/>
              <a:t>It is an attempt to allow contemplation and creativity and innovation</a:t>
            </a:r>
          </a:p>
          <a:p>
            <a:pPr eaLnBrk="1" hangingPunct="1"/>
            <a:r>
              <a:rPr lang="en-US" dirty="0" smtClean="0"/>
              <a:t>It encourages diversity in approach but unified in outcome</a:t>
            </a:r>
          </a:p>
        </p:txBody>
      </p:sp>
      <p:pic>
        <p:nvPicPr>
          <p:cNvPr id="4" name="Picture 4" descr="j0283220"/>
          <p:cNvPicPr>
            <a:picLocks noChangeAspect="1" noChangeArrowheads="1" noCrop="1"/>
          </p:cNvPicPr>
          <p:nvPr/>
        </p:nvPicPr>
        <p:blipFill>
          <a:blip r:embed="rId2" cstate="print"/>
          <a:srcRect/>
          <a:stretch>
            <a:fillRect/>
          </a:stretch>
        </p:blipFill>
        <p:spPr bwMode="auto">
          <a:xfrm>
            <a:off x="7596336" y="4221088"/>
            <a:ext cx="1219200" cy="2073275"/>
          </a:xfrm>
          <a:prstGeom prst="rect">
            <a:avLst/>
          </a:prstGeom>
          <a:noFill/>
          <a:ln w="9525">
            <a:noFill/>
            <a:miter lim="800000"/>
            <a:headEnd/>
            <a:tailEnd/>
          </a:ln>
        </p:spPr>
      </p:pic>
      <p:pic>
        <p:nvPicPr>
          <p:cNvPr id="5" name="Picture 4"/>
          <p:cNvPicPr>
            <a:picLocks noChangeAspect="1"/>
          </p:cNvPicPr>
          <p:nvPr/>
        </p:nvPicPr>
        <p:blipFill>
          <a:blip r:embed="rId3"/>
          <a:stretch>
            <a:fillRect/>
          </a:stretch>
        </p:blipFill>
        <p:spPr>
          <a:xfrm>
            <a:off x="7668344" y="116632"/>
            <a:ext cx="936104" cy="936104"/>
          </a:xfrm>
          <a:prstGeom prst="rect">
            <a:avLst/>
          </a:prstGeom>
        </p:spPr>
      </p:pic>
    </p:spTree>
    <p:extLst>
      <p:ext uri="{BB962C8B-B14F-4D97-AF65-F5344CB8AC3E}">
        <p14:creationId xmlns:p14="http://schemas.microsoft.com/office/powerpoint/2010/main" val="1409414118"/>
      </p:ext>
    </p:extLst>
  </p:cSld>
  <p:clrMapOvr>
    <a:masterClrMapping/>
  </p:clrMapOvr>
  <p:transition xmlns:p14="http://schemas.microsoft.com/office/powerpoint/2010/main">
    <p:comb dir="ver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Effect transition="in" filter="checkerboard(across)">
                                      <p:cBhvr>
                                        <p:cTn id="7" dur="500"/>
                                        <p:tgtEl>
                                          <p:spTgt spid="81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195">
                                            <p:txEl>
                                              <p:pRg st="1" end="1"/>
                                            </p:txEl>
                                          </p:spTgt>
                                        </p:tgtEl>
                                        <p:attrNameLst>
                                          <p:attrName>style.visibility</p:attrName>
                                        </p:attrNameLst>
                                      </p:cBhvr>
                                      <p:to>
                                        <p:strVal val="visible"/>
                                      </p:to>
                                    </p:set>
                                    <p:animEffect transition="in" filter="checkerboard(across)">
                                      <p:cBhvr>
                                        <p:cTn id="12" dur="500"/>
                                        <p:tgtEl>
                                          <p:spTgt spid="819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195">
                                            <p:txEl>
                                              <p:pRg st="2" end="2"/>
                                            </p:txEl>
                                          </p:spTgt>
                                        </p:tgtEl>
                                        <p:attrNameLst>
                                          <p:attrName>style.visibility</p:attrName>
                                        </p:attrNameLst>
                                      </p:cBhvr>
                                      <p:to>
                                        <p:strVal val="visible"/>
                                      </p:to>
                                    </p:set>
                                    <p:animEffect transition="in" filter="checkerboard(across)">
                                      <p:cBhvr>
                                        <p:cTn id="17" dur="500"/>
                                        <p:tgtEl>
                                          <p:spTgt spid="819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p:cNvSpPr>
            <a:spLocks noGrp="1"/>
          </p:cNvSpPr>
          <p:nvPr>
            <p:ph type="title"/>
          </p:nvPr>
        </p:nvSpPr>
        <p:spPr>
          <a:xfrm>
            <a:off x="1835696" y="103857"/>
            <a:ext cx="5760640" cy="732855"/>
          </a:xfrm>
          <a:solidFill>
            <a:srgbClr val="FFB9F9"/>
          </a:solidFill>
        </p:spPr>
        <p:txBody>
          <a:bodyPr>
            <a:normAutofit fontScale="90000"/>
          </a:bodyPr>
          <a:lstStyle/>
          <a:p>
            <a:pPr algn="ctr"/>
            <a:r>
              <a:rPr lang="en-US" dirty="0" smtClean="0">
                <a:latin typeface="Calibri" charset="0"/>
              </a:rPr>
              <a:t>WA &amp; EAC PROGRAMME </a:t>
            </a:r>
            <a:r>
              <a:rPr lang="en-US" dirty="0">
                <a:latin typeface="Calibri" charset="0"/>
              </a:rPr>
              <a:t>OUTCOMES</a:t>
            </a:r>
          </a:p>
        </p:txBody>
      </p:sp>
      <p:graphicFrame>
        <p:nvGraphicFramePr>
          <p:cNvPr id="4" name="Table 3"/>
          <p:cNvGraphicFramePr>
            <a:graphicFrameLocks noGrp="1"/>
          </p:cNvGraphicFramePr>
          <p:nvPr>
            <p:extLst>
              <p:ext uri="{D42A27DB-BD31-4B8C-83A1-F6EECF244321}">
                <p14:modId xmlns:p14="http://schemas.microsoft.com/office/powerpoint/2010/main" val="2013763939"/>
              </p:ext>
            </p:extLst>
          </p:nvPr>
        </p:nvGraphicFramePr>
        <p:xfrm>
          <a:off x="0" y="980728"/>
          <a:ext cx="9144000" cy="5242656"/>
        </p:xfrm>
        <a:graphic>
          <a:graphicData uri="http://schemas.openxmlformats.org/drawingml/2006/table">
            <a:tbl>
              <a:tblPr/>
              <a:tblGrid>
                <a:gridCol w="683568"/>
                <a:gridCol w="792088"/>
                <a:gridCol w="2448272"/>
                <a:gridCol w="5220072"/>
              </a:tblGrid>
              <a:tr h="21602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mj-lt"/>
                          <a:ea typeface="ＭＳ Ｐゴシック" charset="0"/>
                          <a:cs typeface="Arial" charset="0"/>
                        </a:rPr>
                        <a:t>WA1</a:t>
                      </a:r>
                      <a:endParaRPr kumimoji="0" lang="en-US" sz="1600" b="0" i="0" u="none" strike="noStrike" cap="none" normalizeH="0" baseline="0" dirty="0">
                        <a:ln>
                          <a:noFill/>
                        </a:ln>
                        <a:solidFill>
                          <a:srgbClr val="000000"/>
                        </a:solidFill>
                        <a:effectLst/>
                        <a:latin typeface="+mj-lt"/>
                        <a:ea typeface="ＭＳ Ｐゴシック" charset="0"/>
                        <a:cs typeface="Arial" charset="0"/>
                      </a:endParaRPr>
                    </a:p>
                  </a:txBody>
                  <a:tcPr marL="91438" marR="91438" marT="45724" marB="45724"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cap="none" normalizeH="0" baseline="0" dirty="0" smtClean="0">
                          <a:ln>
                            <a:noFill/>
                          </a:ln>
                          <a:solidFill>
                            <a:srgbClr val="000000"/>
                          </a:solidFill>
                          <a:effectLst/>
                          <a:latin typeface="+mj-lt"/>
                          <a:ea typeface="ＭＳ Ｐゴシック" charset="0"/>
                          <a:cs typeface="Arial" charset="0"/>
                        </a:rPr>
                        <a:t>EA(</a:t>
                      </a:r>
                      <a:r>
                        <a:rPr kumimoji="0" lang="en-US" sz="1600" b="0" i="0" u="none" strike="noStrike" cap="none" normalizeH="0" baseline="0" dirty="0" err="1" smtClean="0">
                          <a:ln>
                            <a:noFill/>
                          </a:ln>
                          <a:solidFill>
                            <a:srgbClr val="000000"/>
                          </a:solidFill>
                          <a:effectLst/>
                          <a:latin typeface="+mj-lt"/>
                          <a:ea typeface="ＭＳ Ｐゴシック" charset="0"/>
                          <a:cs typeface="Arial" charset="0"/>
                        </a:rPr>
                        <a:t>i</a:t>
                      </a:r>
                      <a:r>
                        <a:rPr kumimoji="0" lang="en-US" sz="1600" b="0" i="0" u="none" strike="noStrike" cap="none" normalizeH="0" baseline="0" dirty="0" smtClean="0">
                          <a:ln>
                            <a:noFill/>
                          </a:ln>
                          <a:solidFill>
                            <a:srgbClr val="000000"/>
                          </a:solidFill>
                          <a:effectLst/>
                          <a:latin typeface="+mj-lt"/>
                          <a:ea typeface="ＭＳ Ｐゴシック" charset="0"/>
                          <a:cs typeface="Arial" charset="0"/>
                        </a:rPr>
                        <a:t>)</a:t>
                      </a:r>
                    </a:p>
                  </a:txBody>
                  <a:tcPr marL="91438" marR="91438" marT="45724" marB="45724"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mj-lt"/>
                          <a:ea typeface="ＭＳ Ｐゴシック" charset="0"/>
                          <a:cs typeface="Arial" charset="0"/>
                        </a:rPr>
                        <a:t>Engineering Knowledge</a:t>
                      </a:r>
                      <a:endParaRPr kumimoji="0" lang="en-US" sz="1600" b="0" i="0" u="none" strike="noStrike" cap="none" normalizeH="0" baseline="0" dirty="0">
                        <a:ln>
                          <a:noFill/>
                        </a:ln>
                        <a:solidFill>
                          <a:srgbClr val="000000"/>
                        </a:solidFill>
                        <a:effectLst/>
                        <a:latin typeface="+mj-lt"/>
                        <a:ea typeface="ＭＳ Ｐゴシック" charset="0"/>
                        <a:cs typeface="Arial" charset="0"/>
                      </a:endParaRPr>
                    </a:p>
                  </a:txBody>
                  <a:tcPr marL="91438" marR="91438" marT="45724" marB="45724"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mj-lt"/>
                          <a:ea typeface="ＭＳ Ｐゴシック" charset="0"/>
                          <a:cs typeface="Arial" charset="0"/>
                        </a:rPr>
                        <a:t>Breadth &amp; depth of knowledge</a:t>
                      </a:r>
                      <a:endParaRPr kumimoji="0" lang="en-US" sz="1600" b="0" i="0" u="none" strike="noStrike" cap="none" normalizeH="0" baseline="0" dirty="0">
                        <a:ln>
                          <a:noFill/>
                        </a:ln>
                        <a:solidFill>
                          <a:srgbClr val="000000"/>
                        </a:solidFill>
                        <a:effectLst/>
                        <a:latin typeface="+mj-lt"/>
                        <a:ea typeface="ＭＳ Ｐゴシック" charset="0"/>
                        <a:cs typeface="Arial" charset="0"/>
                      </a:endParaRPr>
                    </a:p>
                  </a:txBody>
                  <a:tcPr marL="91438" marR="91438" marT="45724" marB="45724"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r>
              <a:tr h="1272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mj-lt"/>
                          <a:ea typeface="ＭＳ Ｐゴシック" charset="0"/>
                          <a:cs typeface="Arial" charset="0"/>
                        </a:rPr>
                        <a:t>WA2</a:t>
                      </a:r>
                      <a:endParaRPr kumimoji="0" lang="en-US" sz="1600" b="0" i="0" u="none" strike="noStrike" cap="none" normalizeH="0" baseline="0" dirty="0">
                        <a:ln>
                          <a:noFill/>
                        </a:ln>
                        <a:solidFill>
                          <a:srgbClr val="000000"/>
                        </a:solidFill>
                        <a:effectLst/>
                        <a:latin typeface="+mj-lt"/>
                        <a:ea typeface="ＭＳ Ｐゴシック" charset="0"/>
                        <a:cs typeface="Arial" charset="0"/>
                      </a:endParaRPr>
                    </a:p>
                  </a:txBody>
                  <a:tcPr marL="91438" marR="91438" marT="45724" marB="45724"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mj-lt"/>
                          <a:ea typeface="ＭＳ Ｐゴシック" charset="0"/>
                          <a:cs typeface="Arial" charset="0"/>
                        </a:rPr>
                        <a:t>EA(ii)</a:t>
                      </a:r>
                      <a:endParaRPr kumimoji="0" lang="en-US" sz="1600" b="0" i="0" u="none" strike="noStrike" cap="none" normalizeH="0" baseline="0" dirty="0">
                        <a:ln>
                          <a:noFill/>
                        </a:ln>
                        <a:solidFill>
                          <a:srgbClr val="000000"/>
                        </a:solidFill>
                        <a:effectLst/>
                        <a:latin typeface="+mj-lt"/>
                        <a:ea typeface="ＭＳ Ｐゴシック" charset="0"/>
                        <a:cs typeface="Arial" charset="0"/>
                      </a:endParaRPr>
                    </a:p>
                  </a:txBody>
                  <a:tcPr marL="91438" marR="91438" marT="45724" marB="45724"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cap="none" normalizeH="0" baseline="0" dirty="0" smtClean="0">
                          <a:ln>
                            <a:noFill/>
                          </a:ln>
                          <a:solidFill>
                            <a:srgbClr val="000000"/>
                          </a:solidFill>
                          <a:effectLst/>
                          <a:latin typeface="+mj-lt"/>
                          <a:ea typeface="ＭＳ Ｐゴシック" charset="0"/>
                          <a:cs typeface="Arial" charset="0"/>
                        </a:rPr>
                        <a:t>Problem Analysis </a:t>
                      </a:r>
                    </a:p>
                  </a:txBody>
                  <a:tcPr marL="91438" marR="91438" marT="45724" marB="45724"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mj-lt"/>
                          <a:ea typeface="ＭＳ Ｐゴシック" charset="0"/>
                          <a:cs typeface="Arial" charset="0"/>
                        </a:rPr>
                        <a:t>Complexity of analysis</a:t>
                      </a:r>
                      <a:endParaRPr kumimoji="0" lang="en-US" sz="1600" b="0" i="0" u="none" strike="noStrike" cap="none" normalizeH="0" baseline="0" dirty="0">
                        <a:ln>
                          <a:noFill/>
                        </a:ln>
                        <a:solidFill>
                          <a:srgbClr val="000000"/>
                        </a:solidFill>
                        <a:effectLst/>
                        <a:latin typeface="+mj-lt"/>
                        <a:ea typeface="ＭＳ Ｐゴシック" charset="0"/>
                        <a:cs typeface="Arial" charset="0"/>
                      </a:endParaRPr>
                    </a:p>
                  </a:txBody>
                  <a:tcPr marL="91438" marR="91438" marT="45724" marB="45724"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r>
              <a:tr h="25448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MY" sz="1600" b="0" i="0" u="none" strike="noStrike" kern="1200" baseline="0" dirty="0" smtClean="0">
                          <a:solidFill>
                            <a:schemeClr val="dk1"/>
                          </a:solidFill>
                          <a:latin typeface="+mj-lt"/>
                          <a:ea typeface="+mn-ea"/>
                          <a:cs typeface="+mn-cs"/>
                        </a:rPr>
                        <a:t>WA3</a:t>
                      </a:r>
                      <a:endParaRPr kumimoji="0" lang="en-US" sz="1600" b="0" i="0" u="none" strike="noStrike" cap="none" normalizeH="0" baseline="0" dirty="0">
                        <a:ln>
                          <a:noFill/>
                        </a:ln>
                        <a:solidFill>
                          <a:srgbClr val="000000"/>
                        </a:solidFill>
                        <a:effectLst/>
                        <a:latin typeface="+mj-lt"/>
                        <a:ea typeface="ＭＳ Ｐゴシック" charset="0"/>
                        <a:cs typeface="Arial" charset="0"/>
                      </a:endParaRPr>
                    </a:p>
                  </a:txBody>
                  <a:tcPr marL="91438" marR="91438" marT="45724" marB="45724"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MY" sz="1600" b="0" i="0" u="none" strike="noStrike" kern="1200" baseline="0" dirty="0" smtClean="0">
                          <a:solidFill>
                            <a:schemeClr val="dk1"/>
                          </a:solidFill>
                          <a:latin typeface="+mj-lt"/>
                          <a:ea typeface="+mn-ea"/>
                          <a:cs typeface="+mn-cs"/>
                        </a:rPr>
                        <a:t>EA(iii)</a:t>
                      </a:r>
                      <a:endParaRPr kumimoji="0" lang="en-US" sz="1600" b="0" i="0" u="none" strike="noStrike" cap="none" normalizeH="0" baseline="0" dirty="0">
                        <a:ln>
                          <a:noFill/>
                        </a:ln>
                        <a:solidFill>
                          <a:srgbClr val="000000"/>
                        </a:solidFill>
                        <a:effectLst/>
                        <a:latin typeface="+mj-lt"/>
                        <a:ea typeface="ＭＳ Ｐゴシック" charset="0"/>
                        <a:cs typeface="Arial" charset="0"/>
                      </a:endParaRPr>
                    </a:p>
                  </a:txBody>
                  <a:tcPr marL="91438" marR="91438" marT="45724" marB="45724"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MY" sz="1600" b="0" i="0" u="none" strike="noStrike" kern="1200" baseline="0" dirty="0" smtClean="0">
                          <a:solidFill>
                            <a:schemeClr val="dk1"/>
                          </a:solidFill>
                          <a:latin typeface="+mj-lt"/>
                          <a:ea typeface="+mn-ea"/>
                          <a:cs typeface="+mn-cs"/>
                        </a:rPr>
                        <a:t>Design/Development of Solutions </a:t>
                      </a:r>
                      <a:endParaRPr kumimoji="0" lang="en-US" sz="1600" b="0" i="0" u="none" strike="noStrike" cap="none" normalizeH="0" baseline="0" dirty="0">
                        <a:ln>
                          <a:noFill/>
                        </a:ln>
                        <a:solidFill>
                          <a:srgbClr val="000000"/>
                        </a:solidFill>
                        <a:effectLst/>
                        <a:latin typeface="+mj-lt"/>
                        <a:ea typeface="ＭＳ Ｐゴシック" charset="0"/>
                        <a:cs typeface="Arial" charset="0"/>
                      </a:endParaRPr>
                    </a:p>
                  </a:txBody>
                  <a:tcPr marL="91438" marR="91438" marT="45724" marB="45724"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mj-lt"/>
                          <a:ea typeface="ＭＳ Ｐゴシック" charset="0"/>
                          <a:cs typeface="Arial" charset="0"/>
                        </a:rPr>
                        <a:t>Breadth &amp; uniqueness of engineering problems i.e. the extent to which problems are original and to which solutions have previously been identified and coded</a:t>
                      </a:r>
                      <a:endParaRPr kumimoji="0" lang="en-US" sz="1600" b="0" i="0" u="none" strike="noStrike" cap="none" normalizeH="0" baseline="0" dirty="0">
                        <a:ln>
                          <a:noFill/>
                        </a:ln>
                        <a:solidFill>
                          <a:srgbClr val="000000"/>
                        </a:solidFill>
                        <a:effectLst/>
                        <a:latin typeface="+mj-lt"/>
                        <a:ea typeface="ＭＳ Ｐゴシック" charset="0"/>
                        <a:cs typeface="Arial" charset="0"/>
                      </a:endParaRPr>
                    </a:p>
                  </a:txBody>
                  <a:tcPr marL="91438" marR="91438" marT="45724" marB="45724"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r>
              <a:tr h="16836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MY" sz="1600" b="0" i="0" u="none" strike="noStrike" kern="1200" baseline="0" dirty="0" smtClean="0">
                          <a:solidFill>
                            <a:schemeClr val="dk1"/>
                          </a:solidFill>
                          <a:latin typeface="+mj-lt"/>
                          <a:ea typeface="+mn-ea"/>
                          <a:cs typeface="+mn-cs"/>
                        </a:rPr>
                        <a:t>WA4</a:t>
                      </a:r>
                      <a:endParaRPr kumimoji="0" lang="en-US" sz="1600" b="0" i="0" u="none" strike="noStrike" cap="none" normalizeH="0" baseline="0" dirty="0">
                        <a:ln>
                          <a:noFill/>
                        </a:ln>
                        <a:solidFill>
                          <a:srgbClr val="000000"/>
                        </a:solidFill>
                        <a:effectLst/>
                        <a:latin typeface="+mj-lt"/>
                        <a:ea typeface="ＭＳ Ｐゴシック" charset="0"/>
                        <a:cs typeface="Arial" charset="0"/>
                      </a:endParaRPr>
                    </a:p>
                  </a:txBody>
                  <a:tcPr marL="91438" marR="91438" marT="45724" marB="45724"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MY" sz="1600" b="0" i="0" u="none" strike="noStrike" kern="1200" baseline="0" dirty="0" smtClean="0">
                          <a:solidFill>
                            <a:schemeClr val="dk1"/>
                          </a:solidFill>
                          <a:latin typeface="+mj-lt"/>
                          <a:ea typeface="+mn-ea"/>
                          <a:cs typeface="+mn-cs"/>
                        </a:rPr>
                        <a:t>EA(iv)</a:t>
                      </a:r>
                      <a:endParaRPr kumimoji="0" lang="en-US" sz="1600" b="0" i="0" u="none" strike="noStrike" cap="none" normalizeH="0" baseline="0" dirty="0">
                        <a:ln>
                          <a:noFill/>
                        </a:ln>
                        <a:solidFill>
                          <a:srgbClr val="000000"/>
                        </a:solidFill>
                        <a:effectLst/>
                        <a:latin typeface="+mj-lt"/>
                        <a:ea typeface="ＭＳ Ｐゴシック" charset="0"/>
                        <a:cs typeface="Arial" charset="0"/>
                      </a:endParaRPr>
                    </a:p>
                  </a:txBody>
                  <a:tcPr marL="91438" marR="91438" marT="45724" marB="45724"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MY" sz="1600" b="0" i="0" u="none" strike="noStrike" kern="1200" baseline="0" dirty="0" smtClean="0">
                          <a:solidFill>
                            <a:schemeClr val="dk1"/>
                          </a:solidFill>
                          <a:latin typeface="+mj-lt"/>
                          <a:ea typeface="+mn-ea"/>
                          <a:cs typeface="+mn-cs"/>
                        </a:rPr>
                        <a:t>Investigation </a:t>
                      </a:r>
                      <a:endParaRPr kumimoji="0" lang="en-US" sz="1600" b="0" i="0" u="none" strike="noStrike" cap="none" normalizeH="0" baseline="0" dirty="0" smtClean="0">
                        <a:ln>
                          <a:noFill/>
                        </a:ln>
                        <a:solidFill>
                          <a:srgbClr val="000000"/>
                        </a:solidFill>
                        <a:effectLst/>
                        <a:latin typeface="+mj-lt"/>
                        <a:ea typeface="ＭＳ Ｐゴシック" charset="0"/>
                        <a:cs typeface="Arial" charset="0"/>
                      </a:endParaRPr>
                    </a:p>
                  </a:txBody>
                  <a:tcPr marL="91438" marR="91438" marT="45724" marB="45724"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mj-lt"/>
                          <a:ea typeface="ＭＳ Ｐゴシック" charset="0"/>
                          <a:cs typeface="Arial" charset="0"/>
                        </a:rPr>
                        <a:t>Breadth &amp; depth of investigation and experimentation</a:t>
                      </a:r>
                      <a:endParaRPr kumimoji="0" lang="en-US" sz="1600" b="0" i="0" u="none" strike="noStrike" cap="none" normalizeH="0" baseline="0" dirty="0">
                        <a:ln>
                          <a:noFill/>
                        </a:ln>
                        <a:solidFill>
                          <a:srgbClr val="000000"/>
                        </a:solidFill>
                        <a:effectLst/>
                        <a:latin typeface="+mj-lt"/>
                        <a:ea typeface="ＭＳ Ｐゴシック" charset="0"/>
                        <a:cs typeface="Arial" charset="0"/>
                      </a:endParaRPr>
                    </a:p>
                  </a:txBody>
                  <a:tcPr marL="91438" marR="91438" marT="45724" marB="45724"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r>
              <a:tr h="22359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MY" sz="1600" b="0" i="0" u="none" strike="noStrike" kern="1200" baseline="0" dirty="0" smtClean="0">
                          <a:solidFill>
                            <a:schemeClr val="dk1"/>
                          </a:solidFill>
                          <a:latin typeface="+mj-lt"/>
                          <a:ea typeface="+mn-ea"/>
                          <a:cs typeface="+mn-cs"/>
                        </a:rPr>
                        <a:t>WA5</a:t>
                      </a:r>
                      <a:endParaRPr kumimoji="0" lang="en-US" sz="1600" b="0" i="0" u="none" strike="noStrike" cap="none" normalizeH="0" baseline="0" dirty="0">
                        <a:ln>
                          <a:noFill/>
                        </a:ln>
                        <a:solidFill>
                          <a:srgbClr val="000000"/>
                        </a:solidFill>
                        <a:effectLst/>
                        <a:latin typeface="+mj-lt"/>
                        <a:ea typeface="ＭＳ Ｐゴシック" charset="0"/>
                        <a:cs typeface="Arial" charset="0"/>
                      </a:endParaRPr>
                    </a:p>
                  </a:txBody>
                  <a:tcPr marL="91438" marR="91438" marT="45724" marB="45724"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MY" sz="1600" b="0" i="0" u="none" strike="noStrike" kern="1200" baseline="0" dirty="0" smtClean="0">
                          <a:solidFill>
                            <a:schemeClr val="dk1"/>
                          </a:solidFill>
                          <a:latin typeface="+mj-lt"/>
                          <a:ea typeface="+mn-ea"/>
                          <a:cs typeface="+mn-cs"/>
                        </a:rPr>
                        <a:t>EA(v)</a:t>
                      </a:r>
                      <a:endParaRPr kumimoji="0" lang="en-US" sz="1600" b="0" i="0" u="none" strike="noStrike" cap="none" normalizeH="0" baseline="0" dirty="0">
                        <a:ln>
                          <a:noFill/>
                        </a:ln>
                        <a:solidFill>
                          <a:srgbClr val="000000"/>
                        </a:solidFill>
                        <a:effectLst/>
                        <a:latin typeface="+mj-lt"/>
                        <a:ea typeface="ＭＳ Ｐゴシック" charset="0"/>
                        <a:cs typeface="Arial" charset="0"/>
                      </a:endParaRPr>
                    </a:p>
                  </a:txBody>
                  <a:tcPr marL="91438" marR="91438" marT="45724" marB="45724"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MY" sz="1600" b="0" i="0" u="none" strike="noStrike" kern="1200" baseline="0" dirty="0" smtClean="0">
                          <a:solidFill>
                            <a:schemeClr val="dk1"/>
                          </a:solidFill>
                          <a:latin typeface="+mj-lt"/>
                          <a:ea typeface="+mn-ea"/>
                          <a:cs typeface="+mn-cs"/>
                        </a:rPr>
                        <a:t>Modern Tool Usage </a:t>
                      </a:r>
                      <a:endParaRPr kumimoji="0" lang="en-US" sz="1600" b="0" i="0" u="none" strike="noStrike" cap="none" normalizeH="0" baseline="0" dirty="0" smtClean="0">
                        <a:ln>
                          <a:noFill/>
                        </a:ln>
                        <a:solidFill>
                          <a:srgbClr val="000000"/>
                        </a:solidFill>
                        <a:effectLst/>
                        <a:latin typeface="+mj-lt"/>
                        <a:ea typeface="ＭＳ Ｐゴシック" charset="0"/>
                        <a:cs typeface="Arial" charset="0"/>
                      </a:endParaRPr>
                    </a:p>
                  </a:txBody>
                  <a:tcPr marL="91438" marR="91438" marT="45724" marB="45724"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mj-lt"/>
                          <a:ea typeface="ＭＳ Ｐゴシック" charset="0"/>
                          <a:cs typeface="Arial" charset="0"/>
                        </a:rPr>
                        <a:t>Level of understanding of the appropriateness of the tool</a:t>
                      </a:r>
                      <a:endParaRPr kumimoji="0" lang="en-US" sz="1600" b="0" i="0" u="none" strike="noStrike" cap="none" normalizeH="0" baseline="0" dirty="0">
                        <a:ln>
                          <a:noFill/>
                        </a:ln>
                        <a:solidFill>
                          <a:srgbClr val="000000"/>
                        </a:solidFill>
                        <a:effectLst/>
                        <a:latin typeface="+mj-lt"/>
                        <a:ea typeface="ＭＳ Ｐゴシック" charset="0"/>
                        <a:cs typeface="Arial" charset="0"/>
                      </a:endParaRPr>
                    </a:p>
                  </a:txBody>
                  <a:tcPr marL="91438" marR="91438" marT="45724" marB="45724"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r>
              <a:tr h="13480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MY" sz="1600" b="0" i="0" u="none" strike="noStrike" kern="1200" baseline="0" dirty="0" smtClean="0">
                          <a:solidFill>
                            <a:schemeClr val="dk1"/>
                          </a:solidFill>
                          <a:latin typeface="+mj-lt"/>
                          <a:ea typeface="+mn-ea"/>
                          <a:cs typeface="+mn-cs"/>
                        </a:rPr>
                        <a:t>WA6</a:t>
                      </a:r>
                      <a:endParaRPr kumimoji="0" lang="en-US" sz="1600" b="0" i="0" u="none" strike="noStrike" cap="none" normalizeH="0" baseline="0" dirty="0">
                        <a:ln>
                          <a:noFill/>
                        </a:ln>
                        <a:solidFill>
                          <a:srgbClr val="000000"/>
                        </a:solidFill>
                        <a:effectLst/>
                        <a:latin typeface="+mj-lt"/>
                        <a:ea typeface="ＭＳ Ｐゴシック" charset="0"/>
                        <a:cs typeface="Arial" charset="0"/>
                      </a:endParaRPr>
                    </a:p>
                  </a:txBody>
                  <a:tcPr marL="91438" marR="91438" marT="45724" marB="45724"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MY" sz="1600" b="0" i="0" u="none" strike="noStrike" kern="1200" baseline="0" dirty="0" smtClean="0">
                          <a:solidFill>
                            <a:schemeClr val="dk1"/>
                          </a:solidFill>
                          <a:latin typeface="+mj-lt"/>
                          <a:ea typeface="+mn-ea"/>
                          <a:cs typeface="+mn-cs"/>
                        </a:rPr>
                        <a:t>EA(vi)</a:t>
                      </a:r>
                      <a:endParaRPr kumimoji="0" lang="en-US" sz="1600" b="0" i="0" u="none" strike="noStrike" cap="none" normalizeH="0" baseline="0" dirty="0" smtClean="0">
                        <a:ln>
                          <a:noFill/>
                        </a:ln>
                        <a:solidFill>
                          <a:srgbClr val="000000"/>
                        </a:solidFill>
                        <a:effectLst/>
                        <a:latin typeface="+mj-lt"/>
                        <a:ea typeface="ＭＳ Ｐゴシック" charset="0"/>
                        <a:cs typeface="Arial" charset="0"/>
                      </a:endParaRPr>
                    </a:p>
                  </a:txBody>
                  <a:tcPr marL="91438" marR="91438" marT="45724" marB="45724"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MY" sz="1600" b="0" i="0" u="none" strike="noStrike" kern="1200" baseline="0" dirty="0" smtClean="0">
                          <a:solidFill>
                            <a:schemeClr val="dk1"/>
                          </a:solidFill>
                          <a:latin typeface="+mj-lt"/>
                          <a:ea typeface="+mn-ea"/>
                          <a:cs typeface="+mn-cs"/>
                        </a:rPr>
                        <a:t>The Engineer and Society </a:t>
                      </a:r>
                      <a:endParaRPr kumimoji="0" lang="en-US" sz="1600" b="0" i="0" u="none" strike="noStrike" cap="none" normalizeH="0" baseline="0" dirty="0">
                        <a:ln>
                          <a:noFill/>
                        </a:ln>
                        <a:solidFill>
                          <a:srgbClr val="000000"/>
                        </a:solidFill>
                        <a:effectLst/>
                        <a:latin typeface="+mj-lt"/>
                        <a:ea typeface="ＭＳ Ｐゴシック" charset="0"/>
                        <a:cs typeface="Arial" charset="0"/>
                      </a:endParaRPr>
                    </a:p>
                  </a:txBody>
                  <a:tcPr marL="91438" marR="91438" marT="45724" marB="45724"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mj-lt"/>
                          <a:ea typeface="ＭＳ Ｐゴシック" charset="0"/>
                          <a:cs typeface="Arial" charset="0"/>
                        </a:rPr>
                        <a:t>Level of knowledge and responsibility</a:t>
                      </a:r>
                      <a:endParaRPr kumimoji="0" lang="en-US" sz="1600" b="0" i="0" u="none" strike="noStrike" cap="none" normalizeH="0" baseline="0" dirty="0">
                        <a:ln>
                          <a:noFill/>
                        </a:ln>
                        <a:solidFill>
                          <a:srgbClr val="000000"/>
                        </a:solidFill>
                        <a:effectLst/>
                        <a:latin typeface="+mj-lt"/>
                        <a:ea typeface="ＭＳ Ｐゴシック" charset="0"/>
                        <a:cs typeface="Arial" charset="0"/>
                      </a:endParaRPr>
                    </a:p>
                  </a:txBody>
                  <a:tcPr marL="91438" marR="91438" marT="45724" marB="45724"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r>
              <a:tr h="1900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MY" sz="1600" b="0" i="0" u="none" strike="noStrike" kern="1200" baseline="0" dirty="0" smtClean="0">
                          <a:solidFill>
                            <a:schemeClr val="dk1"/>
                          </a:solidFill>
                          <a:latin typeface="+mj-lt"/>
                          <a:ea typeface="+mn-ea"/>
                          <a:cs typeface="+mn-cs"/>
                        </a:rPr>
                        <a:t>WA7</a:t>
                      </a:r>
                      <a:endParaRPr kumimoji="0" lang="en-US" sz="1600" b="0" i="0" u="none" strike="noStrike" cap="none" normalizeH="0" baseline="0" dirty="0">
                        <a:ln>
                          <a:noFill/>
                        </a:ln>
                        <a:solidFill>
                          <a:srgbClr val="000000"/>
                        </a:solidFill>
                        <a:effectLst/>
                        <a:latin typeface="+mj-lt"/>
                        <a:ea typeface="ＭＳ Ｐゴシック" charset="0"/>
                        <a:cs typeface="Arial" charset="0"/>
                      </a:endParaRPr>
                    </a:p>
                  </a:txBody>
                  <a:tcPr marL="91438" marR="91438" marT="45724" marB="45724"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MY" sz="1600" b="0" i="0" u="none" strike="noStrike" kern="1200" baseline="0" dirty="0" smtClean="0">
                          <a:solidFill>
                            <a:schemeClr val="dk1"/>
                          </a:solidFill>
                          <a:latin typeface="+mj-lt"/>
                          <a:ea typeface="+mn-ea"/>
                          <a:cs typeface="+mn-cs"/>
                        </a:rPr>
                        <a:t>EA(vii)</a:t>
                      </a:r>
                      <a:endParaRPr kumimoji="0" lang="en-US" sz="1600" b="0" i="0" u="none" strike="noStrike" cap="none" normalizeH="0" baseline="0" dirty="0">
                        <a:ln>
                          <a:noFill/>
                        </a:ln>
                        <a:solidFill>
                          <a:srgbClr val="000000"/>
                        </a:solidFill>
                        <a:effectLst/>
                        <a:latin typeface="+mj-lt"/>
                        <a:ea typeface="ＭＳ Ｐゴシック" charset="0"/>
                        <a:cs typeface="Arial" charset="0"/>
                      </a:endParaRPr>
                    </a:p>
                  </a:txBody>
                  <a:tcPr marL="91438" marR="91438" marT="45724" marB="45724"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MY" sz="1600" b="0" i="0" u="none" strike="noStrike" kern="1200" baseline="0" dirty="0" smtClean="0">
                          <a:solidFill>
                            <a:schemeClr val="dk1"/>
                          </a:solidFill>
                          <a:latin typeface="+mj-lt"/>
                          <a:ea typeface="+mn-ea"/>
                          <a:cs typeface="+mn-cs"/>
                        </a:rPr>
                        <a:t>Environment and Sustainability </a:t>
                      </a:r>
                      <a:endParaRPr kumimoji="0" lang="en-US" sz="1600" b="0" i="0" u="none" strike="noStrike" cap="none" normalizeH="0" baseline="0" dirty="0">
                        <a:ln>
                          <a:noFill/>
                        </a:ln>
                        <a:solidFill>
                          <a:srgbClr val="000000"/>
                        </a:solidFill>
                        <a:effectLst/>
                        <a:latin typeface="+mj-lt"/>
                        <a:ea typeface="ＭＳ Ｐゴシック" charset="0"/>
                        <a:cs typeface="Arial" charset="0"/>
                      </a:endParaRPr>
                    </a:p>
                  </a:txBody>
                  <a:tcPr marL="91438" marR="91438" marT="45724" marB="45724"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mj-lt"/>
                          <a:ea typeface="ＭＳ Ｐゴシック" charset="0"/>
                          <a:cs typeface="Arial" charset="0"/>
                        </a:rPr>
                        <a:t>Type of solutions</a:t>
                      </a:r>
                      <a:endParaRPr kumimoji="0" lang="en-US" sz="1600" b="0" i="0" u="none" strike="noStrike" cap="none" normalizeH="0" baseline="0" dirty="0">
                        <a:ln>
                          <a:noFill/>
                        </a:ln>
                        <a:solidFill>
                          <a:srgbClr val="000000"/>
                        </a:solidFill>
                        <a:effectLst/>
                        <a:latin typeface="+mj-lt"/>
                        <a:ea typeface="ＭＳ Ｐゴシック" charset="0"/>
                        <a:cs typeface="Arial" charset="0"/>
                      </a:endParaRPr>
                    </a:p>
                  </a:txBody>
                  <a:tcPr marL="91438" marR="91438" marT="45724" marB="45724"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r>
              <a:tr h="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MY" sz="1600" b="0" i="0" u="none" strike="noStrike" kern="1200" baseline="0" dirty="0" smtClean="0">
                          <a:solidFill>
                            <a:schemeClr val="dk1"/>
                          </a:solidFill>
                          <a:latin typeface="+mj-lt"/>
                          <a:ea typeface="+mn-ea"/>
                          <a:cs typeface="+mn-cs"/>
                        </a:rPr>
                        <a:t>WA8</a:t>
                      </a:r>
                      <a:endParaRPr kumimoji="0" lang="en-US" sz="1600" b="0" i="0" u="none" strike="noStrike" cap="none" normalizeH="0" baseline="0" dirty="0">
                        <a:ln>
                          <a:noFill/>
                        </a:ln>
                        <a:solidFill>
                          <a:srgbClr val="000000"/>
                        </a:solidFill>
                        <a:effectLst/>
                        <a:latin typeface="+mj-lt"/>
                        <a:ea typeface="ＭＳ Ｐゴシック" charset="0"/>
                        <a:cs typeface="Arial" charset="0"/>
                      </a:endParaRPr>
                    </a:p>
                  </a:txBody>
                  <a:tcPr marL="91438" marR="91438" marT="45724" marB="45724"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MY" sz="1600" b="0" i="0" u="none" strike="noStrike" kern="1200" baseline="0" dirty="0" smtClean="0">
                          <a:solidFill>
                            <a:schemeClr val="dk1"/>
                          </a:solidFill>
                          <a:latin typeface="+mj-lt"/>
                          <a:ea typeface="+mn-ea"/>
                          <a:cs typeface="+mn-cs"/>
                        </a:rPr>
                        <a:t>EA(viii)</a:t>
                      </a:r>
                      <a:endParaRPr kumimoji="0" lang="en-US" sz="1600" b="0" i="0" u="none" strike="noStrike" cap="none" normalizeH="0" baseline="0" dirty="0">
                        <a:ln>
                          <a:noFill/>
                        </a:ln>
                        <a:solidFill>
                          <a:srgbClr val="000000"/>
                        </a:solidFill>
                        <a:effectLst/>
                        <a:latin typeface="+mj-lt"/>
                        <a:ea typeface="ＭＳ Ｐゴシック" charset="0"/>
                        <a:cs typeface="Arial" charset="0"/>
                      </a:endParaRPr>
                    </a:p>
                  </a:txBody>
                  <a:tcPr marL="91438" marR="91438" marT="45724" marB="45724"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MY" sz="1600" b="0" i="0" u="none" strike="noStrike" kern="1200" baseline="0" dirty="0" smtClean="0">
                          <a:solidFill>
                            <a:schemeClr val="dk1"/>
                          </a:solidFill>
                          <a:latin typeface="+mj-lt"/>
                          <a:ea typeface="+mn-ea"/>
                          <a:cs typeface="+mn-cs"/>
                        </a:rPr>
                        <a:t>Ethics </a:t>
                      </a:r>
                      <a:endParaRPr kumimoji="0" lang="en-US" sz="1600" b="0" i="0" u="none" strike="noStrike" cap="none" normalizeH="0" baseline="0" dirty="0" smtClean="0">
                        <a:ln>
                          <a:noFill/>
                        </a:ln>
                        <a:solidFill>
                          <a:srgbClr val="000000"/>
                        </a:solidFill>
                        <a:effectLst/>
                        <a:latin typeface="+mj-lt"/>
                        <a:ea typeface="ＭＳ Ｐゴシック" charset="0"/>
                        <a:cs typeface="Arial" charset="0"/>
                      </a:endParaRPr>
                    </a:p>
                  </a:txBody>
                  <a:tcPr marL="91438" marR="91438" marT="45724" marB="45724"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mj-lt"/>
                          <a:ea typeface="ＭＳ Ｐゴシック" charset="0"/>
                          <a:cs typeface="Arial" charset="0"/>
                        </a:rPr>
                        <a:t>Understanding and level of practice</a:t>
                      </a:r>
                      <a:endParaRPr kumimoji="0" lang="en-US" sz="1600" b="0" i="0" u="none" strike="noStrike" cap="none" normalizeH="0" baseline="0" dirty="0">
                        <a:ln>
                          <a:noFill/>
                        </a:ln>
                        <a:solidFill>
                          <a:srgbClr val="000000"/>
                        </a:solidFill>
                        <a:effectLst/>
                        <a:latin typeface="+mj-lt"/>
                        <a:ea typeface="ＭＳ Ｐゴシック" charset="0"/>
                        <a:cs typeface="Arial" charset="0"/>
                      </a:endParaRPr>
                    </a:p>
                  </a:txBody>
                  <a:tcPr marL="91438" marR="91438" marT="45724" marB="45724"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r>
              <a:tr h="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MY" sz="1600" b="0" i="0" u="none" strike="noStrike" kern="1200" baseline="0" dirty="0" smtClean="0">
                          <a:solidFill>
                            <a:schemeClr val="dk1"/>
                          </a:solidFill>
                          <a:latin typeface="+mj-lt"/>
                          <a:ea typeface="+mn-ea"/>
                          <a:cs typeface="+mn-cs"/>
                        </a:rPr>
                        <a:t>WA10</a:t>
                      </a:r>
                      <a:endParaRPr kumimoji="0" lang="en-US" sz="1600" b="0" i="0" u="none" strike="noStrike" cap="none" normalizeH="0" baseline="0" dirty="0">
                        <a:ln>
                          <a:noFill/>
                        </a:ln>
                        <a:solidFill>
                          <a:srgbClr val="000000"/>
                        </a:solidFill>
                        <a:effectLst/>
                        <a:latin typeface="+mj-lt"/>
                        <a:ea typeface="ＭＳ Ｐゴシック" charset="0"/>
                        <a:cs typeface="Arial" charset="0"/>
                      </a:endParaRPr>
                    </a:p>
                  </a:txBody>
                  <a:tcPr marL="91438" marR="91438" marT="45724" marB="45724"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MY" sz="1600" b="0" i="0" u="none" strike="noStrike" kern="1200" baseline="0" dirty="0" smtClean="0">
                          <a:solidFill>
                            <a:schemeClr val="dk1"/>
                          </a:solidFill>
                          <a:latin typeface="+mj-lt"/>
                          <a:ea typeface="+mn-ea"/>
                          <a:cs typeface="+mn-cs"/>
                        </a:rPr>
                        <a:t>EA(ix)</a:t>
                      </a:r>
                      <a:endParaRPr kumimoji="0" lang="en-US" sz="1600" b="0" i="0" u="none" strike="noStrike" cap="none" normalizeH="0" baseline="0" dirty="0">
                        <a:ln>
                          <a:noFill/>
                        </a:ln>
                        <a:solidFill>
                          <a:srgbClr val="000000"/>
                        </a:solidFill>
                        <a:effectLst/>
                        <a:latin typeface="+mj-lt"/>
                        <a:ea typeface="ＭＳ Ｐゴシック" charset="0"/>
                        <a:cs typeface="Arial" charset="0"/>
                      </a:endParaRPr>
                    </a:p>
                  </a:txBody>
                  <a:tcPr marL="91438" marR="91438" marT="45724" marB="45724"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MY" sz="1600" b="0" i="0" u="none" strike="noStrike" kern="1200" baseline="0" dirty="0" smtClean="0">
                          <a:solidFill>
                            <a:schemeClr val="dk1"/>
                          </a:solidFill>
                          <a:latin typeface="+mj-lt"/>
                          <a:ea typeface="+mn-ea"/>
                          <a:cs typeface="+mn-cs"/>
                        </a:rPr>
                        <a:t>Communication </a:t>
                      </a:r>
                      <a:endParaRPr kumimoji="0" lang="en-US" sz="1600" b="0" i="0" u="none" strike="noStrike" cap="none" normalizeH="0" baseline="0" dirty="0" smtClean="0">
                        <a:ln>
                          <a:noFill/>
                        </a:ln>
                        <a:solidFill>
                          <a:srgbClr val="000000"/>
                        </a:solidFill>
                        <a:effectLst/>
                        <a:latin typeface="+mj-lt"/>
                        <a:ea typeface="ＭＳ Ｐゴシック" charset="0"/>
                        <a:cs typeface="Arial" charset="0"/>
                      </a:endParaRPr>
                    </a:p>
                  </a:txBody>
                  <a:tcPr marL="91438" marR="91438" marT="45724" marB="45724"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mj-lt"/>
                          <a:ea typeface="ＭＳ Ｐゴシック" charset="0"/>
                          <a:cs typeface="Arial" charset="0"/>
                        </a:rPr>
                        <a:t>Level of communication according to type of activities performed</a:t>
                      </a:r>
                      <a:endParaRPr kumimoji="0" lang="en-US" sz="1600" b="0" i="0" u="none" strike="noStrike" cap="none" normalizeH="0" baseline="0" dirty="0">
                        <a:ln>
                          <a:noFill/>
                        </a:ln>
                        <a:solidFill>
                          <a:srgbClr val="000000"/>
                        </a:solidFill>
                        <a:effectLst/>
                        <a:latin typeface="+mj-lt"/>
                        <a:ea typeface="ＭＳ Ｐゴシック" charset="0"/>
                        <a:cs typeface="Arial" charset="0"/>
                      </a:endParaRPr>
                    </a:p>
                  </a:txBody>
                  <a:tcPr marL="91438" marR="91438" marT="45724" marB="45724"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r>
              <a:tr h="21172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mj-lt"/>
                          <a:ea typeface="ＭＳ Ｐゴシック" charset="0"/>
                          <a:cs typeface="Arial" charset="0"/>
                        </a:rPr>
                        <a:t>WA9</a:t>
                      </a:r>
                      <a:endParaRPr kumimoji="0" lang="en-US" sz="1600" b="0" i="0" u="none" strike="noStrike" cap="none" normalizeH="0" baseline="0" dirty="0">
                        <a:ln>
                          <a:noFill/>
                        </a:ln>
                        <a:solidFill>
                          <a:srgbClr val="000000"/>
                        </a:solidFill>
                        <a:effectLst/>
                        <a:latin typeface="+mj-lt"/>
                        <a:ea typeface="ＭＳ Ｐゴシック" charset="0"/>
                        <a:cs typeface="Arial" charset="0"/>
                      </a:endParaRPr>
                    </a:p>
                  </a:txBody>
                  <a:tcPr marL="91438" marR="91438" marT="45724" marB="45724"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cap="none" normalizeH="0" baseline="0" dirty="0" smtClean="0">
                          <a:ln>
                            <a:noFill/>
                          </a:ln>
                          <a:solidFill>
                            <a:srgbClr val="000000"/>
                          </a:solidFill>
                          <a:effectLst/>
                          <a:latin typeface="+mj-lt"/>
                          <a:ea typeface="ＭＳ Ｐゴシック" charset="0"/>
                          <a:cs typeface="Arial" charset="0"/>
                        </a:rPr>
                        <a:t>EA(x)</a:t>
                      </a:r>
                      <a:endParaRPr kumimoji="0" lang="en-US" sz="1600" b="0" i="0" u="none" strike="noStrike" cap="none" normalizeH="0" baseline="0" dirty="0">
                        <a:ln>
                          <a:noFill/>
                        </a:ln>
                        <a:solidFill>
                          <a:srgbClr val="000000"/>
                        </a:solidFill>
                        <a:effectLst/>
                        <a:latin typeface="+mj-lt"/>
                        <a:ea typeface="ＭＳ Ｐゴシック" charset="0"/>
                        <a:cs typeface="Arial" charset="0"/>
                      </a:endParaRPr>
                    </a:p>
                  </a:txBody>
                  <a:tcPr marL="91438" marR="91438" marT="45724" marB="45724"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cap="none" normalizeH="0" baseline="0" dirty="0" smtClean="0">
                          <a:ln>
                            <a:noFill/>
                          </a:ln>
                          <a:solidFill>
                            <a:srgbClr val="000000"/>
                          </a:solidFill>
                          <a:effectLst/>
                          <a:latin typeface="+mj-lt"/>
                          <a:ea typeface="ＭＳ Ｐゴシック" charset="0"/>
                          <a:cs typeface="Arial" charset="0"/>
                        </a:rPr>
                        <a:t>Individual and Team Work </a:t>
                      </a:r>
                    </a:p>
                  </a:txBody>
                  <a:tcPr marL="91438" marR="91438" marT="45724" marB="45724"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mj-lt"/>
                          <a:ea typeface="ＭＳ Ｐゴシック" charset="0"/>
                          <a:cs typeface="Arial" charset="0"/>
                        </a:rPr>
                        <a:t>Role in and diversity of team</a:t>
                      </a:r>
                      <a:endParaRPr kumimoji="0" lang="en-US" sz="1600" b="0" i="0" u="none" strike="noStrike" cap="none" normalizeH="0" baseline="0" dirty="0">
                        <a:ln>
                          <a:noFill/>
                        </a:ln>
                        <a:solidFill>
                          <a:srgbClr val="000000"/>
                        </a:solidFill>
                        <a:effectLst/>
                        <a:latin typeface="+mj-lt"/>
                        <a:ea typeface="ＭＳ Ｐゴシック" charset="0"/>
                        <a:cs typeface="Arial" charset="0"/>
                      </a:endParaRPr>
                    </a:p>
                  </a:txBody>
                  <a:tcPr marL="91438" marR="91438" marT="45724" marB="45724"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r>
              <a:tr h="12293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mj-lt"/>
                          <a:ea typeface="ＭＳ Ｐゴシック" charset="0"/>
                          <a:cs typeface="Arial" charset="0"/>
                        </a:rPr>
                        <a:t>WA12</a:t>
                      </a:r>
                      <a:endParaRPr kumimoji="0" lang="en-US" sz="1600" b="0" i="0" u="none" strike="noStrike" cap="none" normalizeH="0" baseline="0" dirty="0">
                        <a:ln>
                          <a:noFill/>
                        </a:ln>
                        <a:solidFill>
                          <a:srgbClr val="000000"/>
                        </a:solidFill>
                        <a:effectLst/>
                        <a:latin typeface="+mj-lt"/>
                        <a:ea typeface="ＭＳ Ｐゴシック" charset="0"/>
                        <a:cs typeface="Arial" charset="0"/>
                      </a:endParaRPr>
                    </a:p>
                  </a:txBody>
                  <a:tcPr marL="91438" marR="91438" marT="45724" marB="45724"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mj-lt"/>
                          <a:ea typeface="ＭＳ Ｐゴシック" charset="0"/>
                          <a:cs typeface="Arial" charset="0"/>
                        </a:rPr>
                        <a:t>EA(xi)</a:t>
                      </a:r>
                      <a:endParaRPr kumimoji="0" lang="en-US" sz="1600" b="0" i="0" u="none" strike="noStrike" cap="none" normalizeH="0" baseline="0" dirty="0">
                        <a:ln>
                          <a:noFill/>
                        </a:ln>
                        <a:solidFill>
                          <a:srgbClr val="000000"/>
                        </a:solidFill>
                        <a:effectLst/>
                        <a:latin typeface="+mj-lt"/>
                        <a:ea typeface="ＭＳ Ｐゴシック" charset="0"/>
                        <a:cs typeface="Arial" charset="0"/>
                      </a:endParaRPr>
                    </a:p>
                  </a:txBody>
                  <a:tcPr marL="91438" marR="91438" marT="45724" marB="45724"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mj-lt"/>
                          <a:ea typeface="ＭＳ Ｐゴシック" charset="0"/>
                          <a:cs typeface="Arial" charset="0"/>
                        </a:rPr>
                        <a:t>Life-long Learning </a:t>
                      </a:r>
                      <a:endParaRPr kumimoji="0" lang="en-US" sz="1600" b="0" i="0" u="none" strike="noStrike" cap="none" normalizeH="0" baseline="0" dirty="0">
                        <a:ln>
                          <a:noFill/>
                        </a:ln>
                        <a:solidFill>
                          <a:srgbClr val="000000"/>
                        </a:solidFill>
                        <a:effectLst/>
                        <a:latin typeface="+mj-lt"/>
                        <a:ea typeface="ＭＳ Ｐゴシック" charset="0"/>
                        <a:cs typeface="Arial" charset="0"/>
                      </a:endParaRPr>
                    </a:p>
                  </a:txBody>
                  <a:tcPr marL="91438" marR="91438" marT="45724" marB="45724"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mj-lt"/>
                          <a:ea typeface="ＭＳ Ｐゴシック" charset="0"/>
                          <a:cs typeface="Arial" charset="0"/>
                        </a:rPr>
                        <a:t>Preparation for and depth of continuing learning</a:t>
                      </a:r>
                      <a:endParaRPr kumimoji="0" lang="en-US" sz="1600" b="0" i="0" u="none" strike="noStrike" cap="none" normalizeH="0" baseline="0" dirty="0">
                        <a:ln>
                          <a:noFill/>
                        </a:ln>
                        <a:solidFill>
                          <a:srgbClr val="000000"/>
                        </a:solidFill>
                        <a:effectLst/>
                        <a:latin typeface="+mj-lt"/>
                        <a:ea typeface="ＭＳ Ｐゴシック" charset="0"/>
                        <a:cs typeface="Arial" charset="0"/>
                      </a:endParaRPr>
                    </a:p>
                  </a:txBody>
                  <a:tcPr marL="91438" marR="91438" marT="45724" marB="45724"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r>
              <a:tr h="3600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mj-lt"/>
                          <a:ea typeface="ＭＳ Ｐゴシック" charset="0"/>
                          <a:cs typeface="Arial" charset="0"/>
                        </a:rPr>
                        <a:t>WA11</a:t>
                      </a:r>
                      <a:endParaRPr kumimoji="0" lang="en-US" sz="1600" b="0" i="0" u="none" strike="noStrike" cap="none" normalizeH="0" baseline="0" dirty="0">
                        <a:ln>
                          <a:noFill/>
                        </a:ln>
                        <a:solidFill>
                          <a:srgbClr val="000000"/>
                        </a:solidFill>
                        <a:effectLst/>
                        <a:latin typeface="+mj-lt"/>
                        <a:ea typeface="ＭＳ Ｐゴシック" charset="0"/>
                        <a:cs typeface="Arial" charset="0"/>
                      </a:endParaRPr>
                    </a:p>
                  </a:txBody>
                  <a:tcPr marL="91438" marR="91438" marT="45724" marB="45724"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cap="none" normalizeH="0" baseline="0" dirty="0" smtClean="0">
                          <a:ln>
                            <a:noFill/>
                          </a:ln>
                          <a:solidFill>
                            <a:srgbClr val="000000"/>
                          </a:solidFill>
                          <a:effectLst/>
                          <a:latin typeface="+mj-lt"/>
                          <a:ea typeface="ＭＳ Ｐゴシック" charset="0"/>
                          <a:cs typeface="Arial" charset="0"/>
                        </a:rPr>
                        <a:t>EA(xii)</a:t>
                      </a:r>
                      <a:endParaRPr kumimoji="0" lang="en-US" sz="1600" b="0" i="0" u="none" strike="noStrike" cap="none" normalizeH="0" baseline="0" dirty="0">
                        <a:ln>
                          <a:noFill/>
                        </a:ln>
                        <a:solidFill>
                          <a:srgbClr val="000000"/>
                        </a:solidFill>
                        <a:effectLst/>
                        <a:latin typeface="+mj-lt"/>
                        <a:ea typeface="ＭＳ Ｐゴシック" charset="0"/>
                        <a:cs typeface="Arial" charset="0"/>
                      </a:endParaRPr>
                    </a:p>
                  </a:txBody>
                  <a:tcPr marL="91438" marR="91438" marT="45724" marB="45724"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cap="none" normalizeH="0" baseline="0" dirty="0" smtClean="0">
                          <a:ln>
                            <a:noFill/>
                          </a:ln>
                          <a:solidFill>
                            <a:srgbClr val="FF0000"/>
                          </a:solidFill>
                          <a:effectLst/>
                          <a:latin typeface="+mj-lt"/>
                          <a:ea typeface="ＭＳ Ｐゴシック" charset="0"/>
                          <a:cs typeface="Arial" charset="0"/>
                        </a:rPr>
                        <a:t>Engineering</a:t>
                      </a:r>
                      <a:r>
                        <a:rPr kumimoji="0" lang="en-US" sz="1600" b="0" i="0" u="none" strike="noStrike" cap="none" normalizeH="0" baseline="0" dirty="0" smtClean="0">
                          <a:ln>
                            <a:noFill/>
                          </a:ln>
                          <a:solidFill>
                            <a:srgbClr val="000000"/>
                          </a:solidFill>
                          <a:effectLst/>
                          <a:latin typeface="+mj-lt"/>
                          <a:ea typeface="ＭＳ Ｐゴシック" charset="0"/>
                          <a:cs typeface="Arial" charset="0"/>
                        </a:rPr>
                        <a:t> </a:t>
                      </a:r>
                      <a:r>
                        <a:rPr kumimoji="0" lang="en-US" sz="1600" b="0" i="0" u="none" strike="sngStrike" cap="none" normalizeH="0" baseline="0" dirty="0" smtClean="0">
                          <a:ln>
                            <a:noFill/>
                          </a:ln>
                          <a:solidFill>
                            <a:srgbClr val="000000"/>
                          </a:solidFill>
                          <a:effectLst/>
                          <a:latin typeface="+mj-lt"/>
                          <a:ea typeface="ＭＳ Ｐゴシック" charset="0"/>
                          <a:cs typeface="Arial" charset="0"/>
                        </a:rPr>
                        <a:t>Project</a:t>
                      </a:r>
                      <a:r>
                        <a:rPr kumimoji="0" lang="en-US" sz="1600" b="0" i="0" u="none" strike="noStrike" cap="none" normalizeH="0" baseline="0" dirty="0" smtClean="0">
                          <a:ln>
                            <a:noFill/>
                          </a:ln>
                          <a:solidFill>
                            <a:srgbClr val="000000"/>
                          </a:solidFill>
                          <a:effectLst/>
                          <a:latin typeface="+mj-lt"/>
                          <a:ea typeface="ＭＳ Ｐゴシック" charset="0"/>
                          <a:cs typeface="Arial" charset="0"/>
                        </a:rPr>
                        <a:t> Management </a:t>
                      </a:r>
                      <a:r>
                        <a:rPr kumimoji="0" lang="en-US" sz="1600" b="0" i="0" u="none" strike="sngStrike" cap="none" normalizeH="0" baseline="0" dirty="0" smtClean="0">
                          <a:ln>
                            <a:noFill/>
                          </a:ln>
                          <a:solidFill>
                            <a:srgbClr val="000000"/>
                          </a:solidFill>
                          <a:effectLst/>
                          <a:latin typeface="+mj-lt"/>
                          <a:ea typeface="ＭＳ Ｐゴシック" charset="0"/>
                          <a:cs typeface="Arial" charset="0"/>
                        </a:rPr>
                        <a:t>and Finance </a:t>
                      </a:r>
                    </a:p>
                  </a:txBody>
                  <a:tcPr marL="91438" marR="91438" marT="45724" marB="45724"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mj-lt"/>
                          <a:ea typeface="ＭＳ Ｐゴシック" charset="0"/>
                          <a:cs typeface="Arial" charset="0"/>
                        </a:rPr>
                        <a:t>Level of management required for differing types of activity</a:t>
                      </a:r>
                      <a:endParaRPr kumimoji="0" lang="en-US" sz="1600" b="0" i="0" u="none" strike="noStrike" cap="none" normalizeH="0" baseline="0" dirty="0">
                        <a:ln>
                          <a:noFill/>
                        </a:ln>
                        <a:solidFill>
                          <a:srgbClr val="000000"/>
                        </a:solidFill>
                        <a:effectLst/>
                        <a:latin typeface="+mj-lt"/>
                        <a:ea typeface="ＭＳ Ｐゴシック" charset="0"/>
                        <a:cs typeface="Arial" charset="0"/>
                      </a:endParaRPr>
                    </a:p>
                  </a:txBody>
                  <a:tcPr marL="91438" marR="91438" marT="45724" marB="45724"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1540740230"/>
              </p:ext>
            </p:extLst>
          </p:nvPr>
        </p:nvGraphicFramePr>
        <p:xfrm>
          <a:off x="107504" y="1268760"/>
          <a:ext cx="8928992" cy="1554488"/>
        </p:xfrm>
        <a:graphic>
          <a:graphicData uri="http://schemas.openxmlformats.org/drawingml/2006/table">
            <a:tbl>
              <a:tblPr/>
              <a:tblGrid>
                <a:gridCol w="2179761"/>
                <a:gridCol w="6749231"/>
              </a:tblGrid>
              <a:tr h="216024">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normalizeH="0" baseline="0" dirty="0" smtClean="0">
                          <a:ln>
                            <a:noFill/>
                          </a:ln>
                          <a:solidFill>
                            <a:srgbClr val="000000"/>
                          </a:solidFill>
                          <a:effectLst/>
                          <a:latin typeface="+mn-lt"/>
                          <a:ea typeface="ＭＳ Ｐゴシック" charset="0"/>
                          <a:cs typeface="Arial" charset="0"/>
                        </a:rPr>
                        <a:t>Engineering Knowledge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mj-lt"/>
                        <a:ea typeface="ＭＳ Ｐゴシック" charset="0"/>
                        <a:cs typeface="Arial" charset="0"/>
                      </a:endParaRPr>
                    </a:p>
                  </a:txBody>
                  <a:tcPr marL="91438" marR="91438"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Constantia" charset="0"/>
                          <a:ea typeface="ＭＳ Ｐゴシック" charset="0"/>
                          <a:cs typeface="Arial" charset="0"/>
                        </a:rPr>
                        <a:t>Apply knowledge of mathematics, science, engineering fundamentals </a:t>
                      </a:r>
                      <a:r>
                        <a:rPr kumimoji="0" lang="en-US" sz="2400" b="1" i="0" u="none" strike="noStrike" cap="none" normalizeH="0" baseline="0" dirty="0" smtClean="0">
                          <a:ln>
                            <a:noFill/>
                          </a:ln>
                          <a:solidFill>
                            <a:srgbClr val="FF0000"/>
                          </a:solidFill>
                          <a:effectLst/>
                          <a:latin typeface="Constantia" charset="0"/>
                          <a:ea typeface="ＭＳ Ｐゴシック" charset="0"/>
                          <a:cs typeface="Arial" charset="0"/>
                        </a:rPr>
                        <a:t>and an engineering </a:t>
                      </a:r>
                      <a:r>
                        <a:rPr kumimoji="0" lang="en-US" sz="2400" b="1" i="0" u="none" strike="noStrike" cap="none" normalizeH="0" baseline="0" dirty="0" err="1" smtClean="0">
                          <a:ln>
                            <a:noFill/>
                          </a:ln>
                          <a:solidFill>
                            <a:srgbClr val="FF0000"/>
                          </a:solidFill>
                          <a:effectLst/>
                          <a:latin typeface="Constantia" charset="0"/>
                          <a:ea typeface="ＭＳ Ｐゴシック" charset="0"/>
                          <a:cs typeface="Arial" charset="0"/>
                        </a:rPr>
                        <a:t>specialisation</a:t>
                      </a:r>
                      <a:r>
                        <a:rPr kumimoji="0" lang="en-US" sz="2400" b="1" i="0" u="none" strike="noStrike" cap="none" normalizeH="0" baseline="0" dirty="0" smtClean="0">
                          <a:ln>
                            <a:noFill/>
                          </a:ln>
                          <a:solidFill>
                            <a:srgbClr val="FF0000"/>
                          </a:solidFill>
                          <a:effectLst/>
                          <a:latin typeface="Constantia" charset="0"/>
                          <a:ea typeface="ＭＳ Ｐゴシック" charset="0"/>
                          <a:cs typeface="Arial" charset="0"/>
                        </a:rPr>
                        <a:t> to the solution of </a:t>
                      </a:r>
                      <a:r>
                        <a:rPr kumimoji="0" lang="en-US" sz="2400" b="1" i="0" u="sng" strike="noStrike" cap="none" normalizeH="0" baseline="0" dirty="0" smtClean="0">
                          <a:ln>
                            <a:noFill/>
                          </a:ln>
                          <a:solidFill>
                            <a:srgbClr val="FF0000"/>
                          </a:solidFill>
                          <a:effectLst/>
                          <a:latin typeface="Constantia" charset="0"/>
                          <a:ea typeface="ＭＳ Ｐゴシック" charset="0"/>
                          <a:cs typeface="Arial" charset="0"/>
                        </a:rPr>
                        <a:t>complex</a:t>
                      </a:r>
                      <a:r>
                        <a:rPr kumimoji="0" lang="en-US" sz="2400" b="1" i="0" u="none" strike="noStrike" cap="none" normalizeH="0" baseline="0" dirty="0" smtClean="0">
                          <a:ln>
                            <a:noFill/>
                          </a:ln>
                          <a:solidFill>
                            <a:srgbClr val="FF0000"/>
                          </a:solidFill>
                          <a:effectLst/>
                          <a:latin typeface="Constantia" charset="0"/>
                          <a:ea typeface="ＭＳ Ｐゴシック" charset="0"/>
                          <a:cs typeface="Arial" charset="0"/>
                        </a:rPr>
                        <a:t> engineering problems</a:t>
                      </a:r>
                      <a:endParaRPr kumimoji="0" lang="en-US" sz="2400" b="0" i="0" u="none" strike="noStrike" cap="none" normalizeH="0" baseline="0" dirty="0">
                        <a:ln>
                          <a:noFill/>
                        </a:ln>
                        <a:solidFill>
                          <a:srgbClr val="000000"/>
                        </a:solidFill>
                        <a:effectLst/>
                        <a:latin typeface="+mj-lt"/>
                        <a:ea typeface="ＭＳ Ｐゴシック" charset="0"/>
                        <a:cs typeface="Arial" charset="0"/>
                      </a:endParaRPr>
                    </a:p>
                  </a:txBody>
                  <a:tcPr marL="91438" marR="91438"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3">
                        <a:lumMod val="20000"/>
                        <a:lumOff val="80000"/>
                      </a:schemeClr>
                    </a:solidFill>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885684572"/>
              </p:ext>
            </p:extLst>
          </p:nvPr>
        </p:nvGraphicFramePr>
        <p:xfrm>
          <a:off x="107504" y="1675648"/>
          <a:ext cx="8928992" cy="1920248"/>
        </p:xfrm>
        <a:graphic>
          <a:graphicData uri="http://schemas.openxmlformats.org/drawingml/2006/table">
            <a:tbl>
              <a:tblPr/>
              <a:tblGrid>
                <a:gridCol w="2160240"/>
                <a:gridCol w="6768752"/>
              </a:tblGrid>
              <a:tr h="127240">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cap="none" normalizeH="0" baseline="0" dirty="0" smtClean="0">
                          <a:ln>
                            <a:noFill/>
                          </a:ln>
                          <a:solidFill>
                            <a:srgbClr val="000000"/>
                          </a:solidFill>
                          <a:effectLst/>
                          <a:latin typeface="+mj-lt"/>
                          <a:ea typeface="ＭＳ Ｐゴシック" charset="0"/>
                          <a:cs typeface="Arial" charset="0"/>
                        </a:rPr>
                        <a:t>Problem Analysis </a:t>
                      </a:r>
                    </a:p>
                  </a:txBody>
                  <a:tcPr marL="91438" marR="91438"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Constantia" charset="0"/>
                          <a:ea typeface="ＭＳ Ｐゴシック" charset="0"/>
                          <a:cs typeface="Arial" charset="0"/>
                        </a:rPr>
                        <a:t>Identify, formulate, research literature and </a:t>
                      </a:r>
                      <a:r>
                        <a:rPr kumimoji="0" lang="en-US" sz="2400" b="0" i="0" u="none" strike="noStrike" cap="none" normalizeH="0" baseline="0" dirty="0" err="1" smtClean="0">
                          <a:ln>
                            <a:noFill/>
                          </a:ln>
                          <a:solidFill>
                            <a:srgbClr val="000000"/>
                          </a:solidFill>
                          <a:effectLst/>
                          <a:latin typeface="Constantia" charset="0"/>
                          <a:ea typeface="ＭＳ Ｐゴシック" charset="0"/>
                          <a:cs typeface="Arial" charset="0"/>
                        </a:rPr>
                        <a:t>analyse</a:t>
                      </a:r>
                      <a:r>
                        <a:rPr kumimoji="0" lang="en-US" sz="2400" b="0" i="0" u="none" strike="noStrike" cap="none" normalizeH="0" baseline="0" dirty="0" smtClean="0">
                          <a:ln>
                            <a:noFill/>
                          </a:ln>
                          <a:solidFill>
                            <a:srgbClr val="000000"/>
                          </a:solidFill>
                          <a:effectLst/>
                          <a:latin typeface="Constantia" charset="0"/>
                          <a:ea typeface="ＭＳ Ｐゴシック" charset="0"/>
                          <a:cs typeface="Arial" charset="0"/>
                        </a:rPr>
                        <a:t> </a:t>
                      </a:r>
                      <a:r>
                        <a:rPr kumimoji="0" lang="en-US" sz="2400" b="1" i="0" u="sng" strike="noStrike" cap="none" normalizeH="0" baseline="0" dirty="0" smtClean="0">
                          <a:ln>
                            <a:noFill/>
                          </a:ln>
                          <a:solidFill>
                            <a:srgbClr val="FF0000"/>
                          </a:solidFill>
                          <a:effectLst/>
                          <a:latin typeface="Constantia" charset="0"/>
                          <a:ea typeface="ＭＳ Ｐゴシック" charset="0"/>
                          <a:cs typeface="Arial" charset="0"/>
                        </a:rPr>
                        <a:t>complex</a:t>
                      </a:r>
                      <a:r>
                        <a:rPr kumimoji="0" lang="en-US" sz="2400" b="0" i="0" u="none" strike="noStrike" cap="none" normalizeH="0" baseline="0" dirty="0" smtClean="0">
                          <a:ln>
                            <a:noFill/>
                          </a:ln>
                          <a:solidFill>
                            <a:srgbClr val="000000"/>
                          </a:solidFill>
                          <a:effectLst/>
                          <a:latin typeface="Constantia" charset="0"/>
                          <a:ea typeface="ＭＳ Ｐゴシック" charset="0"/>
                          <a:cs typeface="Arial" charset="0"/>
                        </a:rPr>
                        <a:t> engineering problems reaching substantiated conclusions using </a:t>
                      </a:r>
                      <a:r>
                        <a:rPr kumimoji="0" lang="en-US" sz="2400" b="1" i="0" u="none" strike="noStrike" cap="none" normalizeH="0" baseline="0" dirty="0" smtClean="0">
                          <a:ln>
                            <a:noFill/>
                          </a:ln>
                          <a:solidFill>
                            <a:srgbClr val="FF0000"/>
                          </a:solidFill>
                          <a:effectLst/>
                          <a:latin typeface="Constantia" charset="0"/>
                          <a:ea typeface="ＭＳ Ｐゴシック" charset="0"/>
                          <a:cs typeface="Arial" charset="0"/>
                        </a:rPr>
                        <a:t>first principles </a:t>
                      </a:r>
                      <a:r>
                        <a:rPr kumimoji="0" lang="en-US" sz="2400" b="0" i="0" u="none" strike="noStrike" cap="none" normalizeH="0" baseline="0" dirty="0" smtClean="0">
                          <a:ln>
                            <a:noFill/>
                          </a:ln>
                          <a:solidFill>
                            <a:srgbClr val="000000"/>
                          </a:solidFill>
                          <a:effectLst/>
                          <a:latin typeface="Constantia" charset="0"/>
                          <a:ea typeface="ＭＳ Ｐゴシック" charset="0"/>
                          <a:cs typeface="Arial" charset="0"/>
                        </a:rPr>
                        <a:t>of mathematics, natural sciences and engineering sciences</a:t>
                      </a:r>
                      <a:endParaRPr kumimoji="0" lang="en-US" sz="2400" b="0" i="0" u="none" strike="noStrike" cap="none" normalizeH="0" baseline="0" dirty="0">
                        <a:ln>
                          <a:noFill/>
                        </a:ln>
                        <a:solidFill>
                          <a:srgbClr val="000000"/>
                        </a:solidFill>
                        <a:effectLst/>
                        <a:latin typeface="+mj-lt"/>
                        <a:ea typeface="ＭＳ Ｐゴシック" charset="0"/>
                        <a:cs typeface="Arial" charset="0"/>
                      </a:endParaRPr>
                    </a:p>
                  </a:txBody>
                  <a:tcPr marL="91438" marR="91438"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3">
                        <a:lumMod val="20000"/>
                        <a:lumOff val="80000"/>
                      </a:schemeClr>
                    </a:solidFill>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267049364"/>
              </p:ext>
            </p:extLst>
          </p:nvPr>
        </p:nvGraphicFramePr>
        <p:xfrm>
          <a:off x="107504" y="2492896"/>
          <a:ext cx="8928992" cy="1920248"/>
        </p:xfrm>
        <a:graphic>
          <a:graphicData uri="http://schemas.openxmlformats.org/drawingml/2006/table">
            <a:tbl>
              <a:tblPr/>
              <a:tblGrid>
                <a:gridCol w="2160240"/>
                <a:gridCol w="6768752"/>
              </a:tblGrid>
              <a:tr h="25448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MY" sz="2400" b="0" i="0" u="none" strike="noStrike" kern="1200" baseline="0" dirty="0" smtClean="0">
                          <a:solidFill>
                            <a:schemeClr val="dk1"/>
                          </a:solidFill>
                          <a:latin typeface="+mj-lt"/>
                          <a:ea typeface="+mn-ea"/>
                          <a:cs typeface="+mn-cs"/>
                        </a:rPr>
                        <a:t>Design/Development of Solutions </a:t>
                      </a:r>
                      <a:endParaRPr kumimoji="0" lang="en-US" sz="2400" b="0" i="0" u="none" strike="noStrike" cap="none" normalizeH="0" baseline="0" dirty="0">
                        <a:ln>
                          <a:noFill/>
                        </a:ln>
                        <a:solidFill>
                          <a:srgbClr val="000000"/>
                        </a:solidFill>
                        <a:effectLst/>
                        <a:latin typeface="+mj-lt"/>
                        <a:ea typeface="ＭＳ Ｐゴシック" charset="0"/>
                        <a:cs typeface="Arial" charset="0"/>
                      </a:endParaRPr>
                    </a:p>
                  </a:txBody>
                  <a:tcPr marL="91438" marR="91438"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BF1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MY" sz="2400" b="0" i="0" u="none" strike="noStrike" kern="1200" baseline="0" dirty="0" smtClean="0">
                          <a:solidFill>
                            <a:schemeClr val="dk1"/>
                          </a:solidFill>
                          <a:latin typeface="+mn-lt"/>
                          <a:ea typeface="+mn-ea"/>
                          <a:cs typeface="+mn-cs"/>
                        </a:rPr>
                        <a:t>Design solutions for </a:t>
                      </a:r>
                      <a:r>
                        <a:rPr lang="en-MY" sz="2400" b="1" i="0" u="sng" strike="noStrike" kern="1200" baseline="0" dirty="0" smtClean="0">
                          <a:solidFill>
                            <a:srgbClr val="FF0000"/>
                          </a:solidFill>
                          <a:latin typeface="+mn-lt"/>
                          <a:ea typeface="+mn-ea"/>
                          <a:cs typeface="+mn-cs"/>
                        </a:rPr>
                        <a:t>complex</a:t>
                      </a:r>
                      <a:r>
                        <a:rPr lang="en-MY" sz="2400" b="0" i="0" u="none" strike="noStrike" kern="1200" baseline="0" dirty="0" smtClean="0">
                          <a:solidFill>
                            <a:schemeClr val="dk1"/>
                          </a:solidFill>
                          <a:latin typeface="+mn-lt"/>
                          <a:ea typeface="+mn-ea"/>
                          <a:cs typeface="+mn-cs"/>
                        </a:rPr>
                        <a:t> engineering problems and design systems, components or processes that </a:t>
                      </a:r>
                      <a:r>
                        <a:rPr lang="en-MY" sz="2400" b="1" i="0" u="none" strike="noStrike" kern="1200" baseline="0" dirty="0" smtClean="0">
                          <a:solidFill>
                            <a:srgbClr val="FF0000"/>
                          </a:solidFill>
                          <a:latin typeface="+mn-lt"/>
                          <a:ea typeface="+mn-ea"/>
                          <a:cs typeface="+mn-cs"/>
                        </a:rPr>
                        <a:t>meet specified needs</a:t>
                      </a:r>
                      <a:r>
                        <a:rPr lang="en-MY" sz="2400" b="0" i="0" u="none" strike="noStrike" kern="1200" baseline="0" dirty="0" smtClean="0">
                          <a:solidFill>
                            <a:schemeClr val="dk1"/>
                          </a:solidFill>
                          <a:latin typeface="+mn-lt"/>
                          <a:ea typeface="+mn-ea"/>
                          <a:cs typeface="+mn-cs"/>
                        </a:rPr>
                        <a:t> with appropriate consideration for </a:t>
                      </a:r>
                      <a:r>
                        <a:rPr lang="en-MY" sz="2400" b="1" i="0" u="none" strike="noStrike" kern="1200" baseline="0" dirty="0" smtClean="0">
                          <a:solidFill>
                            <a:srgbClr val="FF0000"/>
                          </a:solidFill>
                          <a:latin typeface="+mn-lt"/>
                          <a:ea typeface="+mn-ea"/>
                          <a:cs typeface="+mn-cs"/>
                        </a:rPr>
                        <a:t>public health and safety, cultural, societal, and environmental considerations</a:t>
                      </a:r>
                      <a:endParaRPr kumimoji="0" lang="en-US" sz="2400" b="0" i="0" u="none" strike="noStrike" cap="none" normalizeH="0" baseline="0" dirty="0">
                        <a:ln>
                          <a:noFill/>
                        </a:ln>
                        <a:solidFill>
                          <a:srgbClr val="000000"/>
                        </a:solidFill>
                        <a:effectLst/>
                        <a:latin typeface="+mj-lt"/>
                        <a:ea typeface="ＭＳ Ｐゴシック" charset="0"/>
                        <a:cs typeface="Arial" charset="0"/>
                      </a:endParaRPr>
                    </a:p>
                  </a:txBody>
                  <a:tcPr marL="91438" marR="91438"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BF1DE"/>
                    </a:solidFill>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2901161762"/>
              </p:ext>
            </p:extLst>
          </p:nvPr>
        </p:nvGraphicFramePr>
        <p:xfrm>
          <a:off x="107504" y="2805680"/>
          <a:ext cx="8928992" cy="1920248"/>
        </p:xfrm>
        <a:graphic>
          <a:graphicData uri="http://schemas.openxmlformats.org/drawingml/2006/table">
            <a:tbl>
              <a:tblPr/>
              <a:tblGrid>
                <a:gridCol w="2160240"/>
                <a:gridCol w="6768752"/>
              </a:tblGrid>
              <a:tr h="168360">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MY" sz="2400" b="0" i="0" u="none" strike="noStrike" kern="1200" baseline="0" dirty="0" smtClean="0">
                          <a:solidFill>
                            <a:schemeClr val="dk1"/>
                          </a:solidFill>
                          <a:latin typeface="+mj-lt"/>
                          <a:ea typeface="+mn-ea"/>
                          <a:cs typeface="+mn-cs"/>
                        </a:rPr>
                        <a:t>Investigation </a:t>
                      </a:r>
                      <a:endParaRPr kumimoji="0" lang="en-US" sz="2400" b="0" i="0" u="none" strike="noStrike" cap="none" normalizeH="0" baseline="0" dirty="0" smtClean="0">
                        <a:ln>
                          <a:noFill/>
                        </a:ln>
                        <a:solidFill>
                          <a:srgbClr val="000000"/>
                        </a:solidFill>
                        <a:effectLst/>
                        <a:latin typeface="+mj-lt"/>
                        <a:ea typeface="ＭＳ Ｐゴシック" charset="0"/>
                        <a:cs typeface="Arial" charset="0"/>
                      </a:endParaRPr>
                    </a:p>
                  </a:txBody>
                  <a:tcPr marL="91438" marR="91438"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BF1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MY" sz="2400" b="0" i="0" u="none" strike="noStrike" kern="1200" baseline="0" dirty="0" smtClean="0">
                          <a:solidFill>
                            <a:schemeClr val="dk1"/>
                          </a:solidFill>
                          <a:latin typeface="+mn-lt"/>
                          <a:ea typeface="+mn-ea"/>
                          <a:cs typeface="+mn-cs"/>
                        </a:rPr>
                        <a:t>Conduct investigation into </a:t>
                      </a:r>
                      <a:r>
                        <a:rPr lang="en-MY" sz="2400" b="1" i="0" u="sng" strike="noStrike" kern="1200" baseline="0" dirty="0" smtClean="0">
                          <a:solidFill>
                            <a:srgbClr val="FF0000"/>
                          </a:solidFill>
                          <a:latin typeface="+mn-lt"/>
                          <a:ea typeface="+mn-ea"/>
                          <a:cs typeface="+mn-cs"/>
                        </a:rPr>
                        <a:t>complex</a:t>
                      </a:r>
                      <a:r>
                        <a:rPr lang="en-MY" sz="2400" b="0" i="0" u="none" strike="noStrike" kern="1200" baseline="0" dirty="0" smtClean="0">
                          <a:solidFill>
                            <a:schemeClr val="dk1"/>
                          </a:solidFill>
                          <a:latin typeface="+mn-lt"/>
                          <a:ea typeface="+mn-ea"/>
                          <a:cs typeface="+mn-cs"/>
                        </a:rPr>
                        <a:t> problems using </a:t>
                      </a:r>
                      <a:r>
                        <a:rPr lang="en-MY" sz="2400" b="1" i="0" u="none" strike="noStrike" kern="1200" baseline="0" dirty="0" smtClean="0">
                          <a:solidFill>
                            <a:srgbClr val="FF0000"/>
                          </a:solidFill>
                          <a:latin typeface="+mn-lt"/>
                          <a:ea typeface="+mn-ea"/>
                          <a:cs typeface="+mn-cs"/>
                        </a:rPr>
                        <a:t>research based knowledge</a:t>
                      </a:r>
                      <a:r>
                        <a:rPr lang="en-MY" sz="2400" b="0" i="0" u="none" strike="noStrike" kern="1200" baseline="0" dirty="0" smtClean="0">
                          <a:solidFill>
                            <a:schemeClr val="dk1"/>
                          </a:solidFill>
                          <a:latin typeface="+mn-lt"/>
                          <a:ea typeface="+mn-ea"/>
                          <a:cs typeface="+mn-cs"/>
                        </a:rPr>
                        <a:t> and </a:t>
                      </a:r>
                      <a:r>
                        <a:rPr lang="en-MY" sz="2400" b="1" i="0" u="none" strike="noStrike" kern="1200" baseline="0" dirty="0" smtClean="0">
                          <a:solidFill>
                            <a:srgbClr val="FF0000"/>
                          </a:solidFill>
                          <a:latin typeface="+mn-lt"/>
                          <a:ea typeface="+mn-ea"/>
                          <a:cs typeface="+mn-cs"/>
                        </a:rPr>
                        <a:t>research methods </a:t>
                      </a:r>
                      <a:r>
                        <a:rPr lang="en-MY" sz="2400" b="0" i="0" u="none" strike="noStrike" kern="1200" baseline="0" dirty="0" smtClean="0">
                          <a:solidFill>
                            <a:schemeClr val="dk1"/>
                          </a:solidFill>
                          <a:latin typeface="+mn-lt"/>
                          <a:ea typeface="+mn-ea"/>
                          <a:cs typeface="+mn-cs"/>
                        </a:rPr>
                        <a:t>including </a:t>
                      </a:r>
                      <a:r>
                        <a:rPr lang="en-MY" sz="2400" b="1" i="0" u="none" strike="noStrike" kern="1200" baseline="0" dirty="0" smtClean="0">
                          <a:solidFill>
                            <a:srgbClr val="FF0000"/>
                          </a:solidFill>
                          <a:latin typeface="+mn-lt"/>
                          <a:ea typeface="+mn-ea"/>
                          <a:cs typeface="+mn-cs"/>
                        </a:rPr>
                        <a:t>design of experiments, analysis and interpretation of data, and synthesis of information </a:t>
                      </a:r>
                      <a:r>
                        <a:rPr lang="en-MY" sz="2400" b="0" i="0" u="none" strike="noStrike" kern="1200" baseline="0" dirty="0" smtClean="0">
                          <a:solidFill>
                            <a:schemeClr val="dk1"/>
                          </a:solidFill>
                          <a:latin typeface="+mn-lt"/>
                          <a:ea typeface="+mn-ea"/>
                          <a:cs typeface="+mn-cs"/>
                        </a:rPr>
                        <a:t>to provide valid conclusions</a:t>
                      </a:r>
                      <a:endParaRPr kumimoji="0" lang="en-US" sz="2400" b="0" i="0" u="none" strike="noStrike" cap="none" normalizeH="0" baseline="0" dirty="0">
                        <a:ln>
                          <a:noFill/>
                        </a:ln>
                        <a:solidFill>
                          <a:srgbClr val="000000"/>
                        </a:solidFill>
                        <a:effectLst/>
                        <a:latin typeface="+mj-lt"/>
                        <a:ea typeface="ＭＳ Ｐゴシック" charset="0"/>
                        <a:cs typeface="Arial" charset="0"/>
                      </a:endParaRPr>
                    </a:p>
                  </a:txBody>
                  <a:tcPr marL="91438" marR="91438"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BF1DE"/>
                    </a:solidFill>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54335731"/>
              </p:ext>
            </p:extLst>
          </p:nvPr>
        </p:nvGraphicFramePr>
        <p:xfrm>
          <a:off x="107504" y="3140968"/>
          <a:ext cx="8928992" cy="1920248"/>
        </p:xfrm>
        <a:graphic>
          <a:graphicData uri="http://schemas.openxmlformats.org/drawingml/2006/table">
            <a:tbl>
              <a:tblPr/>
              <a:tblGrid>
                <a:gridCol w="2160240"/>
                <a:gridCol w="6768752"/>
              </a:tblGrid>
              <a:tr h="223593">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MY" sz="2400" b="0" i="0" u="none" strike="noStrike" kern="1200" baseline="0" dirty="0" smtClean="0">
                          <a:solidFill>
                            <a:schemeClr val="dk1"/>
                          </a:solidFill>
                          <a:latin typeface="+mj-lt"/>
                          <a:ea typeface="+mn-ea"/>
                          <a:cs typeface="+mn-cs"/>
                        </a:rPr>
                        <a:t>Modern Tool Usage </a:t>
                      </a:r>
                      <a:endParaRPr kumimoji="0" lang="en-US" sz="2400" b="0" i="0" u="none" strike="noStrike" cap="none" normalizeH="0" baseline="0" dirty="0" smtClean="0">
                        <a:ln>
                          <a:noFill/>
                        </a:ln>
                        <a:solidFill>
                          <a:srgbClr val="000000"/>
                        </a:solidFill>
                        <a:effectLst/>
                        <a:latin typeface="+mj-lt"/>
                        <a:ea typeface="ＭＳ Ｐゴシック" charset="0"/>
                        <a:cs typeface="Arial" charset="0"/>
                      </a:endParaRPr>
                    </a:p>
                  </a:txBody>
                  <a:tcPr marL="91438" marR="91438"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BF1DE"/>
                    </a:solidFill>
                  </a:tcPr>
                </a:tc>
                <a:tc>
                  <a:txBody>
                    <a:bodyPr/>
                    <a:lstStyle/>
                    <a:p>
                      <a:r>
                        <a:rPr lang="en-MY" sz="2400" b="0" i="0" u="none" strike="noStrike" kern="1200" baseline="0" dirty="0" smtClean="0">
                          <a:solidFill>
                            <a:schemeClr val="dk1"/>
                          </a:solidFill>
                          <a:latin typeface="+mn-lt"/>
                          <a:ea typeface="+mn-ea"/>
                          <a:cs typeface="+mn-cs"/>
                        </a:rPr>
                        <a:t>Create, select and apply </a:t>
                      </a:r>
                      <a:r>
                        <a:rPr lang="en-MY" sz="2400" b="1" i="0" u="none" strike="noStrike" kern="1200" baseline="0" dirty="0" smtClean="0">
                          <a:solidFill>
                            <a:srgbClr val="FF0000"/>
                          </a:solidFill>
                          <a:latin typeface="+mn-lt"/>
                          <a:ea typeface="+mn-ea"/>
                          <a:cs typeface="+mn-cs"/>
                        </a:rPr>
                        <a:t>appropriate techniques, resources, and modern engineering and IT tools</a:t>
                      </a:r>
                      <a:r>
                        <a:rPr lang="en-MY" sz="2400" b="0" i="0" u="none" strike="noStrike" kern="1200" baseline="0" dirty="0" smtClean="0">
                          <a:solidFill>
                            <a:schemeClr val="dk1"/>
                          </a:solidFill>
                          <a:latin typeface="+mn-lt"/>
                          <a:ea typeface="+mn-ea"/>
                          <a:cs typeface="+mn-cs"/>
                        </a:rPr>
                        <a:t>, including </a:t>
                      </a:r>
                      <a:r>
                        <a:rPr lang="en-MY" sz="2400" b="1" i="0" u="none" strike="noStrike" kern="1200" baseline="0" dirty="0" smtClean="0">
                          <a:solidFill>
                            <a:srgbClr val="FF0000"/>
                          </a:solidFill>
                          <a:latin typeface="+mn-lt"/>
                          <a:ea typeface="+mn-ea"/>
                          <a:cs typeface="+mn-cs"/>
                        </a:rPr>
                        <a:t>prediction</a:t>
                      </a:r>
                      <a:r>
                        <a:rPr lang="en-MY" sz="2400" b="0" i="0" u="none" strike="noStrike" kern="1200" baseline="0" dirty="0" smtClean="0">
                          <a:solidFill>
                            <a:schemeClr val="dk1"/>
                          </a:solidFill>
                          <a:latin typeface="+mn-lt"/>
                          <a:ea typeface="+mn-ea"/>
                          <a:cs typeface="+mn-cs"/>
                        </a:rPr>
                        <a:t> and </a:t>
                      </a:r>
                      <a:r>
                        <a:rPr lang="en-MY" sz="2400" b="1" i="0" u="none" strike="noStrike" kern="1200" baseline="0" dirty="0" smtClean="0">
                          <a:solidFill>
                            <a:srgbClr val="FF0000"/>
                          </a:solidFill>
                          <a:latin typeface="+mn-lt"/>
                          <a:ea typeface="+mn-ea"/>
                          <a:cs typeface="+mn-cs"/>
                        </a:rPr>
                        <a:t>modelling</a:t>
                      </a:r>
                      <a:r>
                        <a:rPr lang="en-MY" sz="2400" b="0" i="0" u="none" strike="noStrike" kern="1200" baseline="0" dirty="0" smtClean="0">
                          <a:solidFill>
                            <a:schemeClr val="dk1"/>
                          </a:solidFill>
                          <a:latin typeface="+mn-lt"/>
                          <a:ea typeface="+mn-ea"/>
                          <a:cs typeface="+mn-cs"/>
                        </a:rPr>
                        <a:t>, to </a:t>
                      </a:r>
                      <a:r>
                        <a:rPr lang="en-MY" sz="2400" b="1" i="0" u="sng" strike="noStrike" kern="1200" baseline="0" dirty="0" smtClean="0">
                          <a:solidFill>
                            <a:srgbClr val="FF0000"/>
                          </a:solidFill>
                          <a:latin typeface="+mn-lt"/>
                          <a:ea typeface="+mn-ea"/>
                          <a:cs typeface="+mn-cs"/>
                        </a:rPr>
                        <a:t>complex </a:t>
                      </a:r>
                      <a:r>
                        <a:rPr lang="en-MY" sz="2400" b="0" i="0" u="none" strike="noStrike" kern="1200" baseline="0" dirty="0" smtClean="0">
                          <a:solidFill>
                            <a:schemeClr val="dk1"/>
                          </a:solidFill>
                          <a:latin typeface="+mn-lt"/>
                          <a:ea typeface="+mn-ea"/>
                          <a:cs typeface="+mn-cs"/>
                        </a:rPr>
                        <a:t>engineering activities, with an understanding of the</a:t>
                      </a:r>
                    </a:p>
                    <a:p>
                      <a:r>
                        <a:rPr lang="en-MY" sz="2400" b="0" i="0" u="none" strike="noStrike" kern="1200" baseline="0" dirty="0" smtClean="0">
                          <a:solidFill>
                            <a:schemeClr val="dk1"/>
                          </a:solidFill>
                          <a:latin typeface="+mn-lt"/>
                          <a:ea typeface="+mn-ea"/>
                          <a:cs typeface="+mn-cs"/>
                        </a:rPr>
                        <a:t>limitations</a:t>
                      </a:r>
                      <a:endParaRPr kumimoji="0" lang="en-US" sz="2400" b="0" i="0" u="none" strike="noStrike" cap="none" normalizeH="0" baseline="0" dirty="0">
                        <a:ln>
                          <a:noFill/>
                        </a:ln>
                        <a:solidFill>
                          <a:srgbClr val="000000"/>
                        </a:solidFill>
                        <a:effectLst/>
                        <a:latin typeface="+mj-lt"/>
                        <a:ea typeface="ＭＳ Ｐゴシック" charset="0"/>
                        <a:cs typeface="Arial" charset="0"/>
                      </a:endParaRPr>
                    </a:p>
                  </a:txBody>
                  <a:tcPr marL="91438" marR="91438"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BF1DE"/>
                    </a:solidFill>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421890134"/>
              </p:ext>
            </p:extLst>
          </p:nvPr>
        </p:nvGraphicFramePr>
        <p:xfrm>
          <a:off x="107504" y="3501008"/>
          <a:ext cx="8928992" cy="1554488"/>
        </p:xfrm>
        <a:graphic>
          <a:graphicData uri="http://schemas.openxmlformats.org/drawingml/2006/table">
            <a:tbl>
              <a:tblPr/>
              <a:tblGrid>
                <a:gridCol w="2151686"/>
                <a:gridCol w="6777306"/>
              </a:tblGrid>
              <a:tr h="13480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MY" sz="2400" b="0" i="0" u="none" strike="noStrike" kern="1200" baseline="0" dirty="0" smtClean="0">
                          <a:solidFill>
                            <a:schemeClr val="dk1"/>
                          </a:solidFill>
                          <a:latin typeface="+mj-lt"/>
                          <a:ea typeface="+mn-ea"/>
                          <a:cs typeface="+mn-cs"/>
                        </a:rPr>
                        <a:t>The Engineer and Society </a:t>
                      </a:r>
                      <a:endParaRPr kumimoji="0" lang="en-US" sz="2400" b="0" i="0" u="none" strike="noStrike" cap="none" normalizeH="0" baseline="0" dirty="0">
                        <a:ln>
                          <a:noFill/>
                        </a:ln>
                        <a:solidFill>
                          <a:srgbClr val="000000"/>
                        </a:solidFill>
                        <a:effectLst/>
                        <a:latin typeface="+mj-lt"/>
                        <a:ea typeface="ＭＳ Ｐゴシック" charset="0"/>
                        <a:cs typeface="Arial" charset="0"/>
                      </a:endParaRPr>
                    </a:p>
                  </a:txBody>
                  <a:tcPr marL="91438" marR="91438"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BF1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MY" sz="2400" b="0" i="0" u="none" strike="noStrike" kern="1200" baseline="0" dirty="0" smtClean="0">
                          <a:solidFill>
                            <a:schemeClr val="dk1"/>
                          </a:solidFill>
                          <a:latin typeface="+mn-lt"/>
                          <a:ea typeface="+mn-ea"/>
                          <a:cs typeface="+mn-cs"/>
                        </a:rPr>
                        <a:t>Apply reasoning informed by contextual knowledge to assess </a:t>
                      </a:r>
                      <a:r>
                        <a:rPr lang="en-MY" sz="2400" b="1" i="0" u="none" strike="noStrike" kern="1200" baseline="0" dirty="0" smtClean="0">
                          <a:solidFill>
                            <a:srgbClr val="FF0000"/>
                          </a:solidFill>
                          <a:latin typeface="+mn-lt"/>
                          <a:ea typeface="+mn-ea"/>
                          <a:cs typeface="+mn-cs"/>
                        </a:rPr>
                        <a:t>societal, health, safety, legal and cultural issues </a:t>
                      </a:r>
                      <a:r>
                        <a:rPr lang="en-MY" sz="2400" b="0" i="0" u="none" strike="noStrike" kern="1200" baseline="0" dirty="0" smtClean="0">
                          <a:solidFill>
                            <a:schemeClr val="dk1"/>
                          </a:solidFill>
                          <a:latin typeface="+mn-lt"/>
                          <a:ea typeface="+mn-ea"/>
                          <a:cs typeface="+mn-cs"/>
                        </a:rPr>
                        <a:t>and the consequent responsibilities relevant to professional engineering practice</a:t>
                      </a:r>
                      <a:endParaRPr kumimoji="0" lang="en-US" sz="2400" b="0" i="0" u="none" strike="noStrike" cap="none" normalizeH="0" baseline="0" dirty="0">
                        <a:ln>
                          <a:noFill/>
                        </a:ln>
                        <a:solidFill>
                          <a:srgbClr val="000000"/>
                        </a:solidFill>
                        <a:effectLst/>
                        <a:latin typeface="+mj-lt"/>
                        <a:ea typeface="ＭＳ Ｐゴシック" charset="0"/>
                        <a:cs typeface="Arial" charset="0"/>
                      </a:endParaRPr>
                    </a:p>
                  </a:txBody>
                  <a:tcPr marL="91438" marR="91438"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BF1DE"/>
                    </a:solidFill>
                  </a:tcPr>
                </a:tc>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1763380755"/>
              </p:ext>
            </p:extLst>
          </p:nvPr>
        </p:nvGraphicFramePr>
        <p:xfrm>
          <a:off x="107504" y="4077072"/>
          <a:ext cx="8892480" cy="1554488"/>
        </p:xfrm>
        <a:graphic>
          <a:graphicData uri="http://schemas.openxmlformats.org/drawingml/2006/table">
            <a:tbl>
              <a:tblPr/>
              <a:tblGrid>
                <a:gridCol w="2160240"/>
                <a:gridCol w="6732240"/>
              </a:tblGrid>
              <a:tr h="1900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MY" sz="2400" b="0" i="0" u="none" strike="noStrike" kern="1200" baseline="0" dirty="0" smtClean="0">
                          <a:solidFill>
                            <a:schemeClr val="dk1"/>
                          </a:solidFill>
                          <a:latin typeface="+mj-lt"/>
                          <a:ea typeface="+mn-ea"/>
                          <a:cs typeface="+mn-cs"/>
                        </a:rPr>
                        <a:t>Environment and Sustainability </a:t>
                      </a:r>
                      <a:endParaRPr kumimoji="0" lang="en-US" sz="2400" b="0" i="0" u="none" strike="noStrike" cap="none" normalizeH="0" baseline="0" dirty="0">
                        <a:ln>
                          <a:noFill/>
                        </a:ln>
                        <a:solidFill>
                          <a:srgbClr val="000000"/>
                        </a:solidFill>
                        <a:effectLst/>
                        <a:latin typeface="+mj-lt"/>
                        <a:ea typeface="ＭＳ Ｐゴシック" charset="0"/>
                        <a:cs typeface="Arial" charset="0"/>
                      </a:endParaRPr>
                    </a:p>
                  </a:txBody>
                  <a:tcPr marL="91438" marR="91438"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BF1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MY" sz="2400" b="0" i="0" u="none" strike="noStrike" kern="1200" baseline="0" dirty="0" smtClean="0">
                          <a:solidFill>
                            <a:schemeClr val="dk1"/>
                          </a:solidFill>
                          <a:latin typeface="+mn-lt"/>
                          <a:ea typeface="+mn-ea"/>
                          <a:cs typeface="+mn-cs"/>
                        </a:rPr>
                        <a:t>Understand the </a:t>
                      </a:r>
                      <a:r>
                        <a:rPr lang="en-MY" sz="2400" b="1" i="0" u="none" strike="noStrike" kern="1200" baseline="0" dirty="0" smtClean="0">
                          <a:solidFill>
                            <a:srgbClr val="FF0000"/>
                          </a:solidFill>
                          <a:latin typeface="+mn-lt"/>
                          <a:ea typeface="+mn-ea"/>
                          <a:cs typeface="+mn-cs"/>
                        </a:rPr>
                        <a:t>impact of </a:t>
                      </a:r>
                      <a:r>
                        <a:rPr lang="en-MY" sz="2400" b="0" i="0" u="none" strike="noStrike" kern="1200" baseline="0" dirty="0" smtClean="0">
                          <a:solidFill>
                            <a:schemeClr val="dk1"/>
                          </a:solidFill>
                          <a:latin typeface="+mn-lt"/>
                          <a:ea typeface="+mn-ea"/>
                          <a:cs typeface="+mn-cs"/>
                        </a:rPr>
                        <a:t>professional engineering </a:t>
                      </a:r>
                      <a:r>
                        <a:rPr lang="en-MY" sz="2400" b="1" i="0" u="none" strike="noStrike" kern="1200" baseline="0" dirty="0" smtClean="0">
                          <a:solidFill>
                            <a:srgbClr val="FF0000"/>
                          </a:solidFill>
                          <a:latin typeface="+mn-lt"/>
                          <a:ea typeface="+mn-ea"/>
                          <a:cs typeface="+mn-cs"/>
                        </a:rPr>
                        <a:t>solutions in societal and environmental</a:t>
                      </a:r>
                      <a:r>
                        <a:rPr lang="en-MY" sz="2400" b="0" i="0" u="none" strike="noStrike" kern="1200" baseline="0" dirty="0" smtClean="0">
                          <a:solidFill>
                            <a:schemeClr val="dk1"/>
                          </a:solidFill>
                          <a:latin typeface="+mn-lt"/>
                          <a:ea typeface="+mn-ea"/>
                          <a:cs typeface="+mn-cs"/>
                        </a:rPr>
                        <a:t> contexts and demonstrate knowledge of and need for </a:t>
                      </a:r>
                      <a:r>
                        <a:rPr lang="en-MY" sz="2400" b="1" i="0" u="none" strike="noStrike" kern="1200" baseline="0" dirty="0" smtClean="0">
                          <a:solidFill>
                            <a:srgbClr val="FF0000"/>
                          </a:solidFill>
                          <a:latin typeface="+mn-lt"/>
                          <a:ea typeface="+mn-ea"/>
                          <a:cs typeface="+mn-cs"/>
                        </a:rPr>
                        <a:t>sustainable development</a:t>
                      </a:r>
                      <a:endParaRPr kumimoji="0" lang="en-US" sz="2400" b="0" i="0" u="none" strike="noStrike" cap="none" normalizeH="0" baseline="0" dirty="0">
                        <a:ln>
                          <a:noFill/>
                        </a:ln>
                        <a:solidFill>
                          <a:srgbClr val="000000"/>
                        </a:solidFill>
                        <a:effectLst/>
                        <a:latin typeface="+mj-lt"/>
                        <a:ea typeface="ＭＳ Ｐゴシック" charset="0"/>
                        <a:cs typeface="Arial" charset="0"/>
                      </a:endParaRPr>
                    </a:p>
                  </a:txBody>
                  <a:tcPr marL="91438" marR="91438"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BF1DE"/>
                    </a:solidFill>
                  </a:tcPr>
                </a:tc>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883059522"/>
              </p:ext>
            </p:extLst>
          </p:nvPr>
        </p:nvGraphicFramePr>
        <p:xfrm>
          <a:off x="107504" y="4389856"/>
          <a:ext cx="8892480" cy="1188728"/>
        </p:xfrm>
        <a:graphic>
          <a:graphicData uri="http://schemas.openxmlformats.org/drawingml/2006/table">
            <a:tbl>
              <a:tblPr/>
              <a:tblGrid>
                <a:gridCol w="2160240"/>
                <a:gridCol w="6732240"/>
              </a:tblGrid>
              <a:tr h="0">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MY" sz="2400" b="0" i="0" u="none" strike="noStrike" kern="1200" baseline="0" dirty="0" smtClean="0">
                          <a:solidFill>
                            <a:schemeClr val="dk1"/>
                          </a:solidFill>
                          <a:latin typeface="+mj-lt"/>
                          <a:ea typeface="+mn-ea"/>
                          <a:cs typeface="+mn-cs"/>
                        </a:rPr>
                        <a:t>Ethics </a:t>
                      </a:r>
                      <a:endParaRPr kumimoji="0" lang="en-US" sz="2400" b="0" i="0" u="none" strike="noStrike" cap="none" normalizeH="0" baseline="0" dirty="0" smtClean="0">
                        <a:ln>
                          <a:noFill/>
                        </a:ln>
                        <a:solidFill>
                          <a:srgbClr val="000000"/>
                        </a:solidFill>
                        <a:effectLst/>
                        <a:latin typeface="+mj-lt"/>
                        <a:ea typeface="ＭＳ Ｐゴシック" charset="0"/>
                        <a:cs typeface="Arial" charset="0"/>
                      </a:endParaRPr>
                    </a:p>
                  </a:txBody>
                  <a:tcPr marL="91438" marR="91438"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BF1DE"/>
                    </a:solidFill>
                  </a:tcPr>
                </a:tc>
                <a:tc>
                  <a:txBody>
                    <a:bodyPr/>
                    <a:lstStyle/>
                    <a:p>
                      <a:r>
                        <a:rPr lang="en-MY" sz="2400" b="1" i="0" u="none" strike="noStrike" kern="1200" baseline="0" dirty="0" smtClean="0">
                          <a:solidFill>
                            <a:srgbClr val="FF0000"/>
                          </a:solidFill>
                          <a:latin typeface="+mn-lt"/>
                          <a:ea typeface="+mn-ea"/>
                          <a:cs typeface="+mn-cs"/>
                        </a:rPr>
                        <a:t>Apply ethical principles </a:t>
                      </a:r>
                      <a:r>
                        <a:rPr lang="en-MY" sz="2400" b="0" i="0" u="none" strike="noStrike" kern="1200" baseline="0" dirty="0" smtClean="0">
                          <a:solidFill>
                            <a:schemeClr val="dk1"/>
                          </a:solidFill>
                          <a:latin typeface="+mn-lt"/>
                          <a:ea typeface="+mn-ea"/>
                          <a:cs typeface="+mn-cs"/>
                        </a:rPr>
                        <a:t>and </a:t>
                      </a:r>
                      <a:r>
                        <a:rPr lang="en-MY" sz="2400" b="1" i="0" u="none" strike="noStrike" kern="1200" baseline="0" dirty="0" smtClean="0">
                          <a:solidFill>
                            <a:srgbClr val="FF0000"/>
                          </a:solidFill>
                          <a:latin typeface="+mn-lt"/>
                          <a:ea typeface="+mn-ea"/>
                          <a:cs typeface="+mn-cs"/>
                        </a:rPr>
                        <a:t>commit</a:t>
                      </a:r>
                      <a:r>
                        <a:rPr lang="en-MY" sz="2400" b="0" i="0" u="none" strike="noStrike" kern="1200" baseline="0" dirty="0" smtClean="0">
                          <a:solidFill>
                            <a:schemeClr val="dk1"/>
                          </a:solidFill>
                          <a:latin typeface="+mn-lt"/>
                          <a:ea typeface="+mn-ea"/>
                          <a:cs typeface="+mn-cs"/>
                        </a:rPr>
                        <a:t> to professional ethics and responsibilities and norms of engineering practice</a:t>
                      </a:r>
                      <a:endParaRPr kumimoji="0" lang="en-US" sz="2400" b="0" i="0" u="none" strike="noStrike" cap="none" normalizeH="0" baseline="0" dirty="0">
                        <a:ln>
                          <a:noFill/>
                        </a:ln>
                        <a:solidFill>
                          <a:srgbClr val="000000"/>
                        </a:solidFill>
                        <a:effectLst/>
                        <a:latin typeface="+mj-lt"/>
                        <a:ea typeface="ＭＳ Ｐゴシック" charset="0"/>
                        <a:cs typeface="Arial" charset="0"/>
                      </a:endParaRPr>
                    </a:p>
                  </a:txBody>
                  <a:tcPr marL="91438" marR="91438"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BF1DE"/>
                    </a:solidFill>
                  </a:tcPr>
                </a:tc>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3016401169"/>
              </p:ext>
            </p:extLst>
          </p:nvPr>
        </p:nvGraphicFramePr>
        <p:xfrm>
          <a:off x="107504" y="2060848"/>
          <a:ext cx="8892480" cy="2286008"/>
        </p:xfrm>
        <a:graphic>
          <a:graphicData uri="http://schemas.openxmlformats.org/drawingml/2006/table">
            <a:tbl>
              <a:tblPr/>
              <a:tblGrid>
                <a:gridCol w="2160240"/>
                <a:gridCol w="6732240"/>
              </a:tblGrid>
              <a:tr h="0">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MY" sz="2400" b="0" i="0" u="none" strike="noStrike" kern="1200" baseline="0" dirty="0" smtClean="0">
                          <a:solidFill>
                            <a:schemeClr val="dk1"/>
                          </a:solidFill>
                          <a:latin typeface="+mj-lt"/>
                          <a:ea typeface="+mn-ea"/>
                          <a:cs typeface="+mn-cs"/>
                        </a:rPr>
                        <a:t>Communication </a:t>
                      </a:r>
                      <a:endParaRPr kumimoji="0" lang="en-US" sz="2400" b="0" i="0" u="none" strike="noStrike" cap="none" normalizeH="0" baseline="0" dirty="0" smtClean="0">
                        <a:ln>
                          <a:noFill/>
                        </a:ln>
                        <a:solidFill>
                          <a:srgbClr val="000000"/>
                        </a:solidFill>
                        <a:effectLst/>
                        <a:latin typeface="+mj-lt"/>
                        <a:ea typeface="ＭＳ Ｐゴシック" charset="0"/>
                        <a:cs typeface="Arial" charset="0"/>
                      </a:endParaRPr>
                    </a:p>
                  </a:txBody>
                  <a:tcPr marL="91438" marR="91438"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BF1DE"/>
                    </a:solidFill>
                  </a:tcPr>
                </a:tc>
                <a:tc>
                  <a:txBody>
                    <a:bodyPr/>
                    <a:lstStyle/>
                    <a:p>
                      <a:r>
                        <a:rPr lang="en-MY" sz="2400" b="0" i="0" u="none" strike="noStrike" kern="1200" baseline="0" dirty="0" smtClean="0">
                          <a:solidFill>
                            <a:schemeClr val="dk1"/>
                          </a:solidFill>
                          <a:latin typeface="+mn-lt"/>
                          <a:ea typeface="+mn-ea"/>
                          <a:cs typeface="+mn-cs"/>
                        </a:rPr>
                        <a:t>Communicate effectively on </a:t>
                      </a:r>
                      <a:r>
                        <a:rPr lang="en-MY" sz="2400" b="1" i="0" u="sng" strike="noStrike" kern="1200" baseline="0" dirty="0" smtClean="0">
                          <a:solidFill>
                            <a:srgbClr val="FF0000"/>
                          </a:solidFill>
                          <a:latin typeface="+mn-lt"/>
                          <a:ea typeface="+mn-ea"/>
                          <a:cs typeface="+mn-cs"/>
                        </a:rPr>
                        <a:t>complex</a:t>
                      </a:r>
                      <a:r>
                        <a:rPr lang="en-MY" sz="2400" b="0" i="0" u="none" strike="noStrike" kern="1200" baseline="0" dirty="0" smtClean="0">
                          <a:solidFill>
                            <a:schemeClr val="dk1"/>
                          </a:solidFill>
                          <a:latin typeface="+mn-lt"/>
                          <a:ea typeface="+mn-ea"/>
                          <a:cs typeface="+mn-cs"/>
                        </a:rPr>
                        <a:t> engineering activities with the engineering community and with society at large, such as being able to </a:t>
                      </a:r>
                      <a:r>
                        <a:rPr lang="en-MY" sz="2400" b="1" i="0" u="none" strike="noStrike" kern="1200" baseline="0" dirty="0" smtClean="0">
                          <a:solidFill>
                            <a:srgbClr val="FF0000"/>
                          </a:solidFill>
                          <a:latin typeface="+mn-lt"/>
                          <a:ea typeface="+mn-ea"/>
                          <a:cs typeface="+mn-cs"/>
                        </a:rPr>
                        <a:t>comprehend and write </a:t>
                      </a:r>
                      <a:r>
                        <a:rPr lang="en-MY" sz="2400" b="0" i="0" u="none" strike="noStrike" kern="1200" baseline="0" dirty="0" smtClean="0">
                          <a:solidFill>
                            <a:schemeClr val="dk1"/>
                          </a:solidFill>
                          <a:latin typeface="+mn-lt"/>
                          <a:ea typeface="+mn-ea"/>
                          <a:cs typeface="+mn-cs"/>
                        </a:rPr>
                        <a:t>effective reports and design documentation, make </a:t>
                      </a:r>
                      <a:r>
                        <a:rPr lang="en-MY" sz="2400" b="1" i="0" u="none" strike="noStrike" kern="1200" baseline="0" dirty="0" smtClean="0">
                          <a:solidFill>
                            <a:srgbClr val="FF0000"/>
                          </a:solidFill>
                          <a:latin typeface="+mn-lt"/>
                          <a:ea typeface="+mn-ea"/>
                          <a:cs typeface="+mn-cs"/>
                        </a:rPr>
                        <a:t>effective presentations</a:t>
                      </a:r>
                      <a:r>
                        <a:rPr lang="en-MY" sz="2400" b="0" i="0" u="none" strike="noStrike" kern="1200" baseline="0" dirty="0" smtClean="0">
                          <a:solidFill>
                            <a:schemeClr val="dk1"/>
                          </a:solidFill>
                          <a:latin typeface="+mn-lt"/>
                          <a:ea typeface="+mn-ea"/>
                          <a:cs typeface="+mn-cs"/>
                        </a:rPr>
                        <a:t>, and give and receive </a:t>
                      </a:r>
                      <a:r>
                        <a:rPr lang="en-MY" sz="2400" b="1" i="0" u="none" strike="noStrike" kern="1200" baseline="0" dirty="0" smtClean="0">
                          <a:solidFill>
                            <a:srgbClr val="FF0000"/>
                          </a:solidFill>
                          <a:latin typeface="+mn-lt"/>
                          <a:ea typeface="+mn-ea"/>
                          <a:cs typeface="+mn-cs"/>
                        </a:rPr>
                        <a:t>clear instructi</a:t>
                      </a:r>
                      <a:endParaRPr kumimoji="0" lang="en-US" sz="2400" b="0" i="0" u="none" strike="noStrike" cap="none" normalizeH="0" baseline="0" dirty="0">
                        <a:ln>
                          <a:noFill/>
                        </a:ln>
                        <a:solidFill>
                          <a:srgbClr val="000000"/>
                        </a:solidFill>
                        <a:effectLst/>
                        <a:latin typeface="+mj-lt"/>
                        <a:ea typeface="ＭＳ Ｐゴシック" charset="0"/>
                        <a:cs typeface="Arial" charset="0"/>
                      </a:endParaRPr>
                    </a:p>
                  </a:txBody>
                  <a:tcPr marL="91438" marR="91438"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BF1DE"/>
                    </a:solidFill>
                  </a:tcPr>
                </a:tc>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2864069328"/>
              </p:ext>
            </p:extLst>
          </p:nvPr>
        </p:nvGraphicFramePr>
        <p:xfrm>
          <a:off x="107504" y="3789040"/>
          <a:ext cx="8892480" cy="1188728"/>
        </p:xfrm>
        <a:graphic>
          <a:graphicData uri="http://schemas.openxmlformats.org/drawingml/2006/table">
            <a:tbl>
              <a:tblPr/>
              <a:tblGrid>
                <a:gridCol w="2160240"/>
                <a:gridCol w="6732240"/>
              </a:tblGrid>
              <a:tr h="211720">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cap="none" normalizeH="0" baseline="0" dirty="0" smtClean="0">
                          <a:ln>
                            <a:noFill/>
                          </a:ln>
                          <a:solidFill>
                            <a:srgbClr val="000000"/>
                          </a:solidFill>
                          <a:effectLst/>
                          <a:latin typeface="+mj-lt"/>
                          <a:ea typeface="ＭＳ Ｐゴシック" charset="0"/>
                          <a:cs typeface="Arial" charset="0"/>
                        </a:rPr>
                        <a:t>Individual and Team Work </a:t>
                      </a:r>
                    </a:p>
                  </a:txBody>
                  <a:tcPr marL="91438" marR="91438"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BF1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Constantia" charset="0"/>
                          <a:ea typeface="ＭＳ Ｐゴシック" charset="0"/>
                          <a:cs typeface="Arial" charset="0"/>
                        </a:rPr>
                        <a:t>Function effectively as an individual, and as a member or leader </a:t>
                      </a:r>
                      <a:r>
                        <a:rPr kumimoji="0" lang="en-US" sz="2400" b="1" i="0" u="none" strike="noStrike" cap="none" normalizeH="0" baseline="0" dirty="0" smtClean="0">
                          <a:ln>
                            <a:noFill/>
                          </a:ln>
                          <a:solidFill>
                            <a:srgbClr val="FF0000"/>
                          </a:solidFill>
                          <a:effectLst/>
                          <a:latin typeface="Constantia" charset="0"/>
                          <a:ea typeface="ＭＳ Ｐゴシック" charset="0"/>
                          <a:cs typeface="Arial" charset="0"/>
                        </a:rPr>
                        <a:t>in diverse teams and in multi-disciplinary settings</a:t>
                      </a:r>
                      <a:endParaRPr kumimoji="0" lang="en-US" sz="2400" b="0" i="0" u="none" strike="noStrike" cap="none" normalizeH="0" baseline="0" dirty="0">
                        <a:ln>
                          <a:noFill/>
                        </a:ln>
                        <a:solidFill>
                          <a:srgbClr val="000000"/>
                        </a:solidFill>
                        <a:effectLst/>
                        <a:latin typeface="+mj-lt"/>
                        <a:ea typeface="ＭＳ Ｐゴシック" charset="0"/>
                        <a:cs typeface="Arial" charset="0"/>
                      </a:endParaRPr>
                    </a:p>
                  </a:txBody>
                  <a:tcPr marL="91438" marR="91438"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BF1DE"/>
                    </a:solidFill>
                  </a:tcPr>
                </a:tc>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2157348560"/>
              </p:ext>
            </p:extLst>
          </p:nvPr>
        </p:nvGraphicFramePr>
        <p:xfrm>
          <a:off x="107504" y="3746720"/>
          <a:ext cx="8892480" cy="1554488"/>
        </p:xfrm>
        <a:graphic>
          <a:graphicData uri="http://schemas.openxmlformats.org/drawingml/2006/table">
            <a:tbl>
              <a:tblPr/>
              <a:tblGrid>
                <a:gridCol w="2160240"/>
                <a:gridCol w="6732240"/>
              </a:tblGrid>
              <a:tr h="12293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mj-lt"/>
                          <a:ea typeface="ＭＳ Ｐゴシック" charset="0"/>
                          <a:cs typeface="Arial" charset="0"/>
                        </a:rPr>
                        <a:t>Life-long Learning </a:t>
                      </a:r>
                      <a:endParaRPr kumimoji="0" lang="en-US" sz="2400" b="0" i="0" u="none" strike="noStrike" cap="none" normalizeH="0" baseline="0" dirty="0">
                        <a:ln>
                          <a:noFill/>
                        </a:ln>
                        <a:solidFill>
                          <a:srgbClr val="000000"/>
                        </a:solidFill>
                        <a:effectLst/>
                        <a:latin typeface="+mj-lt"/>
                        <a:ea typeface="ＭＳ Ｐゴシック" charset="0"/>
                        <a:cs typeface="Arial" charset="0"/>
                      </a:endParaRPr>
                    </a:p>
                  </a:txBody>
                  <a:tcPr marL="91438" marR="91438"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BF1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err="1" smtClean="0">
                          <a:ln>
                            <a:noFill/>
                          </a:ln>
                          <a:solidFill>
                            <a:srgbClr val="000000"/>
                          </a:solidFill>
                          <a:effectLst/>
                          <a:latin typeface="Constantia" charset="0"/>
                          <a:ea typeface="ＭＳ Ｐゴシック" charset="0"/>
                          <a:cs typeface="Arial" charset="0"/>
                        </a:rPr>
                        <a:t>Recognise</a:t>
                      </a:r>
                      <a:r>
                        <a:rPr kumimoji="0" lang="en-US" sz="2400" b="0" i="0" u="none" strike="noStrike" cap="none" normalizeH="0" baseline="0" dirty="0" smtClean="0">
                          <a:ln>
                            <a:noFill/>
                          </a:ln>
                          <a:solidFill>
                            <a:srgbClr val="000000"/>
                          </a:solidFill>
                          <a:effectLst/>
                          <a:latin typeface="Constantia" charset="0"/>
                          <a:ea typeface="ＭＳ Ｐゴシック" charset="0"/>
                          <a:cs typeface="Arial" charset="0"/>
                        </a:rPr>
                        <a:t> the need for, and have the preparation and ability to </a:t>
                      </a:r>
                      <a:r>
                        <a:rPr kumimoji="0" lang="en-US" sz="2400" b="1" i="0" u="none" strike="noStrike" cap="none" normalizeH="0" baseline="0" dirty="0" smtClean="0">
                          <a:ln>
                            <a:noFill/>
                          </a:ln>
                          <a:solidFill>
                            <a:srgbClr val="FF0000"/>
                          </a:solidFill>
                          <a:effectLst/>
                          <a:latin typeface="Constantia" charset="0"/>
                          <a:ea typeface="ＭＳ Ｐゴシック" charset="0"/>
                          <a:cs typeface="Arial" charset="0"/>
                        </a:rPr>
                        <a:t>engage in independent </a:t>
                      </a:r>
                      <a:r>
                        <a:rPr kumimoji="0" lang="en-US" sz="2400" b="0" i="0" u="none" strike="noStrike" cap="none" normalizeH="0" baseline="0" dirty="0" smtClean="0">
                          <a:ln>
                            <a:noFill/>
                          </a:ln>
                          <a:solidFill>
                            <a:schemeClr val="tx1"/>
                          </a:solidFill>
                          <a:effectLst/>
                          <a:latin typeface="Constantia" charset="0"/>
                          <a:ea typeface="ＭＳ Ｐゴシック" charset="0"/>
                          <a:cs typeface="Arial" charset="0"/>
                        </a:rPr>
                        <a:t>and</a:t>
                      </a:r>
                      <a:r>
                        <a:rPr kumimoji="0" lang="en-US" sz="2400" b="1" i="0" u="none" strike="noStrike" cap="none" normalizeH="0" baseline="0" dirty="0" smtClean="0">
                          <a:ln>
                            <a:noFill/>
                          </a:ln>
                          <a:solidFill>
                            <a:srgbClr val="FF0000"/>
                          </a:solidFill>
                          <a:effectLst/>
                          <a:latin typeface="Constantia" charset="0"/>
                          <a:ea typeface="ＭＳ Ｐゴシック" charset="0"/>
                          <a:cs typeface="Arial" charset="0"/>
                        </a:rPr>
                        <a:t> life-long learning</a:t>
                      </a:r>
                      <a:r>
                        <a:rPr kumimoji="0" lang="en-US" sz="2400" b="0" i="0" u="none" strike="noStrike" cap="none" normalizeH="0" baseline="0" dirty="0" smtClean="0">
                          <a:ln>
                            <a:noFill/>
                          </a:ln>
                          <a:solidFill>
                            <a:srgbClr val="000000"/>
                          </a:solidFill>
                          <a:effectLst/>
                          <a:latin typeface="Constantia" charset="0"/>
                          <a:ea typeface="ＭＳ Ｐゴシック" charset="0"/>
                          <a:cs typeface="Arial" charset="0"/>
                        </a:rPr>
                        <a:t> in the </a:t>
                      </a:r>
                      <a:r>
                        <a:rPr kumimoji="0" lang="en-US" sz="2400" b="1" i="0" u="none" strike="noStrike" cap="none" normalizeH="0" baseline="0" dirty="0" smtClean="0">
                          <a:ln>
                            <a:noFill/>
                          </a:ln>
                          <a:solidFill>
                            <a:srgbClr val="FF0000"/>
                          </a:solidFill>
                          <a:effectLst/>
                          <a:latin typeface="Constantia" charset="0"/>
                          <a:ea typeface="ＭＳ Ｐゴシック" charset="0"/>
                          <a:cs typeface="Arial" charset="0"/>
                        </a:rPr>
                        <a:t>broadest context of technological change</a:t>
                      </a:r>
                      <a:endParaRPr kumimoji="0" lang="en-US" sz="2400" b="0" i="0" u="none" strike="noStrike" cap="none" normalizeH="0" baseline="0" dirty="0">
                        <a:ln>
                          <a:noFill/>
                        </a:ln>
                        <a:solidFill>
                          <a:srgbClr val="000000"/>
                        </a:solidFill>
                        <a:effectLst/>
                        <a:latin typeface="+mj-lt"/>
                        <a:ea typeface="ＭＳ Ｐゴシック" charset="0"/>
                        <a:cs typeface="Arial" charset="0"/>
                      </a:endParaRPr>
                    </a:p>
                  </a:txBody>
                  <a:tcPr marL="91438" marR="91438"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BF1DE"/>
                    </a:solidFill>
                  </a:tcPr>
                </a:tc>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2365505982"/>
              </p:ext>
            </p:extLst>
          </p:nvPr>
        </p:nvGraphicFramePr>
        <p:xfrm>
          <a:off x="107504" y="3668992"/>
          <a:ext cx="8856984" cy="1920248"/>
        </p:xfrm>
        <a:graphic>
          <a:graphicData uri="http://schemas.openxmlformats.org/drawingml/2006/table">
            <a:tbl>
              <a:tblPr/>
              <a:tblGrid>
                <a:gridCol w="2160240"/>
                <a:gridCol w="6696744"/>
              </a:tblGrid>
              <a:tr h="360040">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cap="none" normalizeH="0" baseline="0" dirty="0" smtClean="0">
                          <a:ln>
                            <a:noFill/>
                          </a:ln>
                          <a:solidFill>
                            <a:srgbClr val="FF0000"/>
                          </a:solidFill>
                          <a:effectLst/>
                          <a:latin typeface="+mj-lt"/>
                          <a:ea typeface="ＭＳ Ｐゴシック" charset="0"/>
                          <a:cs typeface="Arial" charset="0"/>
                        </a:rPr>
                        <a:t>Engineering</a:t>
                      </a:r>
                      <a:r>
                        <a:rPr kumimoji="0" lang="en-US" sz="2400" b="0" i="0" u="none" strike="noStrike" cap="none" normalizeH="0" baseline="0" dirty="0" smtClean="0">
                          <a:ln>
                            <a:noFill/>
                          </a:ln>
                          <a:solidFill>
                            <a:srgbClr val="000000"/>
                          </a:solidFill>
                          <a:effectLst/>
                          <a:latin typeface="+mj-lt"/>
                          <a:ea typeface="ＭＳ Ｐゴシック" charset="0"/>
                          <a:cs typeface="Arial" charset="0"/>
                        </a:rPr>
                        <a:t> </a:t>
                      </a:r>
                      <a:r>
                        <a:rPr kumimoji="0" lang="en-US" sz="2400" b="0" i="0" u="none" strike="sngStrike" cap="none" normalizeH="0" baseline="0" dirty="0" smtClean="0">
                          <a:ln>
                            <a:noFill/>
                          </a:ln>
                          <a:solidFill>
                            <a:srgbClr val="000000"/>
                          </a:solidFill>
                          <a:effectLst/>
                          <a:latin typeface="+mj-lt"/>
                          <a:ea typeface="ＭＳ Ｐゴシック" charset="0"/>
                          <a:cs typeface="Arial" charset="0"/>
                        </a:rPr>
                        <a:t>Project</a:t>
                      </a:r>
                      <a:r>
                        <a:rPr kumimoji="0" lang="en-US" sz="2400" b="0" i="0" u="none" strike="noStrike" cap="none" normalizeH="0" baseline="0" dirty="0" smtClean="0">
                          <a:ln>
                            <a:noFill/>
                          </a:ln>
                          <a:solidFill>
                            <a:srgbClr val="000000"/>
                          </a:solidFill>
                          <a:effectLst/>
                          <a:latin typeface="+mj-lt"/>
                          <a:ea typeface="ＭＳ Ｐゴシック" charset="0"/>
                          <a:cs typeface="Arial" charset="0"/>
                        </a:rPr>
                        <a:t> Management </a:t>
                      </a:r>
                      <a:r>
                        <a:rPr kumimoji="0" lang="en-US" sz="2400" b="0" i="0" u="none" strike="sngStrike" cap="none" normalizeH="0" baseline="0" dirty="0" smtClean="0">
                          <a:ln>
                            <a:noFill/>
                          </a:ln>
                          <a:solidFill>
                            <a:srgbClr val="000000"/>
                          </a:solidFill>
                          <a:effectLst/>
                          <a:latin typeface="+mj-lt"/>
                          <a:ea typeface="ＭＳ Ｐゴシック" charset="0"/>
                          <a:cs typeface="Arial" charset="0"/>
                        </a:rPr>
                        <a:t>and Finance </a:t>
                      </a:r>
                    </a:p>
                  </a:txBody>
                  <a:tcPr marL="91438" marR="91438"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F1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Constantia" charset="0"/>
                          <a:ea typeface="ＭＳ Ｐゴシック" charset="0"/>
                          <a:cs typeface="Arial" charset="0"/>
                        </a:rPr>
                        <a:t>Demonstrate knowledge and understanding of engineering and management principles and </a:t>
                      </a:r>
                      <a:r>
                        <a:rPr kumimoji="0" lang="en-US" sz="2400" b="1" i="0" u="none" strike="noStrike" cap="none" normalizeH="0" baseline="0" dirty="0" smtClean="0">
                          <a:ln>
                            <a:noFill/>
                          </a:ln>
                          <a:solidFill>
                            <a:srgbClr val="FF0000"/>
                          </a:solidFill>
                          <a:effectLst/>
                          <a:latin typeface="Constantia" charset="0"/>
                          <a:ea typeface="ＭＳ Ｐゴシック" charset="0"/>
                          <a:cs typeface="Arial" charset="0"/>
                        </a:rPr>
                        <a:t>apply </a:t>
                      </a:r>
                      <a:r>
                        <a:rPr kumimoji="0" lang="en-US" sz="2400" b="0" i="0" u="none" strike="noStrike" cap="none" normalizeH="0" baseline="0" dirty="0" smtClean="0">
                          <a:ln>
                            <a:noFill/>
                          </a:ln>
                          <a:solidFill>
                            <a:srgbClr val="000000"/>
                          </a:solidFill>
                          <a:effectLst/>
                          <a:latin typeface="Constantia" charset="0"/>
                          <a:ea typeface="ＭＳ Ｐゴシック" charset="0"/>
                          <a:cs typeface="Arial" charset="0"/>
                        </a:rPr>
                        <a:t>these to one’s own work, </a:t>
                      </a:r>
                      <a:r>
                        <a:rPr kumimoji="0" lang="en-US" sz="2400" b="1" i="0" u="none" strike="noStrike" cap="none" normalizeH="0" baseline="0" dirty="0" smtClean="0">
                          <a:ln>
                            <a:noFill/>
                          </a:ln>
                          <a:solidFill>
                            <a:srgbClr val="FF0000"/>
                          </a:solidFill>
                          <a:effectLst/>
                          <a:latin typeface="Constantia" charset="0"/>
                          <a:ea typeface="ＭＳ Ｐゴシック" charset="0"/>
                          <a:cs typeface="Arial" charset="0"/>
                        </a:rPr>
                        <a:t>as a member and leader in a team</a:t>
                      </a:r>
                      <a:r>
                        <a:rPr kumimoji="0" lang="en-US" sz="2400" b="0" i="0" u="none" strike="noStrike" cap="none" normalizeH="0" baseline="0" dirty="0" smtClean="0">
                          <a:ln>
                            <a:noFill/>
                          </a:ln>
                          <a:solidFill>
                            <a:srgbClr val="000000"/>
                          </a:solidFill>
                          <a:effectLst/>
                          <a:latin typeface="Constantia" charset="0"/>
                          <a:ea typeface="ＭＳ Ｐゴシック" charset="0"/>
                          <a:cs typeface="Arial" charset="0"/>
                        </a:rPr>
                        <a:t>, to </a:t>
                      </a:r>
                      <a:r>
                        <a:rPr kumimoji="0" lang="en-US" sz="2400" b="1" i="0" u="none" strike="noStrike" cap="none" normalizeH="0" baseline="0" dirty="0" smtClean="0">
                          <a:ln>
                            <a:noFill/>
                          </a:ln>
                          <a:solidFill>
                            <a:srgbClr val="FF0000"/>
                          </a:solidFill>
                          <a:effectLst/>
                          <a:latin typeface="Constantia" charset="0"/>
                          <a:ea typeface="ＭＳ Ｐゴシック" charset="0"/>
                          <a:cs typeface="Arial" charset="0"/>
                        </a:rPr>
                        <a:t>manage projects and in multidisciplinary environments</a:t>
                      </a:r>
                      <a:endParaRPr kumimoji="0" lang="en-US" sz="2400" b="0" i="0" u="none" strike="noStrike" cap="none" normalizeH="0" baseline="0" dirty="0">
                        <a:ln>
                          <a:noFill/>
                        </a:ln>
                        <a:solidFill>
                          <a:srgbClr val="000000"/>
                        </a:solidFill>
                        <a:effectLst/>
                        <a:latin typeface="+mj-lt"/>
                        <a:ea typeface="ＭＳ Ｐゴシック" charset="0"/>
                        <a:cs typeface="Arial" charset="0"/>
                      </a:endParaRPr>
                    </a:p>
                  </a:txBody>
                  <a:tcPr marL="91438" marR="91438"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F1DE"/>
                    </a:solidFill>
                  </a:tcPr>
                </a:tc>
              </a:tr>
            </a:tbl>
          </a:graphicData>
        </a:graphic>
      </p:graphicFrame>
      <p:sp>
        <p:nvSpPr>
          <p:cNvPr id="17" name="TextBox 16"/>
          <p:cNvSpPr txBox="1"/>
          <p:nvPr/>
        </p:nvSpPr>
        <p:spPr>
          <a:xfrm>
            <a:off x="0" y="6202179"/>
            <a:ext cx="9144000" cy="323165"/>
          </a:xfrm>
          <a:prstGeom prst="rect">
            <a:avLst/>
          </a:prstGeom>
          <a:noFill/>
        </p:spPr>
        <p:txBody>
          <a:bodyPr wrap="square" rtlCol="0">
            <a:spAutoFit/>
          </a:bodyPr>
          <a:lstStyle/>
          <a:p>
            <a:r>
              <a:rPr lang="en-US" sz="1500" b="1" dirty="0" smtClean="0"/>
              <a:t>WA: Washington Accord Graduate Attributes              EA: Engineering Accreditation Council </a:t>
            </a:r>
            <a:r>
              <a:rPr lang="en-US" sz="1500" b="1" dirty="0" err="1" smtClean="0"/>
              <a:t>Programme</a:t>
            </a:r>
            <a:r>
              <a:rPr lang="en-US" sz="1500" b="1" dirty="0" smtClean="0"/>
              <a:t> Outcomes </a:t>
            </a:r>
            <a:endParaRPr lang="en-US" sz="1500" b="1" dirty="0"/>
          </a:p>
        </p:txBody>
      </p:sp>
      <p:pic>
        <p:nvPicPr>
          <p:cNvPr id="18" name="Picture 17"/>
          <p:cNvPicPr>
            <a:picLocks noChangeAspect="1"/>
          </p:cNvPicPr>
          <p:nvPr/>
        </p:nvPicPr>
        <p:blipFill>
          <a:blip r:embed="rId2"/>
          <a:stretch>
            <a:fillRect/>
          </a:stretch>
        </p:blipFill>
        <p:spPr>
          <a:xfrm>
            <a:off x="7668344" y="116632"/>
            <a:ext cx="936104" cy="936104"/>
          </a:xfrm>
          <a:prstGeom prst="rect">
            <a:avLst/>
          </a:prstGeom>
        </p:spPr>
      </p:pic>
    </p:spTree>
    <p:extLst>
      <p:ext uri="{BB962C8B-B14F-4D97-AF65-F5344CB8AC3E}">
        <p14:creationId xmlns:p14="http://schemas.microsoft.com/office/powerpoint/2010/main" val="1588992265"/>
      </p:ext>
    </p:extLst>
  </p:cSld>
  <p:clrMapOvr>
    <a:masterClrMapping/>
  </p:clrMapOvr>
  <p:transition xmlns:p14="http://schemas.microsoft.com/office/powerpoint/2010/main">
    <p:pull dir="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nodeType="clickEffect">
                                  <p:stCondLst>
                                    <p:cond delay="0"/>
                                  </p:stCondLst>
                                  <p:childTnLst>
                                    <p:set>
                                      <p:cBhvr>
                                        <p:cTn id="23" dur="1" fill="hold">
                                          <p:stCondLst>
                                            <p:cond delay="0"/>
                                          </p:stCondLst>
                                        </p:cTn>
                                        <p:tgtEl>
                                          <p:spTgt spid="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6"/>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nodeType="clickEffect">
                                  <p:stCondLst>
                                    <p:cond delay="0"/>
                                  </p:stCondLst>
                                  <p:childTnLst>
                                    <p:set>
                                      <p:cBhvr>
                                        <p:cTn id="39" dur="1" fill="hold">
                                          <p:stCondLst>
                                            <p:cond delay="0"/>
                                          </p:stCondLst>
                                        </p:cTn>
                                        <p:tgtEl>
                                          <p:spTgt spid="7"/>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8"/>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nodeType="clickEffect">
                                  <p:stCondLst>
                                    <p:cond delay="0"/>
                                  </p:stCondLst>
                                  <p:childTnLst>
                                    <p:set>
                                      <p:cBhvr>
                                        <p:cTn id="47" dur="1" fill="hold">
                                          <p:stCondLst>
                                            <p:cond delay="0"/>
                                          </p:stCondLst>
                                        </p:cTn>
                                        <p:tgtEl>
                                          <p:spTgt spid="8"/>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9"/>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nodeType="clickEffect">
                                  <p:stCondLst>
                                    <p:cond delay="0"/>
                                  </p:stCondLst>
                                  <p:childTnLst>
                                    <p:set>
                                      <p:cBhvr>
                                        <p:cTn id="55" dur="1" fill="hold">
                                          <p:stCondLst>
                                            <p:cond delay="0"/>
                                          </p:stCondLst>
                                        </p:cTn>
                                        <p:tgtEl>
                                          <p:spTgt spid="9"/>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10"/>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xit" presetSubtype="0" fill="hold" nodeType="clickEffect">
                                  <p:stCondLst>
                                    <p:cond delay="0"/>
                                  </p:stCondLst>
                                  <p:childTnLst>
                                    <p:set>
                                      <p:cBhvr>
                                        <p:cTn id="63" dur="1" fill="hold">
                                          <p:stCondLst>
                                            <p:cond delay="0"/>
                                          </p:stCondLst>
                                        </p:cTn>
                                        <p:tgtEl>
                                          <p:spTgt spid="10"/>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11"/>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xit" presetSubtype="0" fill="hold" nodeType="clickEffect">
                                  <p:stCondLst>
                                    <p:cond delay="0"/>
                                  </p:stCondLst>
                                  <p:childTnLst>
                                    <p:set>
                                      <p:cBhvr>
                                        <p:cTn id="71" dur="1" fill="hold">
                                          <p:stCondLst>
                                            <p:cond delay="0"/>
                                          </p:stCondLst>
                                        </p:cTn>
                                        <p:tgtEl>
                                          <p:spTgt spid="11"/>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12"/>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xit" presetSubtype="0" fill="hold" nodeType="clickEffect">
                                  <p:stCondLst>
                                    <p:cond delay="0"/>
                                  </p:stCondLst>
                                  <p:childTnLst>
                                    <p:set>
                                      <p:cBhvr>
                                        <p:cTn id="79" dur="1" fill="hold">
                                          <p:stCondLst>
                                            <p:cond delay="0"/>
                                          </p:stCondLst>
                                        </p:cTn>
                                        <p:tgtEl>
                                          <p:spTgt spid="12"/>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13"/>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xit" presetSubtype="0" fill="hold" nodeType="clickEffect">
                                  <p:stCondLst>
                                    <p:cond delay="0"/>
                                  </p:stCondLst>
                                  <p:childTnLst>
                                    <p:set>
                                      <p:cBhvr>
                                        <p:cTn id="87" dur="1" fill="hold">
                                          <p:stCondLst>
                                            <p:cond delay="0"/>
                                          </p:stCondLst>
                                        </p:cTn>
                                        <p:tgtEl>
                                          <p:spTgt spid="13"/>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nodeType="clickEffect">
                                  <p:stCondLst>
                                    <p:cond delay="0"/>
                                  </p:stCondLst>
                                  <p:childTnLst>
                                    <p:set>
                                      <p:cBhvr>
                                        <p:cTn id="91" dur="1" fill="hold">
                                          <p:stCondLst>
                                            <p:cond delay="0"/>
                                          </p:stCondLst>
                                        </p:cTn>
                                        <p:tgtEl>
                                          <p:spTgt spid="14"/>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 presetClass="exit" presetSubtype="0" fill="hold" nodeType="clickEffect">
                                  <p:stCondLst>
                                    <p:cond delay="0"/>
                                  </p:stCondLst>
                                  <p:childTnLst>
                                    <p:set>
                                      <p:cBhvr>
                                        <p:cTn id="95" dur="1" fill="hold">
                                          <p:stCondLst>
                                            <p:cond delay="0"/>
                                          </p:stCondLst>
                                        </p:cTn>
                                        <p:tgtEl>
                                          <p:spTgt spid="14"/>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nodeType="clickEffect">
                                  <p:stCondLst>
                                    <p:cond delay="0"/>
                                  </p:stCondLst>
                                  <p:childTnLst>
                                    <p:set>
                                      <p:cBhvr>
                                        <p:cTn id="99" dur="1" fill="hold">
                                          <p:stCondLst>
                                            <p:cond delay="0"/>
                                          </p:stCondLst>
                                        </p:cTn>
                                        <p:tgtEl>
                                          <p:spTgt spid="15"/>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1" presetClass="exit" presetSubtype="0" fill="hold" nodeType="clickEffect">
                                  <p:stCondLst>
                                    <p:cond delay="0"/>
                                  </p:stCondLst>
                                  <p:childTnLst>
                                    <p:set>
                                      <p:cBhvr>
                                        <p:cTn id="103"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2" name="Rectangle 2"/>
          <p:cNvSpPr>
            <a:spLocks noGrp="1" noChangeArrowheads="1"/>
          </p:cNvSpPr>
          <p:nvPr>
            <p:ph type="title"/>
          </p:nvPr>
        </p:nvSpPr>
        <p:spPr>
          <a:xfrm>
            <a:off x="2123728" y="332656"/>
            <a:ext cx="5328592" cy="805210"/>
          </a:xfrm>
          <a:solidFill>
            <a:srgbClr val="FFCCFF"/>
          </a:solidFill>
        </p:spPr>
        <p:txBody>
          <a:bodyPr/>
          <a:lstStyle/>
          <a:p>
            <a:pPr algn="ctr" eaLnBrk="1" hangingPunct="1"/>
            <a:r>
              <a:rPr lang="en-US" dirty="0" err="1" smtClean="0"/>
              <a:t>Programme</a:t>
            </a:r>
            <a:r>
              <a:rPr lang="en-US" dirty="0" smtClean="0"/>
              <a:t> Outcomes </a:t>
            </a:r>
            <a:r>
              <a:rPr lang="en-US" dirty="0" err="1" smtClean="0"/>
              <a:t>cont</a:t>
            </a:r>
            <a:r>
              <a:rPr lang="en-US" dirty="0" smtClean="0"/>
              <a:t>…</a:t>
            </a:r>
            <a:endParaRPr lang="en-GB" dirty="0" smtClean="0"/>
          </a:p>
        </p:txBody>
      </p:sp>
      <p:sp>
        <p:nvSpPr>
          <p:cNvPr id="48133" name="Rectangle 3"/>
          <p:cNvSpPr>
            <a:spLocks noGrp="1" noChangeArrowheads="1"/>
          </p:cNvSpPr>
          <p:nvPr>
            <p:ph type="body" idx="1"/>
          </p:nvPr>
        </p:nvSpPr>
        <p:spPr>
          <a:xfrm>
            <a:off x="1000125" y="1700808"/>
            <a:ext cx="7500938" cy="4114800"/>
          </a:xfrm>
        </p:spPr>
        <p:txBody>
          <a:bodyPr>
            <a:normAutofit/>
          </a:bodyPr>
          <a:lstStyle/>
          <a:p>
            <a:pPr eaLnBrk="1" hangingPunct="1"/>
            <a:r>
              <a:rPr lang="en-US" dirty="0" smtClean="0"/>
              <a:t>Assessment process and documented evidence</a:t>
            </a:r>
          </a:p>
          <a:p>
            <a:pPr lvl="1" eaLnBrk="1" hangingPunct="1"/>
            <a:r>
              <a:rPr lang="en-US" sz="3200" dirty="0" smtClean="0"/>
              <a:t>Anecdotal </a:t>
            </a:r>
            <a:r>
              <a:rPr lang="en-US" sz="3200" dirty="0" err="1" smtClean="0"/>
              <a:t>vs</a:t>
            </a:r>
            <a:r>
              <a:rPr lang="en-US" sz="3200" dirty="0" smtClean="0"/>
              <a:t> measured results</a:t>
            </a:r>
          </a:p>
          <a:p>
            <a:pPr lvl="1" eaLnBrk="1" hangingPunct="1"/>
            <a:r>
              <a:rPr lang="en-US" sz="3200" dirty="0" smtClean="0"/>
              <a:t>Reliance on course grades only</a:t>
            </a:r>
          </a:p>
          <a:p>
            <a:pPr lvl="1" eaLnBrk="1" hangingPunct="1"/>
            <a:r>
              <a:rPr lang="en-US" sz="3200" dirty="0" smtClean="0"/>
              <a:t>Over-reliance on self-assessment (survey)</a:t>
            </a:r>
          </a:p>
          <a:p>
            <a:pPr lvl="1" eaLnBrk="1" hangingPunct="1"/>
            <a:r>
              <a:rPr lang="en-US" sz="3200" dirty="0" smtClean="0"/>
              <a:t>Plan available but not implemented</a:t>
            </a:r>
          </a:p>
        </p:txBody>
      </p:sp>
      <p:pic>
        <p:nvPicPr>
          <p:cNvPr id="4" name="Picture 3"/>
          <p:cNvPicPr>
            <a:picLocks noChangeAspect="1"/>
          </p:cNvPicPr>
          <p:nvPr/>
        </p:nvPicPr>
        <p:blipFill>
          <a:blip r:embed="rId2"/>
          <a:stretch>
            <a:fillRect/>
          </a:stretch>
        </p:blipFill>
        <p:spPr>
          <a:xfrm>
            <a:off x="7668344" y="116632"/>
            <a:ext cx="936104" cy="936104"/>
          </a:xfrm>
          <a:prstGeom prst="rect">
            <a:avLst/>
          </a:prstGeom>
        </p:spPr>
      </p:pic>
    </p:spTree>
    <p:extLst>
      <p:ext uri="{BB962C8B-B14F-4D97-AF65-F5344CB8AC3E}">
        <p14:creationId xmlns:p14="http://schemas.microsoft.com/office/powerpoint/2010/main" val="2347603950"/>
      </p:ext>
    </p:extLst>
  </p:cSld>
  <p:clrMapOvr>
    <a:masterClrMapping/>
  </p:clrMapOvr>
  <p:transition xmlns:p14="http://schemas.microsoft.com/office/powerpoint/2010/main">
    <p:pull dir="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8133">
                                            <p:txEl>
                                              <p:pRg st="0" end="0"/>
                                            </p:txEl>
                                          </p:spTgt>
                                        </p:tgtEl>
                                        <p:attrNameLst>
                                          <p:attrName>style.visibility</p:attrName>
                                        </p:attrNameLst>
                                      </p:cBhvr>
                                      <p:to>
                                        <p:strVal val="visible"/>
                                      </p:to>
                                    </p:set>
                                    <p:animEffect transition="in" filter="checkerboard(across)">
                                      <p:cBhvr>
                                        <p:cTn id="7" dur="500"/>
                                        <p:tgtEl>
                                          <p:spTgt spid="48133">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8133">
                                            <p:txEl>
                                              <p:pRg st="1" end="1"/>
                                            </p:txEl>
                                          </p:spTgt>
                                        </p:tgtEl>
                                        <p:attrNameLst>
                                          <p:attrName>style.visibility</p:attrName>
                                        </p:attrNameLst>
                                      </p:cBhvr>
                                      <p:to>
                                        <p:strVal val="visible"/>
                                      </p:to>
                                    </p:set>
                                    <p:animEffect transition="in" filter="checkerboard(across)">
                                      <p:cBhvr>
                                        <p:cTn id="10" dur="500"/>
                                        <p:tgtEl>
                                          <p:spTgt spid="48133">
                                            <p:txEl>
                                              <p:pRg st="1" end="1"/>
                                            </p:txEl>
                                          </p:spTgt>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48133">
                                            <p:txEl>
                                              <p:pRg st="2" end="2"/>
                                            </p:txEl>
                                          </p:spTgt>
                                        </p:tgtEl>
                                        <p:attrNameLst>
                                          <p:attrName>style.visibility</p:attrName>
                                        </p:attrNameLst>
                                      </p:cBhvr>
                                      <p:to>
                                        <p:strVal val="visible"/>
                                      </p:to>
                                    </p:set>
                                    <p:animEffect transition="in" filter="checkerboard(across)">
                                      <p:cBhvr>
                                        <p:cTn id="13" dur="500"/>
                                        <p:tgtEl>
                                          <p:spTgt spid="48133">
                                            <p:txEl>
                                              <p:pRg st="2" end="2"/>
                                            </p:txEl>
                                          </p:spTgt>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48133">
                                            <p:txEl>
                                              <p:pRg st="3" end="3"/>
                                            </p:txEl>
                                          </p:spTgt>
                                        </p:tgtEl>
                                        <p:attrNameLst>
                                          <p:attrName>style.visibility</p:attrName>
                                        </p:attrNameLst>
                                      </p:cBhvr>
                                      <p:to>
                                        <p:strVal val="visible"/>
                                      </p:to>
                                    </p:set>
                                    <p:animEffect transition="in" filter="checkerboard(across)">
                                      <p:cBhvr>
                                        <p:cTn id="16" dur="500"/>
                                        <p:tgtEl>
                                          <p:spTgt spid="48133">
                                            <p:txEl>
                                              <p:pRg st="3" end="3"/>
                                            </p:txEl>
                                          </p:spTgt>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48133">
                                            <p:txEl>
                                              <p:pRg st="4" end="4"/>
                                            </p:txEl>
                                          </p:spTgt>
                                        </p:tgtEl>
                                        <p:attrNameLst>
                                          <p:attrName>style.visibility</p:attrName>
                                        </p:attrNameLst>
                                      </p:cBhvr>
                                      <p:to>
                                        <p:strVal val="visible"/>
                                      </p:to>
                                    </p:set>
                                    <p:animEffect transition="in" filter="checkerboard(across)">
                                      <p:cBhvr>
                                        <p:cTn id="19" dur="500"/>
                                        <p:tgtEl>
                                          <p:spTgt spid="4813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8" name="Rectangle 2"/>
          <p:cNvSpPr>
            <a:spLocks noGrp="1" noChangeArrowheads="1"/>
          </p:cNvSpPr>
          <p:nvPr>
            <p:ph type="title"/>
          </p:nvPr>
        </p:nvSpPr>
        <p:spPr/>
        <p:txBody>
          <a:bodyPr/>
          <a:lstStyle/>
          <a:p>
            <a:pPr eaLnBrk="1" hangingPunct="1"/>
            <a:r>
              <a:rPr lang="en-US" smtClean="0"/>
              <a:t>Exercise 3</a:t>
            </a:r>
          </a:p>
        </p:txBody>
      </p:sp>
      <p:sp>
        <p:nvSpPr>
          <p:cNvPr id="139269" name="Rectangle 3"/>
          <p:cNvSpPr>
            <a:spLocks noGrp="1" noChangeArrowheads="1"/>
          </p:cNvSpPr>
          <p:nvPr>
            <p:ph type="body" idx="1"/>
          </p:nvPr>
        </p:nvSpPr>
        <p:spPr>
          <a:xfrm>
            <a:off x="971600" y="1600200"/>
            <a:ext cx="7715200" cy="4445691"/>
          </a:xfrm>
        </p:spPr>
        <p:txBody>
          <a:bodyPr/>
          <a:lstStyle/>
          <a:p>
            <a:pPr eaLnBrk="1" hangingPunct="1"/>
            <a:r>
              <a:rPr lang="en-US" dirty="0" smtClean="0"/>
              <a:t>Discuss on the different </a:t>
            </a:r>
            <a:r>
              <a:rPr lang="en-US" dirty="0" err="1" smtClean="0"/>
              <a:t>Programme</a:t>
            </a:r>
            <a:r>
              <a:rPr lang="en-US" dirty="0" smtClean="0"/>
              <a:t> Outcomes required by your </a:t>
            </a:r>
            <a:r>
              <a:rPr lang="en-US" dirty="0" err="1" smtClean="0"/>
              <a:t>programme</a:t>
            </a:r>
            <a:r>
              <a:rPr lang="en-US" dirty="0" smtClean="0"/>
              <a:t>, and briefly explain how can they be measured.</a:t>
            </a:r>
          </a:p>
        </p:txBody>
      </p:sp>
      <p:pic>
        <p:nvPicPr>
          <p:cNvPr id="4" name="Picture 3"/>
          <p:cNvPicPr>
            <a:picLocks noChangeAspect="1"/>
          </p:cNvPicPr>
          <p:nvPr/>
        </p:nvPicPr>
        <p:blipFill>
          <a:blip r:embed="rId2"/>
          <a:stretch>
            <a:fillRect/>
          </a:stretch>
        </p:blipFill>
        <p:spPr>
          <a:xfrm>
            <a:off x="7668344" y="116632"/>
            <a:ext cx="936104" cy="936104"/>
          </a:xfrm>
          <a:prstGeom prst="rect">
            <a:avLst/>
          </a:prstGeom>
        </p:spPr>
      </p:pic>
    </p:spTree>
    <p:extLst>
      <p:ext uri="{BB962C8B-B14F-4D97-AF65-F5344CB8AC3E}">
        <p14:creationId xmlns:p14="http://schemas.microsoft.com/office/powerpoint/2010/main" val="3210645896"/>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Course Outcomes    (75 minutes)</a:t>
            </a:r>
            <a:endParaRPr lang="en-US" dirty="0"/>
          </a:p>
        </p:txBody>
      </p:sp>
      <p:sp>
        <p:nvSpPr>
          <p:cNvPr id="5" name="Subtitle 4"/>
          <p:cNvSpPr>
            <a:spLocks noGrp="1"/>
          </p:cNvSpPr>
          <p:nvPr>
            <p:ph type="subTitle" idx="1"/>
          </p:nvPr>
        </p:nvSpPr>
        <p:spPr/>
        <p:txBody>
          <a:bodyPr/>
          <a:lstStyle/>
          <a:p>
            <a:r>
              <a:rPr lang="en-US" dirty="0" smtClean="0"/>
              <a:t>15.45 – 17.00</a:t>
            </a:r>
            <a:endParaRPr lang="en-US" dirty="0"/>
          </a:p>
        </p:txBody>
      </p:sp>
      <p:pic>
        <p:nvPicPr>
          <p:cNvPr id="6" name="Picture 5"/>
          <p:cNvPicPr>
            <a:picLocks noChangeAspect="1"/>
          </p:cNvPicPr>
          <p:nvPr/>
        </p:nvPicPr>
        <p:blipFill>
          <a:blip r:embed="rId2"/>
          <a:stretch>
            <a:fillRect/>
          </a:stretch>
        </p:blipFill>
        <p:spPr>
          <a:xfrm>
            <a:off x="7668344" y="116632"/>
            <a:ext cx="936104" cy="936104"/>
          </a:xfrm>
          <a:prstGeom prst="rect">
            <a:avLst/>
          </a:prstGeom>
        </p:spPr>
      </p:pic>
    </p:spTree>
    <p:extLst>
      <p:ext uri="{BB962C8B-B14F-4D97-AF65-F5344CB8AC3E}">
        <p14:creationId xmlns:p14="http://schemas.microsoft.com/office/powerpoint/2010/main" val="3965207466"/>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1763688" y="790600"/>
            <a:ext cx="5688632" cy="838200"/>
          </a:xfrm>
          <a:solidFill>
            <a:srgbClr val="FFFF00"/>
          </a:solidFill>
          <a:ln w="28575">
            <a:solidFill>
              <a:srgbClr val="FF0066"/>
            </a:solidFill>
          </a:ln>
        </p:spPr>
        <p:txBody>
          <a:bodyPr/>
          <a:lstStyle/>
          <a:p>
            <a:pPr algn="ctr" eaLnBrk="1" hangingPunct="1">
              <a:defRPr/>
            </a:pPr>
            <a:r>
              <a:rPr lang="en-US" sz="4000" dirty="0" smtClean="0">
                <a:solidFill>
                  <a:srgbClr val="000000"/>
                </a:solidFill>
                <a:effectLst>
                  <a:outerShdw blurRad="38100" dist="38100" dir="2700000" algn="tl">
                    <a:srgbClr val="FFFFFF"/>
                  </a:outerShdw>
                </a:effectLst>
              </a:rPr>
              <a:t>Course Development</a:t>
            </a:r>
          </a:p>
        </p:txBody>
      </p:sp>
      <p:sp>
        <p:nvSpPr>
          <p:cNvPr id="53251" name="Rectangle 3"/>
          <p:cNvSpPr>
            <a:spLocks noGrp="1" noChangeArrowheads="1"/>
          </p:cNvSpPr>
          <p:nvPr>
            <p:ph type="body" idx="1"/>
          </p:nvPr>
        </p:nvSpPr>
        <p:spPr>
          <a:xfrm>
            <a:off x="533400" y="1828800"/>
            <a:ext cx="8229600" cy="1676400"/>
          </a:xfrm>
        </p:spPr>
        <p:txBody>
          <a:bodyPr>
            <a:normAutofit fontScale="92500" lnSpcReduction="10000"/>
          </a:bodyPr>
          <a:lstStyle/>
          <a:p>
            <a:pPr algn="ctr" eaLnBrk="1" hangingPunct="1">
              <a:lnSpc>
                <a:spcPct val="80000"/>
              </a:lnSpc>
              <a:spcBef>
                <a:spcPct val="55000"/>
              </a:spcBef>
              <a:buClrTx/>
              <a:buFont typeface="Wingdings" pitchFamily="2" charset="2"/>
              <a:buChar char="v"/>
            </a:pPr>
            <a:r>
              <a:rPr lang="en-US" sz="2400" b="1" dirty="0" smtClean="0"/>
              <a:t>Content  - typical stuff</a:t>
            </a:r>
          </a:p>
          <a:p>
            <a:pPr algn="ctr" eaLnBrk="1" hangingPunct="1">
              <a:lnSpc>
                <a:spcPct val="80000"/>
              </a:lnSpc>
              <a:spcBef>
                <a:spcPct val="55000"/>
              </a:spcBef>
              <a:buClrTx/>
              <a:buFont typeface="Wingdings" pitchFamily="2" charset="2"/>
              <a:buChar char="v"/>
            </a:pPr>
            <a:r>
              <a:rPr lang="en-US" sz="2400" b="1" dirty="0" smtClean="0"/>
              <a:t>Learning (Topic) Outcomes - teaching plan</a:t>
            </a:r>
          </a:p>
          <a:p>
            <a:pPr algn="ctr" eaLnBrk="1" hangingPunct="1">
              <a:lnSpc>
                <a:spcPct val="80000"/>
              </a:lnSpc>
              <a:spcBef>
                <a:spcPct val="55000"/>
              </a:spcBef>
              <a:buClrTx/>
              <a:buFont typeface="Wingdings" pitchFamily="2" charset="2"/>
              <a:buChar char="v"/>
            </a:pPr>
            <a:r>
              <a:rPr lang="en-US" sz="2400" b="1" dirty="0" smtClean="0"/>
              <a:t>Course Outcomes - group of learning (topic) outcomes</a:t>
            </a:r>
          </a:p>
          <a:p>
            <a:pPr algn="ctr" eaLnBrk="1" hangingPunct="1">
              <a:lnSpc>
                <a:spcPct val="80000"/>
              </a:lnSpc>
              <a:spcBef>
                <a:spcPct val="55000"/>
              </a:spcBef>
              <a:buClrTx/>
              <a:buFont typeface="Wingdings" pitchFamily="2" charset="2"/>
              <a:buChar char="v"/>
            </a:pPr>
            <a:r>
              <a:rPr lang="en-US" sz="2400" b="1" dirty="0" smtClean="0"/>
              <a:t>CO-PO matrix – is it satisfactory?</a:t>
            </a:r>
          </a:p>
        </p:txBody>
      </p:sp>
      <p:sp>
        <p:nvSpPr>
          <p:cNvPr id="51204" name="Rectangle 4"/>
          <p:cNvSpPr>
            <a:spLocks noChangeArrowheads="1"/>
          </p:cNvSpPr>
          <p:nvPr/>
        </p:nvSpPr>
        <p:spPr bwMode="auto">
          <a:xfrm>
            <a:off x="381000" y="4724400"/>
            <a:ext cx="8229600" cy="1600200"/>
          </a:xfrm>
          <a:prstGeom prst="rect">
            <a:avLst/>
          </a:prstGeom>
          <a:solidFill>
            <a:schemeClr val="bg1">
              <a:lumMod val="90000"/>
            </a:schemeClr>
          </a:solidFill>
          <a:ln w="9525">
            <a:noFill/>
            <a:miter lim="800000"/>
            <a:headEnd/>
            <a:tailEnd/>
          </a:ln>
          <a:effectLst/>
        </p:spPr>
        <p:txBody>
          <a:bodyPr/>
          <a:lstStyle/>
          <a:p>
            <a:pPr marL="342900" indent="-342900" algn="ctr">
              <a:spcBef>
                <a:spcPct val="20000"/>
              </a:spcBef>
              <a:buClr>
                <a:srgbClr val="FFFF00"/>
              </a:buClr>
              <a:buSzPct val="60000"/>
              <a:buFont typeface="Wingdings" pitchFamily="2" charset="2"/>
              <a:buChar char="v"/>
              <a:defRPr/>
            </a:pPr>
            <a:r>
              <a:rPr lang="en-US" sz="2400" b="1" dirty="0">
                <a:solidFill>
                  <a:srgbClr val="0000FF"/>
                </a:solidFill>
                <a:effectLst>
                  <a:outerShdw blurRad="38100" dist="38100" dir="2700000" algn="tl">
                    <a:srgbClr val="C0C0C0"/>
                  </a:outerShdw>
                </a:effectLst>
                <a:latin typeface="Times New Roman" charset="0"/>
              </a:rPr>
              <a:t>Depth – </a:t>
            </a:r>
            <a:r>
              <a:rPr lang="en-US" sz="2400" b="1" dirty="0" err="1">
                <a:solidFill>
                  <a:srgbClr val="0000FF"/>
                </a:solidFill>
                <a:effectLst>
                  <a:outerShdw blurRad="38100" dist="38100" dir="2700000" algn="tl">
                    <a:srgbClr val="C0C0C0"/>
                  </a:outerShdw>
                </a:effectLst>
                <a:latin typeface="Times New Roman" charset="0"/>
              </a:rPr>
              <a:t>e.g.Bloom’s</a:t>
            </a:r>
            <a:r>
              <a:rPr lang="en-US" sz="2400" b="1" dirty="0">
                <a:solidFill>
                  <a:srgbClr val="0000FF"/>
                </a:solidFill>
                <a:effectLst>
                  <a:outerShdw blurRad="38100" dist="38100" dir="2700000" algn="tl">
                    <a:srgbClr val="C0C0C0"/>
                  </a:outerShdw>
                </a:effectLst>
                <a:latin typeface="Times New Roman" charset="0"/>
              </a:rPr>
              <a:t> taxonomy</a:t>
            </a:r>
          </a:p>
          <a:p>
            <a:pPr marL="342900" indent="-342900" algn="ctr">
              <a:spcBef>
                <a:spcPct val="20000"/>
              </a:spcBef>
              <a:buClr>
                <a:srgbClr val="FFFF00"/>
              </a:buClr>
              <a:buSzPct val="60000"/>
              <a:buFont typeface="Wingdings" pitchFamily="2" charset="2"/>
              <a:buChar char="v"/>
              <a:defRPr/>
            </a:pPr>
            <a:r>
              <a:rPr lang="en-US" sz="2400" b="1" dirty="0">
                <a:solidFill>
                  <a:srgbClr val="0000FF"/>
                </a:solidFill>
                <a:effectLst>
                  <a:outerShdw blurRad="38100" dist="38100" dir="2700000" algn="tl">
                    <a:srgbClr val="C0C0C0"/>
                  </a:outerShdw>
                </a:effectLst>
                <a:latin typeface="Times New Roman" charset="0"/>
              </a:rPr>
              <a:t>Delivery and assessment </a:t>
            </a:r>
          </a:p>
          <a:p>
            <a:pPr marL="342900" indent="-342900" algn="ctr">
              <a:spcBef>
                <a:spcPct val="20000"/>
              </a:spcBef>
              <a:buClr>
                <a:srgbClr val="FFFF00"/>
              </a:buClr>
              <a:buSzPct val="60000"/>
              <a:buFont typeface="Wingdings" pitchFamily="2" charset="2"/>
              <a:buChar char="v"/>
              <a:defRPr/>
            </a:pPr>
            <a:r>
              <a:rPr lang="en-US" sz="2400" b="1" dirty="0">
                <a:solidFill>
                  <a:srgbClr val="0000FF"/>
                </a:solidFill>
                <a:effectLst>
                  <a:outerShdw blurRad="38100" dist="38100" dir="2700000" algn="tl">
                    <a:srgbClr val="C0C0C0"/>
                  </a:outerShdw>
                </a:effectLst>
                <a:latin typeface="Times New Roman" charset="0"/>
              </a:rPr>
              <a:t>Students’ time and competencies covered</a:t>
            </a:r>
          </a:p>
        </p:txBody>
      </p:sp>
      <p:sp>
        <p:nvSpPr>
          <p:cNvPr id="51205" name="Rectangle 5"/>
          <p:cNvSpPr>
            <a:spLocks noChangeArrowheads="1"/>
          </p:cNvSpPr>
          <p:nvPr/>
        </p:nvSpPr>
        <p:spPr bwMode="auto">
          <a:xfrm>
            <a:off x="457200" y="3886200"/>
            <a:ext cx="8229600" cy="762000"/>
          </a:xfrm>
          <a:prstGeom prst="rect">
            <a:avLst/>
          </a:prstGeom>
          <a:noFill/>
          <a:ln w="9525">
            <a:noFill/>
            <a:miter lim="800000"/>
            <a:headEnd/>
            <a:tailEnd/>
          </a:ln>
          <a:effectLst/>
        </p:spPr>
        <p:txBody>
          <a:bodyPr/>
          <a:lstStyle/>
          <a:p>
            <a:pPr algn="ctr">
              <a:defRPr/>
            </a:pPr>
            <a:r>
              <a:rPr lang="en-US" sz="3600" b="1">
                <a:effectLst>
                  <a:outerShdw blurRad="38100" dist="38100" dir="2700000" algn="tl">
                    <a:srgbClr val="000000"/>
                  </a:outerShdw>
                </a:effectLst>
                <a:latin typeface="Times New Roman" charset="0"/>
              </a:rPr>
              <a:t>Things to consider</a:t>
            </a:r>
          </a:p>
        </p:txBody>
      </p:sp>
      <p:pic>
        <p:nvPicPr>
          <p:cNvPr id="6" name="Picture 5"/>
          <p:cNvPicPr>
            <a:picLocks noChangeAspect="1"/>
          </p:cNvPicPr>
          <p:nvPr/>
        </p:nvPicPr>
        <p:blipFill>
          <a:blip r:embed="rId2"/>
          <a:stretch>
            <a:fillRect/>
          </a:stretch>
        </p:blipFill>
        <p:spPr>
          <a:xfrm>
            <a:off x="7668344" y="116632"/>
            <a:ext cx="936104" cy="936104"/>
          </a:xfrm>
          <a:prstGeom prst="rect">
            <a:avLst/>
          </a:prstGeom>
        </p:spPr>
      </p:pic>
    </p:spTree>
    <p:extLst>
      <p:ext uri="{BB962C8B-B14F-4D97-AF65-F5344CB8AC3E}">
        <p14:creationId xmlns:p14="http://schemas.microsoft.com/office/powerpoint/2010/main" val="2483008626"/>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body" idx="1"/>
          </p:nvPr>
        </p:nvSpPr>
        <p:spPr>
          <a:xfrm>
            <a:off x="611560" y="1600200"/>
            <a:ext cx="6995120" cy="4445691"/>
          </a:xfrm>
          <a:noFill/>
        </p:spPr>
        <p:txBody>
          <a:bodyPr/>
          <a:lstStyle/>
          <a:p>
            <a:pPr eaLnBrk="1" hangingPunct="1">
              <a:lnSpc>
                <a:spcPct val="90000"/>
              </a:lnSpc>
            </a:pPr>
            <a:r>
              <a:rPr lang="en-US" sz="2800" dirty="0" smtClean="0"/>
              <a:t>Planning</a:t>
            </a:r>
          </a:p>
          <a:p>
            <a:pPr lvl="1" eaLnBrk="1" hangingPunct="1">
              <a:lnSpc>
                <a:spcPct val="90000"/>
              </a:lnSpc>
            </a:pPr>
            <a:r>
              <a:rPr lang="en-US" sz="2400" dirty="0" smtClean="0"/>
              <a:t>Identify course content and defining measurable learning outcomes</a:t>
            </a:r>
          </a:p>
          <a:p>
            <a:pPr eaLnBrk="1" hangingPunct="1">
              <a:lnSpc>
                <a:spcPct val="90000"/>
              </a:lnSpc>
            </a:pPr>
            <a:r>
              <a:rPr lang="en-US" sz="2800" dirty="0" smtClean="0"/>
              <a:t>Instruction</a:t>
            </a:r>
          </a:p>
          <a:p>
            <a:pPr lvl="1" eaLnBrk="1" hangingPunct="1">
              <a:lnSpc>
                <a:spcPct val="90000"/>
              </a:lnSpc>
            </a:pPr>
            <a:r>
              <a:rPr lang="en-US" sz="2400" dirty="0" smtClean="0"/>
              <a:t>Select and implement methods – deliver the specified content and facilitate student achievement of the outcomes</a:t>
            </a:r>
          </a:p>
          <a:p>
            <a:pPr eaLnBrk="1" hangingPunct="1">
              <a:lnSpc>
                <a:spcPct val="90000"/>
              </a:lnSpc>
            </a:pPr>
            <a:r>
              <a:rPr lang="en-US" sz="2800" dirty="0" smtClean="0"/>
              <a:t>Assessment and Evaluation</a:t>
            </a:r>
          </a:p>
          <a:p>
            <a:pPr lvl="1" eaLnBrk="1" hangingPunct="1">
              <a:lnSpc>
                <a:spcPct val="90000"/>
              </a:lnSpc>
            </a:pPr>
            <a:r>
              <a:rPr lang="en-US" sz="2400" dirty="0" smtClean="0"/>
              <a:t>Select and implement methods – determine how well the outcomes have been achieved</a:t>
            </a:r>
            <a:endParaRPr lang="en-GB" sz="2400" dirty="0" smtClean="0"/>
          </a:p>
        </p:txBody>
      </p:sp>
      <p:sp>
        <p:nvSpPr>
          <p:cNvPr id="54275" name="Rectangle 3"/>
          <p:cNvSpPr>
            <a:spLocks noGrp="1" noChangeArrowheads="1"/>
          </p:cNvSpPr>
          <p:nvPr>
            <p:ph type="title"/>
          </p:nvPr>
        </p:nvSpPr>
        <p:spPr>
          <a:xfrm>
            <a:off x="1907704" y="476672"/>
            <a:ext cx="5472608" cy="648072"/>
          </a:xfrm>
          <a:solidFill>
            <a:srgbClr val="99FF66"/>
          </a:solidFill>
        </p:spPr>
        <p:txBody>
          <a:bodyPr/>
          <a:lstStyle/>
          <a:p>
            <a:pPr algn="ctr" eaLnBrk="1" hangingPunct="1"/>
            <a:r>
              <a:rPr lang="en-US" dirty="0" smtClean="0"/>
              <a:t>Creating a Course</a:t>
            </a:r>
          </a:p>
        </p:txBody>
      </p:sp>
      <p:pic>
        <p:nvPicPr>
          <p:cNvPr id="54276" name="Picture 4" descr="j0284133"/>
          <p:cNvPicPr>
            <a:picLocks noChangeAspect="1" noChangeArrowheads="1" noCrop="1"/>
          </p:cNvPicPr>
          <p:nvPr/>
        </p:nvPicPr>
        <p:blipFill>
          <a:blip r:embed="rId2" cstate="print"/>
          <a:srcRect/>
          <a:stretch>
            <a:fillRect/>
          </a:stretch>
        </p:blipFill>
        <p:spPr bwMode="auto">
          <a:xfrm>
            <a:off x="7020272" y="2636912"/>
            <a:ext cx="1776412" cy="1905000"/>
          </a:xfrm>
          <a:prstGeom prst="rect">
            <a:avLst/>
          </a:prstGeom>
          <a:noFill/>
          <a:ln w="9525">
            <a:noFill/>
            <a:miter lim="800000"/>
            <a:headEnd/>
            <a:tailEnd/>
          </a:ln>
        </p:spPr>
      </p:pic>
      <p:pic>
        <p:nvPicPr>
          <p:cNvPr id="5" name="Picture 4"/>
          <p:cNvPicPr>
            <a:picLocks noChangeAspect="1"/>
          </p:cNvPicPr>
          <p:nvPr/>
        </p:nvPicPr>
        <p:blipFill>
          <a:blip r:embed="rId3"/>
          <a:stretch>
            <a:fillRect/>
          </a:stretch>
        </p:blipFill>
        <p:spPr>
          <a:xfrm>
            <a:off x="7668344" y="116632"/>
            <a:ext cx="936104" cy="936104"/>
          </a:xfrm>
          <a:prstGeom prst="rect">
            <a:avLst/>
          </a:prstGeom>
        </p:spPr>
      </p:pic>
    </p:spTree>
    <p:extLst>
      <p:ext uri="{BB962C8B-B14F-4D97-AF65-F5344CB8AC3E}">
        <p14:creationId xmlns:p14="http://schemas.microsoft.com/office/powerpoint/2010/main" val="1769888675"/>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1907704" y="188640"/>
            <a:ext cx="5472608" cy="903312"/>
          </a:xfrm>
          <a:solidFill>
            <a:srgbClr val="FF0000"/>
          </a:solidFill>
        </p:spPr>
        <p:txBody>
          <a:bodyPr>
            <a:normAutofit/>
          </a:bodyPr>
          <a:lstStyle/>
          <a:p>
            <a:pPr algn="r" eaLnBrk="1" hangingPunct="1"/>
            <a:r>
              <a:rPr lang="en-US" sz="2400" dirty="0" smtClean="0">
                <a:solidFill>
                  <a:schemeClr val="bg1"/>
                </a:solidFill>
                <a:latin typeface="Arial Rounded MT Bold" pitchFamily="34" charset="0"/>
              </a:rPr>
              <a:t>Course Outcomes – derived from Teaching Plan</a:t>
            </a:r>
          </a:p>
        </p:txBody>
      </p:sp>
      <p:sp>
        <p:nvSpPr>
          <p:cNvPr id="55299" name="Rectangle 3"/>
          <p:cNvSpPr>
            <a:spLocks noGrp="1" noChangeArrowheads="1"/>
          </p:cNvSpPr>
          <p:nvPr>
            <p:ph type="body" idx="1"/>
          </p:nvPr>
        </p:nvSpPr>
        <p:spPr>
          <a:xfrm>
            <a:off x="228600" y="1600200"/>
            <a:ext cx="8763000" cy="4267200"/>
          </a:xfrm>
        </p:spPr>
        <p:txBody>
          <a:bodyPr>
            <a:normAutofit fontScale="92500"/>
          </a:bodyPr>
          <a:lstStyle/>
          <a:p>
            <a:pPr marL="609600" indent="-609600" eaLnBrk="1" hangingPunct="1">
              <a:spcBef>
                <a:spcPct val="60000"/>
              </a:spcBef>
            </a:pPr>
            <a:r>
              <a:rPr lang="en-US" sz="2200" b="1" dirty="0" smtClean="0">
                <a:latin typeface="Arial Narrow" pitchFamily="34" charset="0"/>
              </a:rPr>
              <a:t>Topics</a:t>
            </a:r>
            <a:r>
              <a:rPr lang="en-US" sz="2200" dirty="0" smtClean="0">
                <a:latin typeface="Arial Narrow" pitchFamily="34" charset="0"/>
              </a:rPr>
              <a:t> – to be grouped in weekly or hourly (could be according to activity)</a:t>
            </a:r>
          </a:p>
          <a:p>
            <a:pPr marL="609600" indent="-609600" eaLnBrk="1" hangingPunct="1">
              <a:spcBef>
                <a:spcPct val="60000"/>
              </a:spcBef>
            </a:pPr>
            <a:r>
              <a:rPr lang="en-US" sz="2200" b="1" dirty="0" smtClean="0">
                <a:latin typeface="Arial Narrow" pitchFamily="34" charset="0"/>
              </a:rPr>
              <a:t>Learning outcomes</a:t>
            </a:r>
            <a:r>
              <a:rPr lang="en-US" sz="2200" dirty="0" smtClean="0">
                <a:latin typeface="Arial Narrow" pitchFamily="34" charset="0"/>
              </a:rPr>
              <a:t> for each topic – specific and measurable</a:t>
            </a:r>
          </a:p>
          <a:p>
            <a:pPr marL="609600" indent="-609600" eaLnBrk="1" hangingPunct="1">
              <a:spcBef>
                <a:spcPct val="60000"/>
              </a:spcBef>
            </a:pPr>
            <a:r>
              <a:rPr lang="en-US" sz="2200" b="1" dirty="0" smtClean="0">
                <a:latin typeface="Arial Narrow" pitchFamily="34" charset="0"/>
              </a:rPr>
              <a:t>Delivery methods</a:t>
            </a:r>
            <a:r>
              <a:rPr lang="en-US" sz="2200" dirty="0" smtClean="0">
                <a:latin typeface="Arial Narrow" pitchFamily="34" charset="0"/>
              </a:rPr>
              <a:t> – indicate if they are Lecture, PBL, Case Method, site visit etc.</a:t>
            </a:r>
          </a:p>
          <a:p>
            <a:pPr marL="609600" indent="-609600" eaLnBrk="1" hangingPunct="1">
              <a:spcBef>
                <a:spcPct val="60000"/>
              </a:spcBef>
            </a:pPr>
            <a:r>
              <a:rPr lang="en-US" sz="2200" b="1" dirty="0" smtClean="0">
                <a:latin typeface="Arial Narrow" pitchFamily="34" charset="0"/>
              </a:rPr>
              <a:t>Hours -</a:t>
            </a:r>
            <a:r>
              <a:rPr lang="en-US" sz="2200" dirty="0" smtClean="0">
                <a:latin typeface="Arial Narrow" pitchFamily="34" charset="0"/>
              </a:rPr>
              <a:t> Contact hours between lecturer-students, Student learning hours and lecturer grading/ advising hours</a:t>
            </a:r>
          </a:p>
          <a:p>
            <a:pPr marL="609600" indent="-609600" eaLnBrk="1" hangingPunct="1">
              <a:spcBef>
                <a:spcPct val="60000"/>
              </a:spcBef>
            </a:pPr>
            <a:r>
              <a:rPr lang="en-US" sz="2200" b="1" dirty="0" smtClean="0">
                <a:latin typeface="Arial Narrow" pitchFamily="34" charset="0"/>
              </a:rPr>
              <a:t>Assessment</a:t>
            </a:r>
            <a:r>
              <a:rPr lang="en-US" sz="2200" dirty="0" smtClean="0">
                <a:latin typeface="Arial Narrow" pitchFamily="34" charset="0"/>
              </a:rPr>
              <a:t> – indicate on how and where the learning outcomes will be measured (for course evaluation)</a:t>
            </a:r>
          </a:p>
          <a:p>
            <a:pPr marL="609600" indent="-609600" eaLnBrk="1" hangingPunct="1">
              <a:spcBef>
                <a:spcPct val="60000"/>
              </a:spcBef>
            </a:pPr>
            <a:r>
              <a:rPr lang="en-US" sz="2200" b="1" dirty="0" smtClean="0">
                <a:latin typeface="Arial Narrow" pitchFamily="34" charset="0"/>
              </a:rPr>
              <a:t>Course outcomes</a:t>
            </a:r>
            <a:r>
              <a:rPr lang="en-US" sz="2200" dirty="0" smtClean="0">
                <a:latin typeface="Arial Narrow" pitchFamily="34" charset="0"/>
              </a:rPr>
              <a:t> – group the learning outcomes into several course outcomes.</a:t>
            </a:r>
          </a:p>
          <a:p>
            <a:pPr marL="609600" indent="-609600" eaLnBrk="1" hangingPunct="1">
              <a:spcBef>
                <a:spcPct val="60000"/>
              </a:spcBef>
            </a:pPr>
            <a:r>
              <a:rPr lang="en-US" sz="2200" b="1" dirty="0" smtClean="0">
                <a:latin typeface="Arial Narrow" pitchFamily="34" charset="0"/>
              </a:rPr>
              <a:t>Map</a:t>
            </a:r>
            <a:r>
              <a:rPr lang="en-US" sz="2200" dirty="0" smtClean="0">
                <a:latin typeface="Arial Narrow" pitchFamily="34" charset="0"/>
              </a:rPr>
              <a:t> Course Outcomes to Programme Outcomes</a:t>
            </a:r>
          </a:p>
        </p:txBody>
      </p:sp>
      <p:sp>
        <p:nvSpPr>
          <p:cNvPr id="55300" name="Text Box 4">
            <a:hlinkClick r:id="rId2" action="ppaction://hlinkfile"/>
          </p:cNvPr>
          <p:cNvSpPr txBox="1">
            <a:spLocks noChangeArrowheads="1"/>
          </p:cNvSpPr>
          <p:nvPr/>
        </p:nvSpPr>
        <p:spPr bwMode="auto">
          <a:xfrm>
            <a:off x="6400800" y="5943600"/>
            <a:ext cx="2255838" cy="336550"/>
          </a:xfrm>
          <a:prstGeom prst="rect">
            <a:avLst/>
          </a:prstGeom>
          <a:solidFill>
            <a:srgbClr val="000099"/>
          </a:solidFill>
          <a:ln w="9525">
            <a:noFill/>
            <a:miter lim="800000"/>
            <a:headEnd/>
            <a:tailEnd/>
          </a:ln>
        </p:spPr>
        <p:txBody>
          <a:bodyPr wrap="none">
            <a:spAutoFit/>
          </a:bodyPr>
          <a:lstStyle/>
          <a:p>
            <a:pPr algn="ctr"/>
            <a:r>
              <a:rPr lang="en-US" sz="1600" b="1">
                <a:solidFill>
                  <a:srgbClr val="FFFF00"/>
                </a:solidFill>
                <a:latin typeface="Century Gothic" pitchFamily="34" charset="0"/>
              </a:rPr>
              <a:t>Bottom Up Approach</a:t>
            </a:r>
          </a:p>
        </p:txBody>
      </p:sp>
      <p:pic>
        <p:nvPicPr>
          <p:cNvPr id="5" name="Picture 4"/>
          <p:cNvPicPr>
            <a:picLocks noChangeAspect="1"/>
          </p:cNvPicPr>
          <p:nvPr/>
        </p:nvPicPr>
        <p:blipFill>
          <a:blip r:embed="rId3"/>
          <a:stretch>
            <a:fillRect/>
          </a:stretch>
        </p:blipFill>
        <p:spPr>
          <a:xfrm>
            <a:off x="7668344" y="116632"/>
            <a:ext cx="936104" cy="936104"/>
          </a:xfrm>
          <a:prstGeom prst="rect">
            <a:avLst/>
          </a:prstGeom>
        </p:spPr>
      </p:pic>
    </p:spTree>
    <p:extLst>
      <p:ext uri="{BB962C8B-B14F-4D97-AF65-F5344CB8AC3E}">
        <p14:creationId xmlns:p14="http://schemas.microsoft.com/office/powerpoint/2010/main" val="129879181"/>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cstate="print"/>
          <a:srcRect/>
          <a:stretch>
            <a:fillRect/>
          </a:stretch>
        </p:blipFill>
        <p:spPr bwMode="auto">
          <a:xfrm>
            <a:off x="0" y="1124744"/>
            <a:ext cx="9324528" cy="5506086"/>
          </a:xfrm>
          <a:prstGeom prst="rect">
            <a:avLst/>
          </a:prstGeom>
          <a:solidFill>
            <a:srgbClr val="FFFF00"/>
          </a:solidFill>
          <a:ln w="9525">
            <a:solidFill>
              <a:schemeClr val="tx1"/>
            </a:solidFill>
            <a:miter lim="800000"/>
            <a:headEnd/>
            <a:tailEnd/>
          </a:ln>
        </p:spPr>
      </p:pic>
      <p:sp>
        <p:nvSpPr>
          <p:cNvPr id="49155" name="Text Box 3"/>
          <p:cNvSpPr txBox="1">
            <a:spLocks noChangeArrowheads="1"/>
          </p:cNvSpPr>
          <p:nvPr/>
        </p:nvSpPr>
        <p:spPr bwMode="auto">
          <a:xfrm>
            <a:off x="1979713" y="116632"/>
            <a:ext cx="5760639" cy="954107"/>
          </a:xfrm>
          <a:prstGeom prst="rect">
            <a:avLst/>
          </a:prstGeom>
          <a:solidFill>
            <a:srgbClr val="FFB9F9"/>
          </a:solidFill>
          <a:ln w="9525">
            <a:noFill/>
            <a:miter lim="800000"/>
            <a:headEnd/>
            <a:tailEnd/>
          </a:ln>
        </p:spPr>
        <p:txBody>
          <a:bodyPr wrap="square">
            <a:spAutoFit/>
          </a:bodyPr>
          <a:lstStyle/>
          <a:p>
            <a:pPr algn="ctr"/>
            <a:r>
              <a:rPr lang="en-US" sz="2800" b="1" dirty="0">
                <a:latin typeface="Century Gothic" pitchFamily="34" charset="0"/>
              </a:rPr>
              <a:t>Course to </a:t>
            </a:r>
            <a:r>
              <a:rPr lang="en-US" sz="2800" b="1" dirty="0" err="1">
                <a:latin typeface="Century Gothic" pitchFamily="34" charset="0"/>
              </a:rPr>
              <a:t>Programme</a:t>
            </a:r>
            <a:r>
              <a:rPr lang="en-US" sz="2800" b="1" dirty="0">
                <a:latin typeface="Century Gothic" pitchFamily="34" charset="0"/>
              </a:rPr>
              <a:t> Outcomes Mapping</a:t>
            </a:r>
          </a:p>
        </p:txBody>
      </p:sp>
      <p:pic>
        <p:nvPicPr>
          <p:cNvPr id="4" name="Picture 3"/>
          <p:cNvPicPr>
            <a:picLocks noChangeAspect="1"/>
          </p:cNvPicPr>
          <p:nvPr/>
        </p:nvPicPr>
        <p:blipFill>
          <a:blip r:embed="rId3"/>
          <a:stretch>
            <a:fillRect/>
          </a:stretch>
        </p:blipFill>
        <p:spPr>
          <a:xfrm>
            <a:off x="7668344" y="116632"/>
            <a:ext cx="936104" cy="936104"/>
          </a:xfrm>
          <a:prstGeom prst="rect">
            <a:avLst/>
          </a:prstGeom>
        </p:spPr>
      </p:pic>
    </p:spTree>
    <p:extLst>
      <p:ext uri="{BB962C8B-B14F-4D97-AF65-F5344CB8AC3E}">
        <p14:creationId xmlns:p14="http://schemas.microsoft.com/office/powerpoint/2010/main" val="3865552309"/>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1830544" y="260648"/>
            <a:ext cx="5765792" cy="1008112"/>
          </a:xfrm>
          <a:solidFill>
            <a:srgbClr val="FFB9F9"/>
          </a:solidFill>
        </p:spPr>
        <p:txBody>
          <a:bodyPr>
            <a:normAutofit/>
          </a:bodyPr>
          <a:lstStyle/>
          <a:p>
            <a:pPr algn="r" eaLnBrk="1" hangingPunct="1"/>
            <a:r>
              <a:rPr lang="es-ES" sz="2900" b="1" dirty="0" err="1" smtClean="0"/>
              <a:t>Course</a:t>
            </a:r>
            <a:r>
              <a:rPr lang="es-ES" sz="2900" b="1" dirty="0" smtClean="0"/>
              <a:t> </a:t>
            </a:r>
            <a:r>
              <a:rPr lang="es-ES" sz="2900" b="1" dirty="0" err="1" smtClean="0"/>
              <a:t>Outcomes</a:t>
            </a:r>
            <a:r>
              <a:rPr lang="es-ES" sz="2900" b="1" dirty="0" smtClean="0"/>
              <a:t> (CO) </a:t>
            </a:r>
            <a:r>
              <a:rPr lang="es-ES" sz="2900" b="1" dirty="0" err="1" smtClean="0"/>
              <a:t>Contribution</a:t>
            </a:r>
            <a:r>
              <a:rPr lang="es-ES" sz="2900" b="1" dirty="0" smtClean="0"/>
              <a:t> </a:t>
            </a:r>
            <a:r>
              <a:rPr lang="es-ES" sz="2900" b="1" dirty="0" err="1" smtClean="0"/>
              <a:t>to</a:t>
            </a:r>
            <a:r>
              <a:rPr lang="es-ES" sz="2900" b="1" dirty="0" smtClean="0"/>
              <a:t> Programme </a:t>
            </a:r>
            <a:r>
              <a:rPr lang="es-ES" sz="2900" b="1" dirty="0" err="1" smtClean="0"/>
              <a:t>Outcomes</a:t>
            </a:r>
            <a:r>
              <a:rPr lang="es-ES" sz="2900" b="1" dirty="0" smtClean="0"/>
              <a:t> (PO)</a:t>
            </a:r>
            <a:endParaRPr lang="en-US" sz="2900" b="1" dirty="0" smtClean="0"/>
          </a:p>
        </p:txBody>
      </p:sp>
      <p:sp>
        <p:nvSpPr>
          <p:cNvPr id="50179" name="Rectangle 6"/>
          <p:cNvSpPr>
            <a:spLocks noChangeArrowheads="1"/>
          </p:cNvSpPr>
          <p:nvPr/>
        </p:nvSpPr>
        <p:spPr bwMode="auto">
          <a:xfrm>
            <a:off x="966936" y="1618754"/>
            <a:ext cx="6629400" cy="946150"/>
          </a:xfrm>
          <a:prstGeom prst="rect">
            <a:avLst/>
          </a:prstGeom>
          <a:solidFill>
            <a:srgbClr val="DBEEF4"/>
          </a:solidFill>
          <a:ln w="9525">
            <a:noFill/>
            <a:miter lim="800000"/>
            <a:headEnd/>
            <a:tailEnd/>
          </a:ln>
        </p:spPr>
        <p:txBody>
          <a:bodyPr>
            <a:spAutoFit/>
          </a:bodyPr>
          <a:lstStyle/>
          <a:p>
            <a:r>
              <a:rPr lang="en-GB" sz="2800" dirty="0">
                <a:solidFill>
                  <a:srgbClr val="000099"/>
                </a:solidFill>
              </a:rPr>
              <a:t>Ability to function in multidisciplinary team</a:t>
            </a:r>
            <a:endParaRPr lang="en-US" sz="2800" dirty="0">
              <a:solidFill>
                <a:srgbClr val="000099"/>
              </a:solidFill>
            </a:endParaRPr>
          </a:p>
        </p:txBody>
      </p:sp>
      <p:sp>
        <p:nvSpPr>
          <p:cNvPr id="24583" name="Rectangle 7"/>
          <p:cNvSpPr>
            <a:spLocks noChangeArrowheads="1"/>
          </p:cNvSpPr>
          <p:nvPr/>
        </p:nvSpPr>
        <p:spPr bwMode="auto">
          <a:xfrm>
            <a:off x="415429" y="2564904"/>
            <a:ext cx="7900987" cy="3481388"/>
          </a:xfrm>
          <a:prstGeom prst="rect">
            <a:avLst/>
          </a:prstGeom>
          <a:noFill/>
          <a:ln w="9525">
            <a:noFill/>
            <a:miter lim="800000"/>
            <a:headEnd/>
            <a:tailEnd/>
          </a:ln>
          <a:effectLst/>
        </p:spPr>
        <p:txBody>
          <a:bodyPr/>
          <a:lstStyle/>
          <a:p>
            <a:pPr marL="457200" indent="-457200">
              <a:spcBef>
                <a:spcPct val="40000"/>
              </a:spcBef>
              <a:buClr>
                <a:schemeClr val="hlink"/>
              </a:buClr>
              <a:buSzPct val="70000"/>
              <a:buFont typeface="Wingdings" charset="2"/>
              <a:buChar char="u"/>
              <a:defRPr/>
            </a:pPr>
            <a:r>
              <a:rPr lang="en-GB" sz="2800" dirty="0" smtClean="0">
                <a:effectLst>
                  <a:outerShdw blurRad="38100" dist="38100" dir="2700000" algn="tl">
                    <a:srgbClr val="C0C0C0"/>
                  </a:outerShdw>
                </a:effectLst>
                <a:latin typeface="Arial" charset="0"/>
              </a:rPr>
              <a:t>Assign </a:t>
            </a:r>
            <a:r>
              <a:rPr lang="en-GB" sz="2800" dirty="0">
                <a:effectLst>
                  <a:outerShdw blurRad="38100" dist="38100" dir="2700000" algn="tl">
                    <a:srgbClr val="C0C0C0"/>
                  </a:outerShdw>
                </a:effectLst>
                <a:latin typeface="Arial" charset="0"/>
              </a:rPr>
              <a:t>multidisciplinary design projects in </a:t>
            </a:r>
            <a:r>
              <a:rPr lang="en-GB" sz="2800" dirty="0" smtClean="0">
                <a:effectLst>
                  <a:outerShdw blurRad="38100" dist="38100" dir="2700000" algn="tl">
                    <a:srgbClr val="C0C0C0"/>
                  </a:outerShdw>
                </a:effectLst>
                <a:latin typeface="Arial" charset="0"/>
              </a:rPr>
              <a:t>1</a:t>
            </a:r>
            <a:r>
              <a:rPr lang="en-GB" sz="2800" baseline="30000" dirty="0" smtClean="0">
                <a:effectLst>
                  <a:outerShdw blurRad="38100" dist="38100" dir="2700000" algn="tl">
                    <a:srgbClr val="C0C0C0"/>
                  </a:outerShdw>
                </a:effectLst>
                <a:latin typeface="Arial" charset="0"/>
              </a:rPr>
              <a:t>st</a:t>
            </a:r>
            <a:r>
              <a:rPr lang="en-GB" sz="2800" dirty="0" smtClean="0">
                <a:effectLst>
                  <a:outerShdw blurRad="38100" dist="38100" dir="2700000" algn="tl">
                    <a:srgbClr val="C0C0C0"/>
                  </a:outerShdw>
                </a:effectLst>
                <a:latin typeface="Arial" charset="0"/>
              </a:rPr>
              <a:t> year </a:t>
            </a:r>
            <a:r>
              <a:rPr lang="en-GB" sz="2800" dirty="0">
                <a:effectLst>
                  <a:outerShdw blurRad="38100" dist="38100" dir="2700000" algn="tl">
                    <a:srgbClr val="C0C0C0"/>
                  </a:outerShdw>
                </a:effectLst>
                <a:latin typeface="Arial" charset="0"/>
              </a:rPr>
              <a:t>engineering courses.</a:t>
            </a:r>
            <a:endParaRPr lang="es-ES" sz="2800" dirty="0">
              <a:effectLst>
                <a:outerShdw blurRad="38100" dist="38100" dir="2700000" algn="tl">
                  <a:srgbClr val="C0C0C0"/>
                </a:outerShdw>
              </a:effectLst>
              <a:latin typeface="Arial" charset="0"/>
            </a:endParaRPr>
          </a:p>
          <a:p>
            <a:pPr marL="457200" indent="-457200">
              <a:spcBef>
                <a:spcPct val="40000"/>
              </a:spcBef>
              <a:buClr>
                <a:schemeClr val="hlink"/>
              </a:buClr>
              <a:buSzPct val="70000"/>
              <a:buFont typeface="Wingdings" charset="2"/>
              <a:buChar char="u"/>
              <a:defRPr/>
            </a:pPr>
            <a:r>
              <a:rPr lang="en-GB" sz="2800" dirty="0">
                <a:effectLst>
                  <a:outerShdw blurRad="38100" dist="38100" dir="2700000" algn="tl">
                    <a:srgbClr val="C0C0C0"/>
                  </a:outerShdw>
                </a:effectLst>
                <a:latin typeface="Arial" charset="0"/>
              </a:rPr>
              <a:t>Implement senior design projects with multidisciplinary teams</a:t>
            </a:r>
            <a:endParaRPr lang="en-US" sz="2800" dirty="0">
              <a:effectLst>
                <a:outerShdw blurRad="38100" dist="38100" dir="2700000" algn="tl">
                  <a:srgbClr val="C0C0C0"/>
                </a:outerShdw>
              </a:effectLst>
              <a:latin typeface="Arial" charset="0"/>
            </a:endParaRPr>
          </a:p>
          <a:p>
            <a:pPr marL="457200" indent="-457200">
              <a:spcBef>
                <a:spcPct val="40000"/>
              </a:spcBef>
              <a:buClr>
                <a:schemeClr val="hlink"/>
              </a:buClr>
              <a:buSzPct val="70000"/>
              <a:buFont typeface="Wingdings" charset="2"/>
              <a:buChar char="u"/>
              <a:defRPr/>
            </a:pPr>
            <a:r>
              <a:rPr lang="en-GB" sz="2800" dirty="0">
                <a:effectLst>
                  <a:outerShdw blurRad="38100" dist="38100" dir="2700000" algn="tl">
                    <a:srgbClr val="C0C0C0"/>
                  </a:outerShdw>
                </a:effectLst>
                <a:latin typeface="Arial" charset="0"/>
              </a:rPr>
              <a:t>Simulate multidisciplinary teamwork in </a:t>
            </a:r>
            <a:r>
              <a:rPr lang="en-GB" sz="2800" dirty="0" smtClean="0">
                <a:effectLst>
                  <a:outerShdw blurRad="38100" dist="38100" dir="2700000" algn="tl">
                    <a:srgbClr val="C0C0C0"/>
                  </a:outerShdw>
                </a:effectLst>
                <a:latin typeface="Arial" charset="0"/>
              </a:rPr>
              <a:t>Final year </a:t>
            </a:r>
            <a:r>
              <a:rPr lang="en-GB" sz="2800" dirty="0">
                <a:effectLst>
                  <a:outerShdw blurRad="38100" dist="38100" dir="2700000" algn="tl">
                    <a:srgbClr val="C0C0C0"/>
                  </a:outerShdw>
                </a:effectLst>
                <a:latin typeface="Arial" charset="0"/>
              </a:rPr>
              <a:t>design projects</a:t>
            </a:r>
            <a:r>
              <a:rPr lang="en-US" sz="2800" dirty="0">
                <a:effectLst>
                  <a:outerShdw blurRad="38100" dist="38100" dir="2700000" algn="tl">
                    <a:srgbClr val="C0C0C0"/>
                  </a:outerShdw>
                </a:effectLst>
                <a:latin typeface="Arial" charset="0"/>
              </a:rPr>
              <a:t> </a:t>
            </a:r>
          </a:p>
        </p:txBody>
      </p:sp>
      <p:pic>
        <p:nvPicPr>
          <p:cNvPr id="5" name="Picture 4"/>
          <p:cNvPicPr>
            <a:picLocks noChangeAspect="1"/>
          </p:cNvPicPr>
          <p:nvPr/>
        </p:nvPicPr>
        <p:blipFill>
          <a:blip r:embed="rId2"/>
          <a:stretch>
            <a:fillRect/>
          </a:stretch>
        </p:blipFill>
        <p:spPr>
          <a:xfrm>
            <a:off x="7668344" y="116632"/>
            <a:ext cx="936104" cy="936104"/>
          </a:xfrm>
          <a:prstGeom prst="rect">
            <a:avLst/>
          </a:prstGeom>
        </p:spPr>
      </p:pic>
    </p:spTree>
    <p:extLst>
      <p:ext uri="{BB962C8B-B14F-4D97-AF65-F5344CB8AC3E}">
        <p14:creationId xmlns:p14="http://schemas.microsoft.com/office/powerpoint/2010/main" val="183642140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4"/>
          <p:cNvSpPr>
            <a:spLocks noGrp="1" noChangeArrowheads="1"/>
          </p:cNvSpPr>
          <p:nvPr>
            <p:ph type="title"/>
          </p:nvPr>
        </p:nvSpPr>
        <p:spPr>
          <a:xfrm>
            <a:off x="1835696" y="188640"/>
            <a:ext cx="5688632" cy="936104"/>
          </a:xfrm>
          <a:solidFill>
            <a:srgbClr val="FFB9F9"/>
          </a:solidFill>
        </p:spPr>
        <p:txBody>
          <a:bodyPr>
            <a:normAutofit fontScale="90000"/>
          </a:bodyPr>
          <a:lstStyle/>
          <a:p>
            <a:pPr algn="r" eaLnBrk="1" hangingPunct="1"/>
            <a:r>
              <a:rPr lang="es-ES" sz="3200" b="1" dirty="0" err="1" smtClean="0"/>
              <a:t>Course</a:t>
            </a:r>
            <a:r>
              <a:rPr lang="es-ES" sz="3200" b="1" dirty="0" smtClean="0"/>
              <a:t> </a:t>
            </a:r>
            <a:r>
              <a:rPr lang="es-ES" sz="3200" b="1" dirty="0" err="1" smtClean="0"/>
              <a:t>Outcomes</a:t>
            </a:r>
            <a:r>
              <a:rPr lang="es-ES" sz="3200" b="1" dirty="0" smtClean="0"/>
              <a:t> (CO) </a:t>
            </a:r>
            <a:r>
              <a:rPr lang="es-ES" sz="3200" b="1" dirty="0" err="1" smtClean="0"/>
              <a:t>Contribution</a:t>
            </a:r>
            <a:r>
              <a:rPr lang="es-ES" sz="3200" b="1" dirty="0" smtClean="0"/>
              <a:t> </a:t>
            </a:r>
            <a:r>
              <a:rPr lang="es-ES" sz="3200" b="1" dirty="0" err="1" smtClean="0"/>
              <a:t>to</a:t>
            </a:r>
            <a:r>
              <a:rPr lang="es-ES" sz="3200" b="1" dirty="0" smtClean="0"/>
              <a:t> Programme </a:t>
            </a:r>
            <a:r>
              <a:rPr lang="es-ES" sz="3200" b="1" dirty="0" err="1" smtClean="0"/>
              <a:t>Outcomes</a:t>
            </a:r>
            <a:r>
              <a:rPr lang="es-ES" sz="3200" b="1" dirty="0" smtClean="0"/>
              <a:t> (PO)</a:t>
            </a:r>
            <a:endParaRPr lang="en-US" sz="3200" b="1" dirty="0" smtClean="0"/>
          </a:p>
        </p:txBody>
      </p:sp>
      <p:sp>
        <p:nvSpPr>
          <p:cNvPr id="51203" name="Rectangle 5"/>
          <p:cNvSpPr>
            <a:spLocks noChangeArrowheads="1"/>
          </p:cNvSpPr>
          <p:nvPr/>
        </p:nvSpPr>
        <p:spPr bwMode="auto">
          <a:xfrm>
            <a:off x="395536" y="1340768"/>
            <a:ext cx="8496944" cy="1384995"/>
          </a:xfrm>
          <a:prstGeom prst="rect">
            <a:avLst/>
          </a:prstGeom>
          <a:solidFill>
            <a:schemeClr val="accent5">
              <a:lumMod val="20000"/>
              <a:lumOff val="80000"/>
            </a:schemeClr>
          </a:solidFill>
          <a:ln w="9525">
            <a:noFill/>
            <a:miter lim="800000"/>
            <a:headEnd/>
            <a:tailEnd/>
          </a:ln>
        </p:spPr>
        <p:txBody>
          <a:bodyPr wrap="square">
            <a:spAutoFit/>
          </a:bodyPr>
          <a:lstStyle/>
          <a:p>
            <a:r>
              <a:rPr lang="en-GB" sz="2800" dirty="0">
                <a:solidFill>
                  <a:srgbClr val="000099"/>
                </a:solidFill>
              </a:rPr>
              <a:t>Broad education necessary to understand the impact of engineering solutions in a global, environment and societal context + knowledge of contemporary issues</a:t>
            </a:r>
            <a:endParaRPr lang="en-US" sz="2800" dirty="0">
              <a:solidFill>
                <a:srgbClr val="000099"/>
              </a:solidFill>
            </a:endParaRPr>
          </a:p>
        </p:txBody>
      </p:sp>
      <p:sp>
        <p:nvSpPr>
          <p:cNvPr id="51204" name="Rectangle 7"/>
          <p:cNvSpPr>
            <a:spLocks noGrp="1" noChangeArrowheads="1"/>
          </p:cNvSpPr>
          <p:nvPr>
            <p:ph type="body" idx="1"/>
          </p:nvPr>
        </p:nvSpPr>
        <p:spPr>
          <a:xfrm>
            <a:off x="323528" y="2708920"/>
            <a:ext cx="8568951" cy="3340100"/>
          </a:xfrm>
        </p:spPr>
        <p:txBody>
          <a:bodyPr>
            <a:noAutofit/>
          </a:bodyPr>
          <a:lstStyle/>
          <a:p>
            <a:pPr eaLnBrk="1" hangingPunct="1">
              <a:spcBef>
                <a:spcPct val="40000"/>
              </a:spcBef>
            </a:pPr>
            <a:r>
              <a:rPr lang="en-GB" sz="2800" dirty="0" smtClean="0"/>
              <a:t>Include one or two structured  controversies in engineering course</a:t>
            </a:r>
            <a:endParaRPr lang="es-ES" sz="2800" dirty="0" smtClean="0"/>
          </a:p>
          <a:p>
            <a:pPr eaLnBrk="1" hangingPunct="1">
              <a:spcBef>
                <a:spcPct val="40000"/>
              </a:spcBef>
            </a:pPr>
            <a:r>
              <a:rPr lang="en-GB" sz="2800" dirty="0" smtClean="0"/>
              <a:t>Include instructional materials, written student products in course portfolio</a:t>
            </a:r>
            <a:endParaRPr lang="es-ES" sz="2800" dirty="0" smtClean="0"/>
          </a:p>
          <a:p>
            <a:pPr eaLnBrk="1" hangingPunct="1">
              <a:spcBef>
                <a:spcPct val="40000"/>
              </a:spcBef>
            </a:pPr>
            <a:r>
              <a:rPr lang="en-GB" sz="2800" dirty="0" smtClean="0"/>
              <a:t>Put in some class exercises and homework problems that involve global/societal issues in several engineering courses, including 1</a:t>
            </a:r>
            <a:r>
              <a:rPr lang="en-GB" sz="2800" baseline="30000" dirty="0" smtClean="0"/>
              <a:t>st</a:t>
            </a:r>
            <a:r>
              <a:rPr lang="en-GB" sz="2800" dirty="0" smtClean="0"/>
              <a:t> year engineering and capstone design courses</a:t>
            </a:r>
            <a:endParaRPr lang="en-US" sz="2800" dirty="0" smtClean="0"/>
          </a:p>
        </p:txBody>
      </p:sp>
      <p:pic>
        <p:nvPicPr>
          <p:cNvPr id="5" name="Picture 4"/>
          <p:cNvPicPr>
            <a:picLocks noChangeAspect="1"/>
          </p:cNvPicPr>
          <p:nvPr/>
        </p:nvPicPr>
        <p:blipFill>
          <a:blip r:embed="rId2"/>
          <a:stretch>
            <a:fillRect/>
          </a:stretch>
        </p:blipFill>
        <p:spPr>
          <a:xfrm>
            <a:off x="7668344" y="116632"/>
            <a:ext cx="936104" cy="936104"/>
          </a:xfrm>
          <a:prstGeom prst="rect">
            <a:avLst/>
          </a:prstGeom>
        </p:spPr>
      </p:pic>
    </p:spTree>
    <p:extLst>
      <p:ext uri="{BB962C8B-B14F-4D97-AF65-F5344CB8AC3E}">
        <p14:creationId xmlns:p14="http://schemas.microsoft.com/office/powerpoint/2010/main" val="18661021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ctrTitle"/>
          </p:nvPr>
        </p:nvSpPr>
        <p:spPr>
          <a:xfrm>
            <a:off x="685800" y="1412776"/>
            <a:ext cx="5902424" cy="1470025"/>
          </a:xfrm>
        </p:spPr>
        <p:txBody>
          <a:bodyPr/>
          <a:lstStyle/>
          <a:p>
            <a:r>
              <a:rPr lang="en-US" sz="2800" dirty="0" smtClean="0"/>
              <a:t>Outcome Based Education: </a:t>
            </a:r>
            <a:r>
              <a:rPr lang="en-US" sz="2800" i="1" dirty="0" smtClean="0">
                <a:solidFill>
                  <a:srgbClr val="FF0000"/>
                </a:solidFill>
              </a:rPr>
              <a:t>Knowledge &amp; Implementation</a:t>
            </a:r>
            <a:endParaRPr lang="en-MY" sz="2800" i="1" dirty="0" smtClean="0">
              <a:solidFill>
                <a:srgbClr val="FF0000"/>
              </a:solidFill>
            </a:endParaRPr>
          </a:p>
        </p:txBody>
      </p:sp>
      <p:sp>
        <p:nvSpPr>
          <p:cNvPr id="2" name="Subtitle 1"/>
          <p:cNvSpPr>
            <a:spLocks noGrp="1"/>
          </p:cNvSpPr>
          <p:nvPr>
            <p:ph type="subTitle" idx="1"/>
          </p:nvPr>
        </p:nvSpPr>
        <p:spPr>
          <a:xfrm>
            <a:off x="683568" y="3068960"/>
            <a:ext cx="6400800" cy="1752600"/>
          </a:xfrm>
        </p:spPr>
        <p:txBody>
          <a:bodyPr/>
          <a:lstStyle/>
          <a:p>
            <a:r>
              <a:rPr lang="en-US" dirty="0" smtClean="0"/>
              <a:t>Day 1</a:t>
            </a:r>
            <a:endParaRPr lang="en-US" dirty="0"/>
          </a:p>
        </p:txBody>
      </p:sp>
      <p:sp>
        <p:nvSpPr>
          <p:cNvPr id="4" name="Rectangle 3"/>
          <p:cNvSpPr txBox="1">
            <a:spLocks noChangeArrowheads="1"/>
          </p:cNvSpPr>
          <p:nvPr/>
        </p:nvSpPr>
        <p:spPr>
          <a:xfrm>
            <a:off x="539552" y="4077072"/>
            <a:ext cx="8280920" cy="1584176"/>
          </a:xfrm>
          <a:prstGeom prst="rect">
            <a:avLst/>
          </a:prstGeom>
        </p:spPr>
        <p:txBody>
          <a:bodyPr vert="horz" lIns="91440" tIns="45720" rIns="91440" bIns="45720" rtlCol="0">
            <a:noAutofit/>
          </a:bodyPr>
          <a:lstStyle>
            <a:lvl1pPr marL="0" indent="0" algn="ctr" defTabSz="914400" rtl="0" eaLnBrk="1" latinLnBrk="0" hangingPunct="1">
              <a:spcBef>
                <a:spcPct val="20000"/>
              </a:spcBef>
              <a:buClr>
                <a:srgbClr val="800000"/>
              </a:buClr>
              <a:buSzPct val="110000"/>
              <a:buFont typeface="Calibri"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1800" b="1" dirty="0" smtClean="0">
                <a:solidFill>
                  <a:schemeClr val="tx1"/>
                </a:solidFill>
              </a:rPr>
              <a:t>Megat Johari Megat Mohd Noor </a:t>
            </a:r>
            <a:r>
              <a:rPr lang="en-US" sz="1800" i="1" dirty="0" err="1" smtClean="0">
                <a:solidFill>
                  <a:schemeClr val="tx1"/>
                </a:solidFill>
              </a:rPr>
              <a:t>PEng</a:t>
            </a:r>
            <a:r>
              <a:rPr lang="en-US" sz="1800" i="1" dirty="0" smtClean="0">
                <a:solidFill>
                  <a:schemeClr val="tx1"/>
                </a:solidFill>
              </a:rPr>
              <a:t>, FMSET, FIEM</a:t>
            </a:r>
          </a:p>
          <a:p>
            <a:pPr algn="l"/>
            <a:r>
              <a:rPr lang="en-US" sz="1800" i="1" dirty="0" smtClean="0">
                <a:solidFill>
                  <a:srgbClr val="FF0000"/>
                </a:solidFill>
              </a:rPr>
              <a:t>Resource Person &amp; Former </a:t>
            </a:r>
            <a:r>
              <a:rPr lang="en-US" sz="1800" i="1" dirty="0" smtClean="0">
                <a:solidFill>
                  <a:srgbClr val="FF0000"/>
                </a:solidFill>
              </a:rPr>
              <a:t>Director</a:t>
            </a:r>
            <a:endParaRPr lang="en-US" sz="1800" dirty="0" smtClean="0">
              <a:solidFill>
                <a:srgbClr val="FF0000"/>
              </a:solidFill>
            </a:endParaRPr>
          </a:p>
          <a:p>
            <a:pPr algn="l"/>
            <a:r>
              <a:rPr lang="en-US" sz="1800" dirty="0" smtClean="0">
                <a:solidFill>
                  <a:srgbClr val="3366FF"/>
                </a:solidFill>
              </a:rPr>
              <a:t>Engineering Accreditation Department, Board of Engineers Malaysia</a:t>
            </a:r>
          </a:p>
          <a:p>
            <a:pPr algn="l"/>
            <a:r>
              <a:rPr lang="en-US" sz="1800" i="1" dirty="0" smtClean="0">
                <a:solidFill>
                  <a:srgbClr val="FF0000"/>
                </a:solidFill>
              </a:rPr>
              <a:t>Dean &amp; </a:t>
            </a:r>
            <a:r>
              <a:rPr lang="en-US" sz="1800" i="1" dirty="0" smtClean="0">
                <a:solidFill>
                  <a:srgbClr val="FF0000"/>
                </a:solidFill>
              </a:rPr>
              <a:t>Professor</a:t>
            </a:r>
            <a:endParaRPr lang="en-US" sz="1800" dirty="0" smtClean="0">
              <a:solidFill>
                <a:srgbClr val="FF0000"/>
              </a:solidFill>
            </a:endParaRPr>
          </a:p>
          <a:p>
            <a:pPr algn="l"/>
            <a:r>
              <a:rPr lang="en-US" sz="1800" dirty="0" smtClean="0">
                <a:solidFill>
                  <a:srgbClr val="3366FF"/>
                </a:solidFill>
              </a:rPr>
              <a:t>Malaysia Japan International Institute of Technology, </a:t>
            </a:r>
            <a:r>
              <a:rPr lang="en-US" sz="1800" dirty="0" err="1" smtClean="0">
                <a:solidFill>
                  <a:srgbClr val="3366FF"/>
                </a:solidFill>
              </a:rPr>
              <a:t>Universiti</a:t>
            </a:r>
            <a:r>
              <a:rPr lang="en-US" sz="1800" dirty="0" smtClean="0">
                <a:solidFill>
                  <a:srgbClr val="3366FF"/>
                </a:solidFill>
              </a:rPr>
              <a:t> </a:t>
            </a:r>
            <a:r>
              <a:rPr lang="en-US" sz="1800" dirty="0" err="1" smtClean="0">
                <a:solidFill>
                  <a:srgbClr val="3366FF"/>
                </a:solidFill>
              </a:rPr>
              <a:t>Teknoloi</a:t>
            </a:r>
            <a:r>
              <a:rPr lang="en-US" sz="1800" dirty="0" smtClean="0">
                <a:solidFill>
                  <a:srgbClr val="3366FF"/>
                </a:solidFill>
              </a:rPr>
              <a:t> Malaysia</a:t>
            </a:r>
          </a:p>
          <a:p>
            <a:pPr algn="l"/>
            <a:endParaRPr lang="en-US" sz="1800" dirty="0" smtClean="0">
              <a:solidFill>
                <a:srgbClr val="3366FF"/>
              </a:solidFill>
            </a:endParaRPr>
          </a:p>
        </p:txBody>
      </p:sp>
      <p:pic>
        <p:nvPicPr>
          <p:cNvPr id="6" name="Picture 5" descr="D:\User\Downloads\MJIIT4.jpg"/>
          <p:cNvPicPr>
            <a:picLocks noChangeAspect="1" noChangeArrowheads="1"/>
          </p:cNvPicPr>
          <p:nvPr/>
        </p:nvPicPr>
        <p:blipFill>
          <a:blip r:embed="rId2" cstate="print"/>
          <a:srcRect/>
          <a:stretch>
            <a:fillRect/>
          </a:stretch>
        </p:blipFill>
        <p:spPr bwMode="auto">
          <a:xfrm>
            <a:off x="0" y="24506"/>
            <a:ext cx="5220072" cy="1100238"/>
          </a:xfrm>
          <a:prstGeom prst="rect">
            <a:avLst/>
          </a:prstGeom>
          <a:noFill/>
        </p:spPr>
      </p:pic>
      <p:pic>
        <p:nvPicPr>
          <p:cNvPr id="7" name="Picture 6"/>
          <p:cNvPicPr>
            <a:picLocks noChangeAspect="1"/>
          </p:cNvPicPr>
          <p:nvPr/>
        </p:nvPicPr>
        <p:blipFill>
          <a:blip r:embed="rId3"/>
          <a:stretch>
            <a:fillRect/>
          </a:stretch>
        </p:blipFill>
        <p:spPr>
          <a:xfrm>
            <a:off x="7668344" y="116632"/>
            <a:ext cx="936104" cy="936104"/>
          </a:xfrm>
          <a:prstGeom prst="rect">
            <a:avLst/>
          </a:prstGeom>
        </p:spPr>
      </p:pic>
      <p:pic>
        <p:nvPicPr>
          <p:cNvPr id="8" name="Picture 2" descr="C:\Users\Valued User\Pictures\2010-11-25 Hajj2010\DCIM\102CANON\IMG_0551.JPG"/>
          <p:cNvPicPr>
            <a:picLocks noChangeAspect="1" noChangeArrowheads="1"/>
          </p:cNvPicPr>
          <p:nvPr/>
        </p:nvPicPr>
        <p:blipFill>
          <a:blip r:embed="rId4" cstate="print"/>
          <a:srcRect/>
          <a:stretch>
            <a:fillRect/>
          </a:stretch>
        </p:blipFill>
        <p:spPr bwMode="auto">
          <a:xfrm>
            <a:off x="6876256" y="1770112"/>
            <a:ext cx="1622208" cy="2162944"/>
          </a:xfrm>
          <a:prstGeom prst="rect">
            <a:avLst/>
          </a:prstGeom>
          <a:noFill/>
        </p:spPr>
      </p:pic>
    </p:spTree>
    <p:extLst>
      <p:ext uri="{BB962C8B-B14F-4D97-AF65-F5344CB8AC3E}">
        <p14:creationId xmlns:p14="http://schemas.microsoft.com/office/powerpoint/2010/main" val="375819922"/>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4"/>
          <p:cNvSpPr>
            <a:spLocks noChangeArrowheads="1"/>
          </p:cNvSpPr>
          <p:nvPr/>
        </p:nvSpPr>
        <p:spPr bwMode="auto">
          <a:xfrm>
            <a:off x="1979712" y="116632"/>
            <a:ext cx="5616624" cy="1440160"/>
          </a:xfrm>
          <a:prstGeom prst="rect">
            <a:avLst/>
          </a:prstGeom>
          <a:solidFill>
            <a:srgbClr val="FFB9F9"/>
          </a:solidFill>
          <a:ln w="9525">
            <a:noFill/>
            <a:miter lim="800000"/>
            <a:headEnd/>
            <a:tailEnd/>
          </a:ln>
          <a:effectLst/>
        </p:spPr>
        <p:txBody>
          <a:bodyPr anchor="ctr"/>
          <a:lstStyle/>
          <a:p>
            <a:pPr algn="r">
              <a:defRPr/>
            </a:pPr>
            <a:r>
              <a:rPr lang="es-ES" sz="3200" b="1" dirty="0" err="1">
                <a:solidFill>
                  <a:schemeClr val="tx2"/>
                </a:solidFill>
                <a:effectLst>
                  <a:outerShdw blurRad="38100" dist="38100" dir="2700000" algn="tl">
                    <a:srgbClr val="C0C0C0"/>
                  </a:outerShdw>
                </a:effectLst>
                <a:latin typeface="Arial" charset="0"/>
              </a:rPr>
              <a:t>Course</a:t>
            </a:r>
            <a:r>
              <a:rPr lang="es-ES" sz="3200" b="1" dirty="0">
                <a:solidFill>
                  <a:schemeClr val="tx2"/>
                </a:solidFill>
                <a:effectLst>
                  <a:outerShdw blurRad="38100" dist="38100" dir="2700000" algn="tl">
                    <a:srgbClr val="C0C0C0"/>
                  </a:outerShdw>
                </a:effectLst>
                <a:latin typeface="Arial" charset="0"/>
              </a:rPr>
              <a:t> </a:t>
            </a:r>
            <a:r>
              <a:rPr lang="es-ES" sz="3200" b="1" dirty="0" err="1" smtClean="0">
                <a:solidFill>
                  <a:schemeClr val="tx2"/>
                </a:solidFill>
                <a:effectLst>
                  <a:outerShdw blurRad="38100" dist="38100" dir="2700000" algn="tl">
                    <a:srgbClr val="C0C0C0"/>
                  </a:outerShdw>
                </a:effectLst>
                <a:latin typeface="Arial" charset="0"/>
              </a:rPr>
              <a:t>Outcomes</a:t>
            </a:r>
            <a:r>
              <a:rPr lang="es-ES" sz="3200" b="1" dirty="0" smtClean="0">
                <a:solidFill>
                  <a:schemeClr val="tx2"/>
                </a:solidFill>
                <a:effectLst>
                  <a:outerShdw blurRad="38100" dist="38100" dir="2700000" algn="tl">
                    <a:srgbClr val="C0C0C0"/>
                  </a:outerShdw>
                </a:effectLst>
                <a:latin typeface="Arial" charset="0"/>
              </a:rPr>
              <a:t> (CO) </a:t>
            </a:r>
            <a:r>
              <a:rPr lang="es-ES" sz="3200" b="1" dirty="0" err="1">
                <a:solidFill>
                  <a:schemeClr val="tx2"/>
                </a:solidFill>
                <a:effectLst>
                  <a:outerShdw blurRad="38100" dist="38100" dir="2700000" algn="tl">
                    <a:srgbClr val="C0C0C0"/>
                  </a:outerShdw>
                </a:effectLst>
                <a:latin typeface="Arial" charset="0"/>
              </a:rPr>
              <a:t>Contribution</a:t>
            </a:r>
            <a:r>
              <a:rPr lang="es-ES" sz="3200" b="1" dirty="0">
                <a:solidFill>
                  <a:schemeClr val="tx2"/>
                </a:solidFill>
                <a:effectLst>
                  <a:outerShdw blurRad="38100" dist="38100" dir="2700000" algn="tl">
                    <a:srgbClr val="C0C0C0"/>
                  </a:outerShdw>
                </a:effectLst>
                <a:latin typeface="Arial" charset="0"/>
              </a:rPr>
              <a:t> </a:t>
            </a:r>
            <a:r>
              <a:rPr lang="es-ES" sz="3200" b="1" dirty="0" err="1">
                <a:solidFill>
                  <a:schemeClr val="tx2"/>
                </a:solidFill>
                <a:effectLst>
                  <a:outerShdw blurRad="38100" dist="38100" dir="2700000" algn="tl">
                    <a:srgbClr val="C0C0C0"/>
                  </a:outerShdw>
                </a:effectLst>
                <a:latin typeface="Arial" charset="0"/>
              </a:rPr>
              <a:t>to</a:t>
            </a:r>
            <a:r>
              <a:rPr lang="es-ES" sz="3200" b="1" dirty="0">
                <a:solidFill>
                  <a:schemeClr val="tx2"/>
                </a:solidFill>
                <a:effectLst>
                  <a:outerShdw blurRad="38100" dist="38100" dir="2700000" algn="tl">
                    <a:srgbClr val="C0C0C0"/>
                  </a:outerShdw>
                </a:effectLst>
                <a:latin typeface="Arial" charset="0"/>
              </a:rPr>
              <a:t> </a:t>
            </a:r>
            <a:r>
              <a:rPr lang="es-ES" sz="3200" b="1" dirty="0" smtClean="0">
                <a:solidFill>
                  <a:schemeClr val="tx2"/>
                </a:solidFill>
                <a:effectLst>
                  <a:outerShdw blurRad="38100" dist="38100" dir="2700000" algn="tl">
                    <a:srgbClr val="C0C0C0"/>
                  </a:outerShdw>
                </a:effectLst>
                <a:latin typeface="Arial" charset="0"/>
              </a:rPr>
              <a:t>Programme </a:t>
            </a:r>
            <a:r>
              <a:rPr lang="es-ES" sz="3200" b="1" dirty="0" err="1">
                <a:solidFill>
                  <a:schemeClr val="tx2"/>
                </a:solidFill>
                <a:effectLst>
                  <a:outerShdw blurRad="38100" dist="38100" dir="2700000" algn="tl">
                    <a:srgbClr val="C0C0C0"/>
                  </a:outerShdw>
                </a:effectLst>
                <a:latin typeface="Arial" charset="0"/>
              </a:rPr>
              <a:t>Outcomes</a:t>
            </a:r>
            <a:r>
              <a:rPr lang="es-ES" sz="3200" b="1" dirty="0">
                <a:solidFill>
                  <a:schemeClr val="tx2"/>
                </a:solidFill>
                <a:effectLst>
                  <a:outerShdw blurRad="38100" dist="38100" dir="2700000" algn="tl">
                    <a:srgbClr val="C0C0C0"/>
                  </a:outerShdw>
                </a:effectLst>
                <a:latin typeface="Arial" charset="0"/>
              </a:rPr>
              <a:t> </a:t>
            </a:r>
            <a:r>
              <a:rPr lang="es-ES" sz="3200" b="1" dirty="0" smtClean="0">
                <a:solidFill>
                  <a:schemeClr val="tx2"/>
                </a:solidFill>
                <a:effectLst>
                  <a:outerShdw blurRad="38100" dist="38100" dir="2700000" algn="tl">
                    <a:srgbClr val="C0C0C0"/>
                  </a:outerShdw>
                </a:effectLst>
                <a:latin typeface="Arial" charset="0"/>
              </a:rPr>
              <a:t>(PO</a:t>
            </a:r>
            <a:r>
              <a:rPr lang="es-ES" sz="3200" b="1" dirty="0">
                <a:solidFill>
                  <a:schemeClr val="tx2"/>
                </a:solidFill>
                <a:effectLst>
                  <a:outerShdw blurRad="38100" dist="38100" dir="2700000" algn="tl">
                    <a:srgbClr val="C0C0C0"/>
                  </a:outerShdw>
                </a:effectLst>
                <a:latin typeface="Arial" charset="0"/>
              </a:rPr>
              <a:t>)</a:t>
            </a:r>
            <a:endParaRPr lang="en-US" sz="3200" b="1" dirty="0">
              <a:solidFill>
                <a:schemeClr val="tx2"/>
              </a:solidFill>
              <a:effectLst>
                <a:outerShdw blurRad="38100" dist="38100" dir="2700000" algn="tl">
                  <a:srgbClr val="C0C0C0"/>
                </a:outerShdw>
              </a:effectLst>
              <a:latin typeface="Arial" charset="0"/>
            </a:endParaRPr>
          </a:p>
        </p:txBody>
      </p:sp>
      <p:sp>
        <p:nvSpPr>
          <p:cNvPr id="52227" name="Rectangle 5"/>
          <p:cNvSpPr>
            <a:spLocks noChangeArrowheads="1"/>
          </p:cNvSpPr>
          <p:nvPr/>
        </p:nvSpPr>
        <p:spPr bwMode="auto">
          <a:xfrm>
            <a:off x="539552" y="1692672"/>
            <a:ext cx="4148138" cy="584200"/>
          </a:xfrm>
          <a:prstGeom prst="rect">
            <a:avLst/>
          </a:prstGeom>
          <a:solidFill>
            <a:schemeClr val="accent5">
              <a:lumMod val="20000"/>
              <a:lumOff val="80000"/>
            </a:schemeClr>
          </a:solidFill>
          <a:ln w="9525">
            <a:noFill/>
            <a:miter lim="800000"/>
            <a:headEnd/>
            <a:tailEnd/>
          </a:ln>
        </p:spPr>
        <p:txBody>
          <a:bodyPr>
            <a:spAutoFit/>
          </a:bodyPr>
          <a:lstStyle/>
          <a:p>
            <a:r>
              <a:rPr lang="en-GB" sz="3200" dirty="0">
                <a:solidFill>
                  <a:srgbClr val="000099"/>
                </a:solidFill>
              </a:rPr>
              <a:t>Life Long Learning</a:t>
            </a:r>
            <a:endParaRPr lang="en-US" sz="3200" dirty="0">
              <a:solidFill>
                <a:srgbClr val="000099"/>
              </a:solidFill>
            </a:endParaRPr>
          </a:p>
        </p:txBody>
      </p:sp>
      <p:sp>
        <p:nvSpPr>
          <p:cNvPr id="52228" name="Rectangle 6"/>
          <p:cNvSpPr>
            <a:spLocks noGrp="1" noChangeArrowheads="1"/>
          </p:cNvSpPr>
          <p:nvPr>
            <p:ph type="body" idx="1"/>
          </p:nvPr>
        </p:nvSpPr>
        <p:spPr>
          <a:xfrm>
            <a:off x="428625" y="1988840"/>
            <a:ext cx="8181975" cy="4540250"/>
          </a:xfrm>
        </p:spPr>
        <p:txBody>
          <a:bodyPr>
            <a:normAutofit lnSpcReduction="10000"/>
          </a:bodyPr>
          <a:lstStyle/>
          <a:p>
            <a:pPr eaLnBrk="1" hangingPunct="1">
              <a:buFont typeface="Wingdings" pitchFamily="2" charset="2"/>
              <a:buNone/>
            </a:pPr>
            <a:endParaRPr lang="en-US" sz="2000" dirty="0" smtClean="0"/>
          </a:p>
          <a:p>
            <a:pPr eaLnBrk="1" hangingPunct="1"/>
            <a:r>
              <a:rPr lang="en-GB" sz="2400" dirty="0" smtClean="0"/>
              <a:t>Teach students about learning styles and help them identify the strength and weakness of the their styles and give them strategies to improve</a:t>
            </a:r>
            <a:endParaRPr lang="es-ES" sz="2400" dirty="0" smtClean="0"/>
          </a:p>
          <a:p>
            <a:pPr eaLnBrk="1" hangingPunct="1"/>
            <a:r>
              <a:rPr lang="en-GB" sz="2400" dirty="0" smtClean="0"/>
              <a:t>Use active learning methods to accustom them to relying on themselves</a:t>
            </a:r>
            <a:endParaRPr lang="es-ES" sz="2400" dirty="0" smtClean="0"/>
          </a:p>
          <a:p>
            <a:pPr eaLnBrk="1" hangingPunct="1"/>
            <a:r>
              <a:rPr lang="en-GB" sz="2400" dirty="0" smtClean="0"/>
              <a:t>Give assignments throughout the programme year that require library and www searches</a:t>
            </a:r>
            <a:endParaRPr lang="es-ES" sz="2400" dirty="0" smtClean="0"/>
          </a:p>
          <a:p>
            <a:pPr eaLnBrk="1" hangingPunct="1"/>
            <a:r>
              <a:rPr lang="en-GB" sz="2400" dirty="0" smtClean="0"/>
              <a:t>Anything done to fulfil criteria on:  understanding </a:t>
            </a:r>
            <a:r>
              <a:rPr lang="en-GB" sz="2400" i="1" dirty="0" smtClean="0"/>
              <a:t>ethical and professional responsibility </a:t>
            </a:r>
            <a:r>
              <a:rPr lang="en-GB" sz="2400" dirty="0" smtClean="0"/>
              <a:t>and understanding </a:t>
            </a:r>
            <a:r>
              <a:rPr lang="en-GB" sz="2400" i="1" dirty="0" smtClean="0"/>
              <a:t>societal and global context of engineering solutions</a:t>
            </a:r>
            <a:r>
              <a:rPr lang="en-GB" sz="2400" dirty="0" smtClean="0"/>
              <a:t>, will automatically satisfy this criterion</a:t>
            </a:r>
            <a:endParaRPr lang="en-US" sz="2400" dirty="0" smtClean="0"/>
          </a:p>
        </p:txBody>
      </p:sp>
      <p:pic>
        <p:nvPicPr>
          <p:cNvPr id="5" name="Picture 4"/>
          <p:cNvPicPr>
            <a:picLocks noChangeAspect="1"/>
          </p:cNvPicPr>
          <p:nvPr/>
        </p:nvPicPr>
        <p:blipFill>
          <a:blip r:embed="rId2"/>
          <a:stretch>
            <a:fillRect/>
          </a:stretch>
        </p:blipFill>
        <p:spPr>
          <a:xfrm>
            <a:off x="7668344" y="116632"/>
            <a:ext cx="936104" cy="936104"/>
          </a:xfrm>
          <a:prstGeom prst="rect">
            <a:avLst/>
          </a:prstGeom>
        </p:spPr>
      </p:pic>
    </p:spTree>
    <p:extLst>
      <p:ext uri="{BB962C8B-B14F-4D97-AF65-F5344CB8AC3E}">
        <p14:creationId xmlns:p14="http://schemas.microsoft.com/office/powerpoint/2010/main" val="10442627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3"/>
          <p:cNvSpPr>
            <a:spLocks noGrp="1" noChangeArrowheads="1"/>
          </p:cNvSpPr>
          <p:nvPr>
            <p:ph type="body" idx="1"/>
          </p:nvPr>
        </p:nvSpPr>
        <p:spPr>
          <a:xfrm>
            <a:off x="571500" y="1628800"/>
            <a:ext cx="7858125" cy="3581400"/>
          </a:xfrm>
          <a:ln>
            <a:solidFill>
              <a:srgbClr val="FF0000"/>
            </a:solidFill>
          </a:ln>
        </p:spPr>
        <p:txBody>
          <a:bodyPr/>
          <a:lstStyle/>
          <a:p>
            <a:pPr eaLnBrk="1" hangingPunct="1">
              <a:lnSpc>
                <a:spcPct val="90000"/>
              </a:lnSpc>
              <a:buClr>
                <a:schemeClr val="hlink"/>
              </a:buClr>
              <a:buFontTx/>
              <a:buNone/>
            </a:pPr>
            <a:r>
              <a:rPr lang="en-US" sz="2800" dirty="0" smtClean="0">
                <a:latin typeface="Arial" pitchFamily="34" charset="0"/>
              </a:rPr>
              <a:t>Learning</a:t>
            </a:r>
          </a:p>
          <a:p>
            <a:pPr lvl="3" eaLnBrk="1" hangingPunct="1">
              <a:lnSpc>
                <a:spcPct val="90000"/>
              </a:lnSpc>
              <a:buFontTx/>
              <a:buChar char="•"/>
            </a:pPr>
            <a:r>
              <a:rPr lang="en-US" sz="2800" u="sng" dirty="0" smtClean="0">
                <a:latin typeface="Arial" pitchFamily="34" charset="0"/>
              </a:rPr>
              <a:t>Prescriptive</a:t>
            </a:r>
            <a:r>
              <a:rPr lang="en-US" sz="2800" i="1" dirty="0" smtClean="0">
                <a:latin typeface="Arial" pitchFamily="34" charset="0"/>
              </a:rPr>
              <a:t>: Students would be exposed to the C language – </a:t>
            </a:r>
            <a:r>
              <a:rPr lang="en-US" sz="2800" i="1" u="sng" dirty="0" smtClean="0">
                <a:latin typeface="Arial" pitchFamily="34" charset="0"/>
              </a:rPr>
              <a:t>what is taught</a:t>
            </a:r>
          </a:p>
          <a:p>
            <a:pPr lvl="3" eaLnBrk="1" hangingPunct="1">
              <a:lnSpc>
                <a:spcPct val="90000"/>
              </a:lnSpc>
              <a:buFontTx/>
              <a:buNone/>
            </a:pPr>
            <a:r>
              <a:rPr lang="en-US" sz="2800" i="1" dirty="0" smtClean="0">
                <a:solidFill>
                  <a:srgbClr val="FF00FF"/>
                </a:solidFill>
                <a:latin typeface="Arial" pitchFamily="34" charset="0"/>
              </a:rPr>
              <a:t>as compared to the OBE approach</a:t>
            </a:r>
          </a:p>
          <a:p>
            <a:pPr lvl="3" eaLnBrk="1" hangingPunct="1">
              <a:lnSpc>
                <a:spcPct val="90000"/>
              </a:lnSpc>
              <a:buFontTx/>
              <a:buChar char="•"/>
            </a:pPr>
            <a:r>
              <a:rPr lang="en-US" sz="2800" u="sng" dirty="0" smtClean="0">
                <a:latin typeface="Arial" pitchFamily="34" charset="0"/>
              </a:rPr>
              <a:t>Outcomes</a:t>
            </a:r>
            <a:r>
              <a:rPr lang="en-US" sz="2800" i="1" dirty="0" smtClean="0">
                <a:latin typeface="Arial" pitchFamily="34" charset="0"/>
              </a:rPr>
              <a:t> : Students should be able to make use of the C language in programming – </a:t>
            </a:r>
            <a:r>
              <a:rPr lang="en-US" sz="2800" i="1" u="sng" dirty="0" smtClean="0">
                <a:latin typeface="Arial" pitchFamily="34" charset="0"/>
              </a:rPr>
              <a:t>what is learned</a:t>
            </a:r>
          </a:p>
        </p:txBody>
      </p:sp>
      <p:sp>
        <p:nvSpPr>
          <p:cNvPr id="545797" name="Rectangle 5"/>
          <p:cNvSpPr>
            <a:spLocks noGrp="1" noChangeArrowheads="1"/>
          </p:cNvSpPr>
          <p:nvPr>
            <p:ph type="title"/>
          </p:nvPr>
        </p:nvSpPr>
        <p:spPr>
          <a:xfrm>
            <a:off x="1835696" y="260648"/>
            <a:ext cx="5688632" cy="1152128"/>
          </a:xfrm>
          <a:solidFill>
            <a:srgbClr val="99FF66"/>
          </a:solidFill>
        </p:spPr>
        <p:txBody>
          <a:bodyPr>
            <a:normAutofit fontScale="90000"/>
          </a:bodyPr>
          <a:lstStyle/>
          <a:p>
            <a:pPr algn="ctr" eaLnBrk="1" hangingPunct="1">
              <a:defRPr/>
            </a:pPr>
            <a:r>
              <a:rPr lang="en-US" sz="4000" dirty="0" smtClean="0">
                <a:solidFill>
                  <a:schemeClr val="tx1"/>
                </a:solidFill>
                <a:effectLst>
                  <a:outerShdw blurRad="38100" dist="38100" dir="2700000" algn="tl">
                    <a:srgbClr val="000000"/>
                  </a:outerShdw>
                </a:effectLst>
              </a:rPr>
              <a:t>Some Current Issues for Educators</a:t>
            </a:r>
          </a:p>
        </p:txBody>
      </p:sp>
      <p:pic>
        <p:nvPicPr>
          <p:cNvPr id="56324" name="Picture 4" descr="j0076207"/>
          <p:cNvPicPr>
            <a:picLocks noChangeAspect="1" noChangeArrowheads="1" noCrop="1"/>
          </p:cNvPicPr>
          <p:nvPr/>
        </p:nvPicPr>
        <p:blipFill>
          <a:blip r:embed="rId2" cstate="print"/>
          <a:srcRect/>
          <a:stretch>
            <a:fillRect/>
          </a:stretch>
        </p:blipFill>
        <p:spPr bwMode="auto">
          <a:xfrm>
            <a:off x="228600" y="4572000"/>
            <a:ext cx="1905000" cy="1679575"/>
          </a:xfrm>
          <a:prstGeom prst="rect">
            <a:avLst/>
          </a:prstGeom>
          <a:noFill/>
          <a:ln w="9525">
            <a:noFill/>
            <a:miter lim="800000"/>
            <a:headEnd/>
            <a:tailEnd/>
          </a:ln>
        </p:spPr>
      </p:pic>
      <p:pic>
        <p:nvPicPr>
          <p:cNvPr id="5" name="Picture 4"/>
          <p:cNvPicPr>
            <a:picLocks noChangeAspect="1"/>
          </p:cNvPicPr>
          <p:nvPr/>
        </p:nvPicPr>
        <p:blipFill>
          <a:blip r:embed="rId3"/>
          <a:stretch>
            <a:fillRect/>
          </a:stretch>
        </p:blipFill>
        <p:spPr>
          <a:xfrm>
            <a:off x="7668344" y="116632"/>
            <a:ext cx="936104" cy="936104"/>
          </a:xfrm>
          <a:prstGeom prst="rect">
            <a:avLst/>
          </a:prstGeom>
        </p:spPr>
      </p:pic>
    </p:spTree>
    <p:extLst>
      <p:ext uri="{BB962C8B-B14F-4D97-AF65-F5344CB8AC3E}">
        <p14:creationId xmlns:p14="http://schemas.microsoft.com/office/powerpoint/2010/main" val="2157065564"/>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0" y="44624"/>
            <a:ext cx="9144000" cy="1008112"/>
          </a:xfrm>
          <a:solidFill>
            <a:srgbClr val="99FF66"/>
          </a:solidFill>
        </p:spPr>
        <p:txBody>
          <a:bodyPr>
            <a:normAutofit/>
          </a:bodyPr>
          <a:lstStyle/>
          <a:p>
            <a:pPr algn="ctr" eaLnBrk="1" hangingPunct="1"/>
            <a:r>
              <a:rPr lang="en-GB" sz="4000" dirty="0" smtClean="0">
                <a:solidFill>
                  <a:schemeClr val="tx1"/>
                </a:solidFill>
              </a:rPr>
              <a:t>3 Components of a learning outcome</a:t>
            </a:r>
            <a:endParaRPr lang="en-US" sz="4000" dirty="0" smtClean="0">
              <a:solidFill>
                <a:schemeClr val="tx1"/>
              </a:solidFill>
            </a:endParaRPr>
          </a:p>
        </p:txBody>
      </p:sp>
      <p:sp>
        <p:nvSpPr>
          <p:cNvPr id="57347" name="Rectangle 3"/>
          <p:cNvSpPr>
            <a:spLocks noGrp="1" noChangeArrowheads="1"/>
          </p:cNvSpPr>
          <p:nvPr>
            <p:ph type="body" idx="1"/>
          </p:nvPr>
        </p:nvSpPr>
        <p:spPr>
          <a:xfrm>
            <a:off x="381000" y="1143000"/>
            <a:ext cx="8458200" cy="4953000"/>
          </a:xfrm>
        </p:spPr>
        <p:txBody>
          <a:bodyPr/>
          <a:lstStyle/>
          <a:p>
            <a:pPr marL="573088" indent="-519113" eaLnBrk="1" hangingPunct="1">
              <a:buFont typeface="Wingdings" pitchFamily="2" charset="2"/>
              <a:buNone/>
            </a:pPr>
            <a:r>
              <a:rPr lang="en-US" sz="3300" smtClean="0">
                <a:latin typeface="Arial Narrow" pitchFamily="34" charset="0"/>
              </a:rPr>
              <a:t>1) Action verb</a:t>
            </a:r>
          </a:p>
          <a:p>
            <a:pPr marL="573088" indent="-519113" eaLnBrk="1" hangingPunct="1">
              <a:buFont typeface="Wingdings" pitchFamily="2" charset="2"/>
              <a:buNone/>
            </a:pPr>
            <a:r>
              <a:rPr lang="en-US" sz="3300" b="1" smtClean="0">
                <a:latin typeface="Arial Narrow" pitchFamily="34" charset="0"/>
              </a:rPr>
              <a:t>Ability to:</a:t>
            </a:r>
          </a:p>
          <a:p>
            <a:pPr marL="573088" indent="-519113" eaLnBrk="1" hangingPunct="1"/>
            <a:r>
              <a:rPr lang="en-US" sz="3300" b="1" u="sng" smtClean="0">
                <a:latin typeface="Arial Narrow" pitchFamily="34" charset="0"/>
              </a:rPr>
              <a:t>describe</a:t>
            </a:r>
            <a:r>
              <a:rPr lang="en-US" sz="3300" b="1" smtClean="0">
                <a:latin typeface="Arial Narrow" pitchFamily="34" charset="0"/>
              </a:rPr>
              <a:t> the principles used in designing X.</a:t>
            </a:r>
          </a:p>
          <a:p>
            <a:pPr marL="573088" indent="-519113" eaLnBrk="1" hangingPunct="1"/>
            <a:r>
              <a:rPr lang="en-US" sz="3300" b="1" u="sng" smtClean="0">
                <a:latin typeface="Arial Narrow" pitchFamily="34" charset="0"/>
              </a:rPr>
              <a:t>evaluate</a:t>
            </a:r>
            <a:r>
              <a:rPr lang="en-US" sz="3300" b="1" smtClean="0">
                <a:latin typeface="Arial Narrow" pitchFamily="34" charset="0"/>
              </a:rPr>
              <a:t> the strengths and weakness of …</a:t>
            </a:r>
          </a:p>
        </p:txBody>
      </p:sp>
      <p:sp>
        <p:nvSpPr>
          <p:cNvPr id="57348" name="Rectangle 4"/>
          <p:cNvSpPr>
            <a:spLocks noChangeArrowheads="1"/>
          </p:cNvSpPr>
          <p:nvPr/>
        </p:nvSpPr>
        <p:spPr bwMode="auto">
          <a:xfrm>
            <a:off x="1" y="3656013"/>
            <a:ext cx="5449888" cy="3201987"/>
          </a:xfrm>
          <a:prstGeom prst="rect">
            <a:avLst/>
          </a:prstGeom>
          <a:solidFill>
            <a:schemeClr val="tx2">
              <a:lumMod val="75000"/>
            </a:schemeClr>
          </a:solidFill>
          <a:ln w="9525">
            <a:solidFill>
              <a:schemeClr val="tx1"/>
            </a:solidFill>
            <a:miter lim="800000"/>
            <a:headEnd/>
            <a:tailEnd/>
          </a:ln>
        </p:spPr>
        <p:txBody>
          <a:bodyPr wrap="none" anchor="ctr"/>
          <a:lstStyle/>
          <a:p>
            <a:r>
              <a:rPr lang="en-US" sz="2400" b="1" u="sng" dirty="0">
                <a:solidFill>
                  <a:srgbClr val="FFFF00"/>
                </a:solidFill>
                <a:latin typeface="Tahoma" pitchFamily="34" charset="0"/>
              </a:rPr>
              <a:t>Well-written verbs must </a:t>
            </a:r>
            <a:r>
              <a:rPr lang="en-US" sz="2400" b="1" u="sng" dirty="0" smtClean="0">
                <a:solidFill>
                  <a:srgbClr val="FFFF00"/>
                </a:solidFill>
                <a:latin typeface="Tahoma" pitchFamily="34" charset="0"/>
              </a:rPr>
              <a:t>be </a:t>
            </a:r>
          </a:p>
          <a:p>
            <a:r>
              <a:rPr lang="en-US" sz="2400" b="1" u="sng" dirty="0" smtClean="0">
                <a:solidFill>
                  <a:srgbClr val="FFFF00"/>
                </a:solidFill>
                <a:latin typeface="Tahoma" pitchFamily="34" charset="0"/>
              </a:rPr>
              <a:t>(</a:t>
            </a:r>
            <a:r>
              <a:rPr lang="en-US" sz="2400" b="1" u="sng" dirty="0">
                <a:solidFill>
                  <a:srgbClr val="FFFF00"/>
                </a:solidFill>
                <a:latin typeface="Tahoma" pitchFamily="34" charset="0"/>
              </a:rPr>
              <a:t>SMART)</a:t>
            </a:r>
          </a:p>
          <a:p>
            <a:pPr>
              <a:buFontTx/>
              <a:buChar char="-"/>
            </a:pPr>
            <a:r>
              <a:rPr lang="en-US" sz="2400" b="1" dirty="0">
                <a:solidFill>
                  <a:srgbClr val="FFFF00"/>
                </a:solidFill>
                <a:latin typeface="Tahoma" pitchFamily="34" charset="0"/>
              </a:rPr>
              <a:t> Specific </a:t>
            </a:r>
          </a:p>
          <a:p>
            <a:pPr>
              <a:buFontTx/>
              <a:buChar char="-"/>
            </a:pPr>
            <a:r>
              <a:rPr lang="en-US" sz="2400" b="1" dirty="0">
                <a:solidFill>
                  <a:srgbClr val="FFFF00"/>
                </a:solidFill>
                <a:latin typeface="Tahoma" pitchFamily="34" charset="0"/>
              </a:rPr>
              <a:t> Measurable</a:t>
            </a:r>
          </a:p>
          <a:p>
            <a:pPr>
              <a:buFontTx/>
              <a:buChar char="-"/>
            </a:pPr>
            <a:r>
              <a:rPr lang="en-US" sz="2400" b="1" dirty="0">
                <a:solidFill>
                  <a:srgbClr val="FFFF00"/>
                </a:solidFill>
                <a:latin typeface="Tahoma" pitchFamily="34" charset="0"/>
              </a:rPr>
              <a:t> Achievable</a:t>
            </a:r>
          </a:p>
          <a:p>
            <a:pPr>
              <a:buFontTx/>
              <a:buChar char="-"/>
            </a:pPr>
            <a:r>
              <a:rPr lang="en-US" sz="2400" b="1" dirty="0">
                <a:solidFill>
                  <a:srgbClr val="FFFF00"/>
                </a:solidFill>
                <a:latin typeface="Tahoma" pitchFamily="34" charset="0"/>
              </a:rPr>
              <a:t> Realistic</a:t>
            </a:r>
          </a:p>
          <a:p>
            <a:pPr>
              <a:buFontTx/>
              <a:buChar char="-"/>
            </a:pPr>
            <a:r>
              <a:rPr lang="en-US" sz="2400" b="1" dirty="0">
                <a:solidFill>
                  <a:srgbClr val="FFFF00"/>
                </a:solidFill>
                <a:latin typeface="Tahoma" pitchFamily="34" charset="0"/>
              </a:rPr>
              <a:t> Time frame </a:t>
            </a:r>
          </a:p>
          <a:p>
            <a:pPr>
              <a:buFontTx/>
              <a:buChar char="-"/>
            </a:pPr>
            <a:r>
              <a:rPr lang="en-US" sz="2400" b="1" dirty="0">
                <a:solidFill>
                  <a:srgbClr val="FFFF00"/>
                </a:solidFill>
                <a:latin typeface="Tahoma" pitchFamily="34" charset="0"/>
              </a:rPr>
              <a:t> Observable</a:t>
            </a:r>
          </a:p>
        </p:txBody>
      </p:sp>
      <p:sp>
        <p:nvSpPr>
          <p:cNvPr id="57349" name="Text Box 5"/>
          <p:cNvSpPr txBox="1">
            <a:spLocks noChangeArrowheads="1"/>
          </p:cNvSpPr>
          <p:nvPr/>
        </p:nvSpPr>
        <p:spPr bwMode="auto">
          <a:xfrm>
            <a:off x="5436096" y="3659188"/>
            <a:ext cx="3707903" cy="3198812"/>
          </a:xfrm>
          <a:prstGeom prst="rect">
            <a:avLst/>
          </a:prstGeom>
          <a:solidFill>
            <a:srgbClr val="FFFF00"/>
          </a:solidFill>
          <a:ln w="9525">
            <a:solidFill>
              <a:srgbClr val="000000"/>
            </a:solidFill>
            <a:miter lim="800000"/>
            <a:headEnd/>
            <a:tailEnd/>
          </a:ln>
        </p:spPr>
        <p:txBody>
          <a:bodyPr wrap="square">
            <a:spAutoFit/>
          </a:bodyPr>
          <a:lstStyle/>
          <a:p>
            <a:pPr>
              <a:lnSpc>
                <a:spcPct val="75000"/>
              </a:lnSpc>
              <a:spcBef>
                <a:spcPct val="25000"/>
              </a:spcBef>
            </a:pPr>
            <a:r>
              <a:rPr lang="en-US" sz="2800" b="1" u="sng">
                <a:solidFill>
                  <a:srgbClr val="000000"/>
                </a:solidFill>
                <a:latin typeface="Arial Narrow" pitchFamily="34" charset="0"/>
              </a:rPr>
              <a:t>Try to avoid these:</a:t>
            </a:r>
          </a:p>
          <a:p>
            <a:pPr>
              <a:lnSpc>
                <a:spcPct val="75000"/>
              </a:lnSpc>
              <a:spcBef>
                <a:spcPct val="25000"/>
              </a:spcBef>
            </a:pPr>
            <a:r>
              <a:rPr lang="en-US" sz="2800" b="1">
                <a:solidFill>
                  <a:srgbClr val="000000"/>
                </a:solidFill>
                <a:latin typeface="Arial Narrow" pitchFamily="34" charset="0"/>
              </a:rPr>
              <a:t>- understand </a:t>
            </a:r>
          </a:p>
          <a:p>
            <a:pPr>
              <a:lnSpc>
                <a:spcPct val="75000"/>
              </a:lnSpc>
              <a:spcBef>
                <a:spcPct val="25000"/>
              </a:spcBef>
            </a:pPr>
            <a:r>
              <a:rPr lang="en-US" sz="2800" b="1">
                <a:solidFill>
                  <a:srgbClr val="000000"/>
                </a:solidFill>
                <a:latin typeface="Arial Narrow" pitchFamily="34" charset="0"/>
              </a:rPr>
              <a:t>- appreciate</a:t>
            </a:r>
          </a:p>
          <a:p>
            <a:pPr>
              <a:lnSpc>
                <a:spcPct val="75000"/>
              </a:lnSpc>
              <a:spcBef>
                <a:spcPct val="25000"/>
              </a:spcBef>
              <a:buFontTx/>
              <a:buChar char="-"/>
            </a:pPr>
            <a:r>
              <a:rPr lang="en-US" sz="2800" b="1">
                <a:solidFill>
                  <a:srgbClr val="000000"/>
                </a:solidFill>
                <a:latin typeface="Arial Narrow" pitchFamily="34" charset="0"/>
              </a:rPr>
              <a:t> know</a:t>
            </a:r>
          </a:p>
          <a:p>
            <a:pPr>
              <a:lnSpc>
                <a:spcPct val="75000"/>
              </a:lnSpc>
              <a:spcBef>
                <a:spcPct val="25000"/>
              </a:spcBef>
              <a:buFontTx/>
              <a:buChar char="-"/>
            </a:pPr>
            <a:r>
              <a:rPr lang="en-US" sz="2800" b="1">
                <a:solidFill>
                  <a:srgbClr val="000000"/>
                </a:solidFill>
                <a:latin typeface="Arial Narrow" pitchFamily="34" charset="0"/>
              </a:rPr>
              <a:t> learn</a:t>
            </a:r>
          </a:p>
          <a:p>
            <a:pPr>
              <a:lnSpc>
                <a:spcPct val="75000"/>
              </a:lnSpc>
              <a:spcBef>
                <a:spcPct val="25000"/>
              </a:spcBef>
              <a:buFontTx/>
              <a:buChar char="-"/>
            </a:pPr>
            <a:r>
              <a:rPr lang="en-US" sz="2800" b="1">
                <a:solidFill>
                  <a:srgbClr val="000000"/>
                </a:solidFill>
                <a:latin typeface="Arial Narrow" pitchFamily="34" charset="0"/>
              </a:rPr>
              <a:t> aware</a:t>
            </a:r>
          </a:p>
          <a:p>
            <a:pPr>
              <a:lnSpc>
                <a:spcPct val="75000"/>
              </a:lnSpc>
              <a:spcBef>
                <a:spcPct val="25000"/>
              </a:spcBef>
              <a:buFontTx/>
              <a:buChar char="-"/>
            </a:pPr>
            <a:r>
              <a:rPr lang="en-US" sz="2800" b="1">
                <a:solidFill>
                  <a:srgbClr val="000000"/>
                </a:solidFill>
                <a:latin typeface="Arial Narrow" pitchFamily="34" charset="0"/>
              </a:rPr>
              <a:t> familiar</a:t>
            </a:r>
          </a:p>
          <a:p>
            <a:pPr>
              <a:lnSpc>
                <a:spcPct val="75000"/>
              </a:lnSpc>
              <a:spcBef>
                <a:spcPct val="25000"/>
              </a:spcBef>
            </a:pPr>
            <a:endParaRPr lang="en-US" sz="1400" b="1">
              <a:solidFill>
                <a:srgbClr val="000000"/>
              </a:solidFill>
              <a:latin typeface="Arial Narrow" pitchFamily="34" charset="0"/>
            </a:endParaRPr>
          </a:p>
        </p:txBody>
      </p:sp>
    </p:spTree>
    <p:extLst>
      <p:ext uri="{BB962C8B-B14F-4D97-AF65-F5344CB8AC3E}">
        <p14:creationId xmlns:p14="http://schemas.microsoft.com/office/powerpoint/2010/main" val="3599750741"/>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ChangeArrowheads="1"/>
          </p:cNvSpPr>
          <p:nvPr/>
        </p:nvSpPr>
        <p:spPr bwMode="gray">
          <a:xfrm>
            <a:off x="0" y="4581128"/>
            <a:ext cx="9144000" cy="1873250"/>
          </a:xfrm>
          <a:prstGeom prst="rect">
            <a:avLst/>
          </a:prstGeom>
          <a:solidFill>
            <a:srgbClr val="FFFF00"/>
          </a:solidFill>
          <a:ln w="57150" algn="ctr">
            <a:noFill/>
            <a:miter lim="800000"/>
            <a:headEnd/>
            <a:tailEnd/>
          </a:ln>
        </p:spPr>
        <p:txBody>
          <a:bodyPr wrap="none" anchor="ctr"/>
          <a:lstStyle/>
          <a:p>
            <a:endParaRPr lang="en-MY"/>
          </a:p>
        </p:txBody>
      </p:sp>
      <p:sp>
        <p:nvSpPr>
          <p:cNvPr id="58371" name="Rectangle 3"/>
          <p:cNvSpPr>
            <a:spLocks noChangeArrowheads="1"/>
          </p:cNvSpPr>
          <p:nvPr/>
        </p:nvSpPr>
        <p:spPr bwMode="gray">
          <a:xfrm>
            <a:off x="0" y="2348880"/>
            <a:ext cx="9144000" cy="1994520"/>
          </a:xfrm>
          <a:prstGeom prst="rect">
            <a:avLst/>
          </a:prstGeom>
          <a:solidFill>
            <a:schemeClr val="accent3">
              <a:lumMod val="20000"/>
              <a:lumOff val="80000"/>
            </a:schemeClr>
          </a:solidFill>
          <a:ln w="57150" algn="ctr">
            <a:noFill/>
            <a:miter lim="800000"/>
            <a:headEnd/>
            <a:tailEnd/>
          </a:ln>
        </p:spPr>
        <p:txBody>
          <a:bodyPr wrap="none" anchor="ctr"/>
          <a:lstStyle/>
          <a:p>
            <a:endParaRPr lang="en-MY"/>
          </a:p>
        </p:txBody>
      </p:sp>
      <p:sp>
        <p:nvSpPr>
          <p:cNvPr id="58372" name="Rectangle 4"/>
          <p:cNvSpPr>
            <a:spLocks noGrp="1" noChangeArrowheads="1"/>
          </p:cNvSpPr>
          <p:nvPr>
            <p:ph type="title"/>
          </p:nvPr>
        </p:nvSpPr>
        <p:spPr>
          <a:xfrm>
            <a:off x="0" y="0"/>
            <a:ext cx="9144000" cy="1124744"/>
          </a:xfrm>
          <a:solidFill>
            <a:srgbClr val="99FF66"/>
          </a:solidFill>
        </p:spPr>
        <p:txBody>
          <a:bodyPr>
            <a:normAutofit/>
          </a:bodyPr>
          <a:lstStyle/>
          <a:p>
            <a:pPr algn="ctr" eaLnBrk="1" hangingPunct="1"/>
            <a:r>
              <a:rPr lang="en-GB" sz="4000" dirty="0" smtClean="0">
                <a:solidFill>
                  <a:schemeClr val="tx1"/>
                </a:solidFill>
              </a:rPr>
              <a:t>3 Components of a learning outcome</a:t>
            </a:r>
            <a:endParaRPr lang="en-US" sz="4000" dirty="0" smtClean="0">
              <a:solidFill>
                <a:schemeClr val="tx1"/>
              </a:solidFill>
            </a:endParaRPr>
          </a:p>
        </p:txBody>
      </p:sp>
      <p:sp>
        <p:nvSpPr>
          <p:cNvPr id="143365" name="Rectangle 5"/>
          <p:cNvSpPr>
            <a:spLocks noGrp="1" noChangeArrowheads="1"/>
          </p:cNvSpPr>
          <p:nvPr>
            <p:ph type="body" idx="1"/>
          </p:nvPr>
        </p:nvSpPr>
        <p:spPr>
          <a:xfrm>
            <a:off x="685800" y="1295400"/>
            <a:ext cx="8153400" cy="4953000"/>
          </a:xfrm>
        </p:spPr>
        <p:txBody>
          <a:bodyPr>
            <a:normAutofit fontScale="92500"/>
          </a:bodyPr>
          <a:lstStyle/>
          <a:p>
            <a:pPr eaLnBrk="1" hangingPunct="1">
              <a:buFont typeface="Wingdings" pitchFamily="2" charset="2"/>
              <a:buNone/>
              <a:tabLst>
                <a:tab pos="569913" algn="l"/>
              </a:tabLst>
              <a:defRPr/>
            </a:pPr>
            <a:r>
              <a:rPr lang="en-US" sz="3300" smtClean="0">
                <a:latin typeface="Arial Narrow" pitchFamily="34" charset="0"/>
              </a:rPr>
              <a:t>2) Condition (</a:t>
            </a:r>
            <a:r>
              <a:rPr lang="en-GB" sz="3300" smtClean="0">
                <a:latin typeface="Arial Narrow" pitchFamily="34" charset="0"/>
              </a:rPr>
              <a:t>context under which the behaviour is to occur)</a:t>
            </a:r>
            <a:endParaRPr lang="en-US" sz="3300" u="sng" smtClean="0">
              <a:latin typeface="Arial Narrow" pitchFamily="34" charset="0"/>
            </a:endParaRPr>
          </a:p>
          <a:p>
            <a:pPr eaLnBrk="1" hangingPunct="1">
              <a:tabLst>
                <a:tab pos="569913" algn="l"/>
              </a:tabLst>
              <a:defRPr/>
            </a:pPr>
            <a:r>
              <a:rPr lang="en-US" sz="3300" b="1" u="sng" smtClean="0">
                <a:latin typeface="Arial Narrow" pitchFamily="34" charset="0"/>
              </a:rPr>
              <a:t>describe</a:t>
            </a:r>
            <a:r>
              <a:rPr lang="en-US" sz="3300" b="1" smtClean="0">
                <a:latin typeface="Arial Narrow" pitchFamily="34" charset="0"/>
              </a:rPr>
              <a:t> the principles used in designing X.(V)</a:t>
            </a:r>
          </a:p>
          <a:p>
            <a:pPr eaLnBrk="1" hangingPunct="1">
              <a:tabLst>
                <a:tab pos="569913" algn="l"/>
              </a:tabLst>
              <a:defRPr/>
            </a:pPr>
            <a:r>
              <a:rPr lang="en-US" sz="3300" b="1" u="sng" smtClean="0">
                <a:latin typeface="Arial Narrow" pitchFamily="34" charset="0"/>
              </a:rPr>
              <a:t>orally</a:t>
            </a:r>
            <a:r>
              <a:rPr lang="en-US" sz="3300" b="1" smtClean="0">
                <a:latin typeface="Arial Narrow" pitchFamily="34" charset="0"/>
              </a:rPr>
              <a:t> </a:t>
            </a:r>
            <a:r>
              <a:rPr lang="en-US" sz="3300" b="1" u="sng" smtClean="0">
                <a:latin typeface="Arial Narrow" pitchFamily="34" charset="0"/>
              </a:rPr>
              <a:t>describe</a:t>
            </a:r>
            <a:r>
              <a:rPr lang="en-US" sz="3300" b="1" smtClean="0">
                <a:latin typeface="Arial Narrow" pitchFamily="34" charset="0"/>
              </a:rPr>
              <a:t> the principles used in designing X. (V&amp;C)</a:t>
            </a:r>
          </a:p>
          <a:p>
            <a:pPr eaLnBrk="1" hangingPunct="1">
              <a:buFont typeface="Wingdings" pitchFamily="2" charset="2"/>
              <a:buNone/>
              <a:tabLst>
                <a:tab pos="569913" algn="l"/>
              </a:tabLst>
              <a:defRPr/>
            </a:pPr>
            <a:endParaRPr lang="en-US" sz="3300" b="1" smtClean="0">
              <a:latin typeface="Arial Narrow" pitchFamily="34" charset="0"/>
            </a:endParaRPr>
          </a:p>
          <a:p>
            <a:pPr eaLnBrk="1" hangingPunct="1">
              <a:tabLst>
                <a:tab pos="569913" algn="l"/>
              </a:tabLst>
              <a:defRPr/>
            </a:pPr>
            <a:r>
              <a:rPr lang="en-US" sz="3300" b="1" u="sng" smtClean="0">
                <a:solidFill>
                  <a:srgbClr val="000000"/>
                </a:solidFill>
                <a:effectLst>
                  <a:outerShdw blurRad="38100" dist="38100" dir="2700000" algn="tl">
                    <a:srgbClr val="FFFFFF"/>
                  </a:outerShdw>
                </a:effectLst>
                <a:latin typeface="Arial Narrow" pitchFamily="34" charset="0"/>
              </a:rPr>
              <a:t>design</a:t>
            </a:r>
            <a:r>
              <a:rPr lang="en-US" sz="3300" b="1" smtClean="0">
                <a:solidFill>
                  <a:srgbClr val="000000"/>
                </a:solidFill>
                <a:effectLst>
                  <a:outerShdw blurRad="38100" dist="38100" dir="2700000" algn="tl">
                    <a:srgbClr val="FFFFFF"/>
                  </a:outerShdw>
                </a:effectLst>
                <a:latin typeface="Arial Narrow" pitchFamily="34" charset="0"/>
              </a:rPr>
              <a:t> a beam. (V)</a:t>
            </a:r>
          </a:p>
          <a:p>
            <a:pPr eaLnBrk="1" hangingPunct="1">
              <a:tabLst>
                <a:tab pos="569913" algn="l"/>
              </a:tabLst>
              <a:defRPr/>
            </a:pPr>
            <a:r>
              <a:rPr lang="en-US" sz="3300" b="1" u="sng" smtClean="0">
                <a:solidFill>
                  <a:srgbClr val="000000"/>
                </a:solidFill>
                <a:effectLst>
                  <a:outerShdw blurRad="38100" dist="38100" dir="2700000" algn="tl">
                    <a:srgbClr val="FFFFFF"/>
                  </a:outerShdw>
                </a:effectLst>
                <a:latin typeface="Arial Narrow" pitchFamily="34" charset="0"/>
              </a:rPr>
              <a:t>design</a:t>
            </a:r>
            <a:r>
              <a:rPr lang="en-US" sz="3300" b="1" smtClean="0">
                <a:solidFill>
                  <a:srgbClr val="000000"/>
                </a:solidFill>
                <a:effectLst>
                  <a:outerShdw blurRad="38100" dist="38100" dir="2700000" algn="tl">
                    <a:srgbClr val="FFFFFF"/>
                  </a:outerShdw>
                </a:effectLst>
                <a:latin typeface="Arial Narrow" pitchFamily="34" charset="0"/>
              </a:rPr>
              <a:t> a beam </a:t>
            </a:r>
            <a:r>
              <a:rPr lang="en-US" sz="3300" b="1" u="sng" smtClean="0">
                <a:solidFill>
                  <a:srgbClr val="000000"/>
                </a:solidFill>
                <a:effectLst>
                  <a:outerShdw blurRad="38100" dist="38100" dir="2700000" algn="tl">
                    <a:srgbClr val="FFFFFF"/>
                  </a:outerShdw>
                </a:effectLst>
                <a:latin typeface="Arial Narrow" pitchFamily="34" charset="0"/>
              </a:rPr>
              <a:t>using Microsoft Excel design template</a:t>
            </a:r>
            <a:r>
              <a:rPr lang="en-US" sz="3300" b="1" smtClean="0">
                <a:solidFill>
                  <a:srgbClr val="000000"/>
                </a:solidFill>
                <a:effectLst>
                  <a:outerShdw blurRad="38100" dist="38100" dir="2700000" algn="tl">
                    <a:srgbClr val="FFFFFF"/>
                  </a:outerShdw>
                </a:effectLst>
                <a:latin typeface="Arial Narrow" pitchFamily="34" charset="0"/>
              </a:rPr>
              <a:t> . (V&amp;C)</a:t>
            </a:r>
          </a:p>
        </p:txBody>
      </p:sp>
    </p:spTree>
    <p:extLst>
      <p:ext uri="{BB962C8B-B14F-4D97-AF65-F5344CB8AC3E}">
        <p14:creationId xmlns:p14="http://schemas.microsoft.com/office/powerpoint/2010/main" val="670685410"/>
      </p:ext>
    </p:extLst>
  </p:cSld>
  <p:clrMapOvr>
    <a:masterClrMapping/>
  </p:clrMapOvr>
  <p:transition xmlns:p14="http://schemas.microsoft.com/office/powerpoint/2010/main">
    <p:pull dir="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365">
                                            <p:txEl>
                                              <p:pRg st="0" end="0"/>
                                            </p:txEl>
                                          </p:spTgt>
                                        </p:tgtEl>
                                        <p:attrNameLst>
                                          <p:attrName>style.visibility</p:attrName>
                                        </p:attrNameLst>
                                      </p:cBhvr>
                                      <p:to>
                                        <p:strVal val="visible"/>
                                      </p:to>
                                    </p:set>
                                    <p:anim calcmode="lin" valueType="num">
                                      <p:cBhvr additive="base">
                                        <p:cTn id="7" dur="500" fill="hold"/>
                                        <p:tgtEl>
                                          <p:spTgt spid="14336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336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365">
                                            <p:txEl>
                                              <p:pRg st="1" end="1"/>
                                            </p:txEl>
                                          </p:spTgt>
                                        </p:tgtEl>
                                        <p:attrNameLst>
                                          <p:attrName>style.visibility</p:attrName>
                                        </p:attrNameLst>
                                      </p:cBhvr>
                                      <p:to>
                                        <p:strVal val="visible"/>
                                      </p:to>
                                    </p:set>
                                    <p:anim calcmode="lin" valueType="num">
                                      <p:cBhvr additive="base">
                                        <p:cTn id="13" dur="500" fill="hold"/>
                                        <p:tgtEl>
                                          <p:spTgt spid="14336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4336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365">
                                            <p:txEl>
                                              <p:pRg st="2" end="2"/>
                                            </p:txEl>
                                          </p:spTgt>
                                        </p:tgtEl>
                                        <p:attrNameLst>
                                          <p:attrName>style.visibility</p:attrName>
                                        </p:attrNameLst>
                                      </p:cBhvr>
                                      <p:to>
                                        <p:strVal val="visible"/>
                                      </p:to>
                                    </p:set>
                                    <p:anim calcmode="lin" valueType="num">
                                      <p:cBhvr additive="base">
                                        <p:cTn id="19" dur="500" fill="hold"/>
                                        <p:tgtEl>
                                          <p:spTgt spid="14336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4336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3365">
                                            <p:txEl>
                                              <p:pRg st="4" end="4"/>
                                            </p:txEl>
                                          </p:spTgt>
                                        </p:tgtEl>
                                        <p:attrNameLst>
                                          <p:attrName>style.visibility</p:attrName>
                                        </p:attrNameLst>
                                      </p:cBhvr>
                                      <p:to>
                                        <p:strVal val="visible"/>
                                      </p:to>
                                    </p:set>
                                    <p:anim calcmode="lin" valueType="num">
                                      <p:cBhvr additive="base">
                                        <p:cTn id="25" dur="500" fill="hold"/>
                                        <p:tgtEl>
                                          <p:spTgt spid="143365">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4336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3365">
                                            <p:txEl>
                                              <p:pRg st="5" end="5"/>
                                            </p:txEl>
                                          </p:spTgt>
                                        </p:tgtEl>
                                        <p:attrNameLst>
                                          <p:attrName>style.visibility</p:attrName>
                                        </p:attrNameLst>
                                      </p:cBhvr>
                                      <p:to>
                                        <p:strVal val="visible"/>
                                      </p:to>
                                    </p:set>
                                    <p:anim calcmode="lin" valueType="num">
                                      <p:cBhvr additive="base">
                                        <p:cTn id="31" dur="500" fill="hold"/>
                                        <p:tgtEl>
                                          <p:spTgt spid="143365">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43365">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5"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ChangeArrowheads="1"/>
          </p:cNvSpPr>
          <p:nvPr/>
        </p:nvSpPr>
        <p:spPr bwMode="gray">
          <a:xfrm>
            <a:off x="0" y="4191000"/>
            <a:ext cx="9144000" cy="2667000"/>
          </a:xfrm>
          <a:prstGeom prst="rect">
            <a:avLst/>
          </a:prstGeom>
          <a:solidFill>
            <a:srgbClr val="9EE8FA"/>
          </a:solidFill>
          <a:ln w="57150" algn="ctr">
            <a:noFill/>
            <a:miter lim="800000"/>
            <a:headEnd/>
            <a:tailEnd/>
          </a:ln>
        </p:spPr>
        <p:txBody>
          <a:bodyPr wrap="none" anchor="ctr"/>
          <a:lstStyle/>
          <a:p>
            <a:endParaRPr lang="en-MY"/>
          </a:p>
        </p:txBody>
      </p:sp>
      <p:sp>
        <p:nvSpPr>
          <p:cNvPr id="59395" name="Rectangle 3"/>
          <p:cNvSpPr>
            <a:spLocks noChangeArrowheads="1"/>
          </p:cNvSpPr>
          <p:nvPr/>
        </p:nvSpPr>
        <p:spPr bwMode="gray">
          <a:xfrm>
            <a:off x="0" y="1860550"/>
            <a:ext cx="9144000" cy="2254250"/>
          </a:xfrm>
          <a:prstGeom prst="rect">
            <a:avLst/>
          </a:prstGeom>
          <a:solidFill>
            <a:srgbClr val="FFFF00"/>
          </a:solidFill>
          <a:ln w="57150" algn="ctr">
            <a:noFill/>
            <a:miter lim="800000"/>
            <a:headEnd/>
            <a:tailEnd/>
          </a:ln>
        </p:spPr>
        <p:txBody>
          <a:bodyPr wrap="none" anchor="ctr"/>
          <a:lstStyle/>
          <a:p>
            <a:endParaRPr lang="en-MY"/>
          </a:p>
        </p:txBody>
      </p:sp>
      <p:sp>
        <p:nvSpPr>
          <p:cNvPr id="59396" name="Rectangle 4"/>
          <p:cNvSpPr>
            <a:spLocks noGrp="1" noChangeArrowheads="1"/>
          </p:cNvSpPr>
          <p:nvPr>
            <p:ph type="title"/>
          </p:nvPr>
        </p:nvSpPr>
        <p:spPr>
          <a:xfrm>
            <a:off x="0" y="0"/>
            <a:ext cx="9144000" cy="1052736"/>
          </a:xfrm>
          <a:solidFill>
            <a:srgbClr val="99FF66"/>
          </a:solidFill>
        </p:spPr>
        <p:txBody>
          <a:bodyPr>
            <a:normAutofit/>
          </a:bodyPr>
          <a:lstStyle/>
          <a:p>
            <a:pPr algn="ctr" eaLnBrk="1" hangingPunct="1"/>
            <a:r>
              <a:rPr lang="en-GB" sz="4000" dirty="0" smtClean="0">
                <a:solidFill>
                  <a:schemeClr val="tx1"/>
                </a:solidFill>
              </a:rPr>
              <a:t>3 Components of a learning outcome</a:t>
            </a:r>
            <a:endParaRPr lang="en-US" sz="4000" dirty="0" smtClean="0">
              <a:solidFill>
                <a:schemeClr val="tx1"/>
              </a:solidFill>
            </a:endParaRPr>
          </a:p>
        </p:txBody>
      </p:sp>
      <p:sp>
        <p:nvSpPr>
          <p:cNvPr id="145413" name="Rectangle 5"/>
          <p:cNvSpPr>
            <a:spLocks noGrp="1" noChangeArrowheads="1"/>
          </p:cNvSpPr>
          <p:nvPr>
            <p:ph type="body" idx="1"/>
          </p:nvPr>
        </p:nvSpPr>
        <p:spPr>
          <a:xfrm>
            <a:off x="192088" y="1143000"/>
            <a:ext cx="8951912" cy="5334000"/>
          </a:xfrm>
        </p:spPr>
        <p:txBody>
          <a:bodyPr>
            <a:normAutofit lnSpcReduction="10000"/>
          </a:bodyPr>
          <a:lstStyle/>
          <a:p>
            <a:pPr marL="465138" indent="-465138" eaLnBrk="1" hangingPunct="1">
              <a:lnSpc>
                <a:spcPct val="85000"/>
              </a:lnSpc>
              <a:buFont typeface="Wingdings" pitchFamily="2" charset="2"/>
              <a:buNone/>
              <a:defRPr/>
            </a:pPr>
            <a:r>
              <a:rPr lang="en-US" sz="3300" dirty="0" smtClean="0">
                <a:latin typeface="Arial Narrow" pitchFamily="34" charset="0"/>
              </a:rPr>
              <a:t>3)   Standard (</a:t>
            </a:r>
            <a:r>
              <a:rPr lang="en-GB" sz="3300" dirty="0" smtClean="0">
                <a:latin typeface="Arial Narrow" pitchFamily="34" charset="0"/>
              </a:rPr>
              <a:t>criteria of acceptable level of performance)</a:t>
            </a:r>
          </a:p>
          <a:p>
            <a:pPr marL="465138" indent="-465138" eaLnBrk="1" hangingPunct="1">
              <a:lnSpc>
                <a:spcPct val="85000"/>
              </a:lnSpc>
              <a:buFont typeface="Wingdings" pitchFamily="2" charset="2"/>
              <a:buNone/>
              <a:defRPr/>
            </a:pPr>
            <a:endParaRPr lang="en-US" sz="1700" dirty="0" smtClean="0">
              <a:latin typeface="Arial Narrow" pitchFamily="34" charset="0"/>
            </a:endParaRPr>
          </a:p>
          <a:p>
            <a:pPr marL="465138" indent="-465138" eaLnBrk="1" hangingPunct="1">
              <a:defRPr/>
            </a:pPr>
            <a:r>
              <a:rPr lang="en-US" sz="2800" b="1" u="sng" dirty="0" smtClean="0">
                <a:solidFill>
                  <a:srgbClr val="000000"/>
                </a:solidFill>
                <a:effectLst>
                  <a:outerShdw blurRad="38100" dist="38100" dir="2700000" algn="tl">
                    <a:srgbClr val="FFFFFF"/>
                  </a:outerShdw>
                </a:effectLst>
                <a:latin typeface="Arial Narrow" pitchFamily="34" charset="0"/>
              </a:rPr>
              <a:t>describe</a:t>
            </a:r>
            <a:r>
              <a:rPr lang="en-US" sz="2800" b="1" dirty="0" smtClean="0">
                <a:solidFill>
                  <a:srgbClr val="000000"/>
                </a:solidFill>
                <a:effectLst>
                  <a:outerShdw blurRad="38100" dist="38100" dir="2700000" algn="tl">
                    <a:srgbClr val="FFFFFF"/>
                  </a:outerShdw>
                </a:effectLst>
                <a:latin typeface="Arial Narrow" pitchFamily="34" charset="0"/>
              </a:rPr>
              <a:t> the principles used in designing X.(V)</a:t>
            </a:r>
          </a:p>
          <a:p>
            <a:pPr marL="465138" indent="-465138" eaLnBrk="1" hangingPunct="1">
              <a:defRPr/>
            </a:pPr>
            <a:r>
              <a:rPr lang="en-US" sz="2800" b="1" u="sng" dirty="0" smtClean="0">
                <a:solidFill>
                  <a:srgbClr val="000000"/>
                </a:solidFill>
                <a:effectLst>
                  <a:outerShdw blurRad="38100" dist="38100" dir="2700000" algn="tl">
                    <a:srgbClr val="FFFFFF"/>
                  </a:outerShdw>
                </a:effectLst>
                <a:latin typeface="Arial Narrow" pitchFamily="34" charset="0"/>
              </a:rPr>
              <a:t>orally</a:t>
            </a:r>
            <a:r>
              <a:rPr lang="en-US" sz="2800" b="1" dirty="0" smtClean="0">
                <a:solidFill>
                  <a:srgbClr val="000000"/>
                </a:solidFill>
                <a:effectLst>
                  <a:outerShdw blurRad="38100" dist="38100" dir="2700000" algn="tl">
                    <a:srgbClr val="FFFFFF"/>
                  </a:outerShdw>
                </a:effectLst>
                <a:latin typeface="Arial Narrow" pitchFamily="34" charset="0"/>
              </a:rPr>
              <a:t> </a:t>
            </a:r>
            <a:r>
              <a:rPr lang="en-US" sz="2800" b="1" u="sng" dirty="0" smtClean="0">
                <a:solidFill>
                  <a:srgbClr val="000000"/>
                </a:solidFill>
                <a:effectLst>
                  <a:outerShdw blurRad="38100" dist="38100" dir="2700000" algn="tl">
                    <a:srgbClr val="FFFFFF"/>
                  </a:outerShdw>
                </a:effectLst>
                <a:latin typeface="Arial Narrow" pitchFamily="34" charset="0"/>
              </a:rPr>
              <a:t>describe</a:t>
            </a:r>
            <a:r>
              <a:rPr lang="en-US" sz="2800" b="1" dirty="0" smtClean="0">
                <a:solidFill>
                  <a:srgbClr val="000000"/>
                </a:solidFill>
                <a:effectLst>
                  <a:outerShdw blurRad="38100" dist="38100" dir="2700000" algn="tl">
                    <a:srgbClr val="FFFFFF"/>
                  </a:outerShdw>
                </a:effectLst>
                <a:latin typeface="Arial Narrow" pitchFamily="34" charset="0"/>
              </a:rPr>
              <a:t> the principles used in designing X. (V&amp;C)</a:t>
            </a:r>
          </a:p>
          <a:p>
            <a:pPr marL="465138" indent="-465138" eaLnBrk="1" hangingPunct="1">
              <a:defRPr/>
            </a:pPr>
            <a:r>
              <a:rPr lang="en-US" sz="2800" b="1" u="sng" dirty="0" smtClean="0">
                <a:solidFill>
                  <a:srgbClr val="000000"/>
                </a:solidFill>
                <a:effectLst>
                  <a:outerShdw blurRad="38100" dist="38100" dir="2700000" algn="tl">
                    <a:srgbClr val="FFFFFF"/>
                  </a:outerShdw>
                </a:effectLst>
                <a:latin typeface="Arial Narrow" pitchFamily="34" charset="0"/>
              </a:rPr>
              <a:t>orally</a:t>
            </a:r>
            <a:r>
              <a:rPr lang="en-US" sz="2800" b="1" dirty="0" smtClean="0">
                <a:solidFill>
                  <a:srgbClr val="000000"/>
                </a:solidFill>
                <a:effectLst>
                  <a:outerShdw blurRad="38100" dist="38100" dir="2700000" algn="tl">
                    <a:srgbClr val="FFFFFF"/>
                  </a:outerShdw>
                </a:effectLst>
                <a:latin typeface="Arial Narrow" pitchFamily="34" charset="0"/>
              </a:rPr>
              <a:t> </a:t>
            </a:r>
            <a:r>
              <a:rPr lang="en-US" sz="2800" b="1" u="sng" dirty="0" smtClean="0">
                <a:solidFill>
                  <a:srgbClr val="000000"/>
                </a:solidFill>
                <a:effectLst>
                  <a:outerShdw blurRad="38100" dist="38100" dir="2700000" algn="tl">
                    <a:srgbClr val="FFFFFF"/>
                  </a:outerShdw>
                </a:effectLst>
                <a:latin typeface="Arial Narrow" pitchFamily="34" charset="0"/>
              </a:rPr>
              <a:t>describe</a:t>
            </a:r>
            <a:r>
              <a:rPr lang="en-US" sz="2800" b="1" dirty="0" smtClean="0">
                <a:solidFill>
                  <a:srgbClr val="000000"/>
                </a:solidFill>
                <a:effectLst>
                  <a:outerShdw blurRad="38100" dist="38100" dir="2700000" algn="tl">
                    <a:srgbClr val="FFFFFF"/>
                  </a:outerShdw>
                </a:effectLst>
                <a:latin typeface="Arial Narrow" pitchFamily="34" charset="0"/>
              </a:rPr>
              <a:t> the </a:t>
            </a:r>
            <a:r>
              <a:rPr lang="en-US" sz="2800" b="1" u="sng" dirty="0" smtClean="0">
                <a:solidFill>
                  <a:srgbClr val="000000"/>
                </a:solidFill>
                <a:effectLst>
                  <a:outerShdw blurRad="38100" dist="38100" dir="2700000" algn="tl">
                    <a:srgbClr val="FFFFFF"/>
                  </a:outerShdw>
                </a:effectLst>
                <a:latin typeface="Arial Narrow" pitchFamily="34" charset="0"/>
              </a:rPr>
              <a:t>five</a:t>
            </a:r>
            <a:r>
              <a:rPr lang="en-US" sz="2800" b="1" dirty="0" smtClean="0">
                <a:solidFill>
                  <a:srgbClr val="000000"/>
                </a:solidFill>
                <a:effectLst>
                  <a:outerShdw blurRad="38100" dist="38100" dir="2700000" algn="tl">
                    <a:srgbClr val="FFFFFF"/>
                  </a:outerShdw>
                </a:effectLst>
                <a:latin typeface="Arial Narrow" pitchFamily="34" charset="0"/>
              </a:rPr>
              <a:t> principles used in designing X. (V&amp;C&amp;S)</a:t>
            </a:r>
          </a:p>
          <a:p>
            <a:pPr marL="465138" indent="-465138" eaLnBrk="1" hangingPunct="1">
              <a:defRPr/>
            </a:pPr>
            <a:endParaRPr lang="en-US" sz="2800" b="1" dirty="0" smtClean="0">
              <a:solidFill>
                <a:srgbClr val="000000"/>
              </a:solidFill>
              <a:effectLst>
                <a:outerShdw blurRad="38100" dist="38100" dir="2700000" algn="tl">
                  <a:srgbClr val="FFFFFF"/>
                </a:outerShdw>
              </a:effectLst>
              <a:latin typeface="Arial Narrow" pitchFamily="34" charset="0"/>
            </a:endParaRPr>
          </a:p>
          <a:p>
            <a:pPr marL="465138" indent="-465138" eaLnBrk="1" hangingPunct="1">
              <a:defRPr/>
            </a:pPr>
            <a:r>
              <a:rPr lang="en-US" sz="2800" b="1" u="sng" dirty="0" smtClean="0">
                <a:solidFill>
                  <a:srgbClr val="000000"/>
                </a:solidFill>
                <a:effectLst>
                  <a:outerShdw blurRad="38100" dist="38100" dir="2700000" algn="tl">
                    <a:srgbClr val="FFFFFF"/>
                  </a:outerShdw>
                </a:effectLst>
                <a:latin typeface="Arial Narrow" pitchFamily="34" charset="0"/>
              </a:rPr>
              <a:t>design</a:t>
            </a:r>
            <a:r>
              <a:rPr lang="en-US" sz="2800" b="1" dirty="0" smtClean="0">
                <a:solidFill>
                  <a:srgbClr val="000000"/>
                </a:solidFill>
                <a:effectLst>
                  <a:outerShdw blurRad="38100" dist="38100" dir="2700000" algn="tl">
                    <a:srgbClr val="FFFFFF"/>
                  </a:outerShdw>
                </a:effectLst>
                <a:latin typeface="Arial Narrow" pitchFamily="34" charset="0"/>
              </a:rPr>
              <a:t> a beam. (V)</a:t>
            </a:r>
          </a:p>
          <a:p>
            <a:pPr marL="465138" indent="-465138" eaLnBrk="1" hangingPunct="1">
              <a:defRPr/>
            </a:pPr>
            <a:r>
              <a:rPr lang="en-US" sz="2800" b="1" u="sng" dirty="0" smtClean="0">
                <a:solidFill>
                  <a:srgbClr val="000000"/>
                </a:solidFill>
                <a:effectLst>
                  <a:outerShdw blurRad="38100" dist="38100" dir="2700000" algn="tl">
                    <a:srgbClr val="FFFFFF"/>
                  </a:outerShdw>
                </a:effectLst>
                <a:latin typeface="Arial Narrow" pitchFamily="34" charset="0"/>
              </a:rPr>
              <a:t>design</a:t>
            </a:r>
            <a:r>
              <a:rPr lang="en-US" sz="2800" b="1" dirty="0" smtClean="0">
                <a:solidFill>
                  <a:srgbClr val="000000"/>
                </a:solidFill>
                <a:effectLst>
                  <a:outerShdw blurRad="38100" dist="38100" dir="2700000" algn="tl">
                    <a:srgbClr val="FFFFFF"/>
                  </a:outerShdw>
                </a:effectLst>
                <a:latin typeface="Arial Narrow" pitchFamily="34" charset="0"/>
              </a:rPr>
              <a:t> a beam </a:t>
            </a:r>
            <a:r>
              <a:rPr lang="en-US" sz="2800" b="1" u="sng" dirty="0" smtClean="0">
                <a:solidFill>
                  <a:srgbClr val="000000"/>
                </a:solidFill>
                <a:effectLst>
                  <a:outerShdw blurRad="38100" dist="38100" dir="2700000" algn="tl">
                    <a:srgbClr val="FFFFFF"/>
                  </a:outerShdw>
                </a:effectLst>
                <a:latin typeface="Arial Narrow" pitchFamily="34" charset="0"/>
              </a:rPr>
              <a:t>using Microsoft Excel design template</a:t>
            </a:r>
            <a:r>
              <a:rPr lang="en-US" sz="2800" b="1" dirty="0" smtClean="0">
                <a:solidFill>
                  <a:srgbClr val="000000"/>
                </a:solidFill>
                <a:effectLst>
                  <a:outerShdw blurRad="38100" dist="38100" dir="2700000" algn="tl">
                    <a:srgbClr val="FFFFFF"/>
                  </a:outerShdw>
                </a:effectLst>
                <a:latin typeface="Arial Narrow" pitchFamily="34" charset="0"/>
              </a:rPr>
              <a:t> . (V&amp;C)</a:t>
            </a:r>
          </a:p>
          <a:p>
            <a:pPr marL="465138" indent="-465138" eaLnBrk="1" hangingPunct="1">
              <a:defRPr/>
            </a:pPr>
            <a:r>
              <a:rPr lang="en-US" sz="2800" b="1" u="sng" dirty="0" smtClean="0">
                <a:solidFill>
                  <a:srgbClr val="000000"/>
                </a:solidFill>
                <a:effectLst>
                  <a:outerShdw blurRad="38100" dist="38100" dir="2700000" algn="tl">
                    <a:srgbClr val="FFFFFF"/>
                  </a:outerShdw>
                </a:effectLst>
                <a:latin typeface="Arial Narrow" pitchFamily="34" charset="0"/>
              </a:rPr>
              <a:t>design</a:t>
            </a:r>
            <a:r>
              <a:rPr lang="en-US" sz="2800" b="1" dirty="0" smtClean="0">
                <a:solidFill>
                  <a:srgbClr val="000000"/>
                </a:solidFill>
                <a:effectLst>
                  <a:outerShdw blurRad="38100" dist="38100" dir="2700000" algn="tl">
                    <a:srgbClr val="FFFFFF"/>
                  </a:outerShdw>
                </a:effectLst>
                <a:latin typeface="Arial Narrow" pitchFamily="34" charset="0"/>
              </a:rPr>
              <a:t> a beam </a:t>
            </a:r>
            <a:r>
              <a:rPr lang="en-US" sz="2800" b="1" u="sng" dirty="0" smtClean="0">
                <a:solidFill>
                  <a:srgbClr val="000000"/>
                </a:solidFill>
                <a:effectLst>
                  <a:outerShdw blurRad="38100" dist="38100" dir="2700000" algn="tl">
                    <a:srgbClr val="FFFFFF"/>
                  </a:outerShdw>
                </a:effectLst>
                <a:latin typeface="Arial Narrow" pitchFamily="34" charset="0"/>
              </a:rPr>
              <a:t>using Microsoft Excel design template</a:t>
            </a:r>
            <a:r>
              <a:rPr lang="en-US" sz="2800" b="1" dirty="0" smtClean="0">
                <a:solidFill>
                  <a:srgbClr val="000000"/>
                </a:solidFill>
                <a:effectLst>
                  <a:outerShdw blurRad="38100" dist="38100" dir="2700000" algn="tl">
                    <a:srgbClr val="FFFFFF"/>
                  </a:outerShdw>
                </a:effectLst>
                <a:latin typeface="Arial Narrow" pitchFamily="34" charset="0"/>
              </a:rPr>
              <a:t> based on </a:t>
            </a:r>
            <a:r>
              <a:rPr lang="en-US" sz="2800" b="1" u="sng" dirty="0" smtClean="0">
                <a:solidFill>
                  <a:srgbClr val="000000"/>
                </a:solidFill>
                <a:effectLst>
                  <a:outerShdw blurRad="38100" dist="38100" dir="2700000" algn="tl">
                    <a:srgbClr val="FFFFFF"/>
                  </a:outerShdw>
                </a:effectLst>
                <a:latin typeface="Arial Narrow" pitchFamily="34" charset="0"/>
              </a:rPr>
              <a:t>BS 5950:Part 1.</a:t>
            </a:r>
            <a:r>
              <a:rPr lang="en-US" sz="2800" b="1" dirty="0" smtClean="0">
                <a:solidFill>
                  <a:srgbClr val="000000"/>
                </a:solidFill>
                <a:effectLst>
                  <a:outerShdw blurRad="38100" dist="38100" dir="2700000" algn="tl">
                    <a:srgbClr val="FFFFFF"/>
                  </a:outerShdw>
                </a:effectLst>
                <a:latin typeface="Arial Narrow" pitchFamily="34" charset="0"/>
              </a:rPr>
              <a:t> (V&amp;C&amp;S)</a:t>
            </a:r>
          </a:p>
        </p:txBody>
      </p:sp>
    </p:spTree>
    <p:extLst>
      <p:ext uri="{BB962C8B-B14F-4D97-AF65-F5344CB8AC3E}">
        <p14:creationId xmlns:p14="http://schemas.microsoft.com/office/powerpoint/2010/main" val="1077297178"/>
      </p:ext>
    </p:extLst>
  </p:cSld>
  <p:clrMapOvr>
    <a:masterClrMapping/>
  </p:clrMapOvr>
  <p:transition xmlns:p14="http://schemas.microsoft.com/office/powerpoint/2010/main">
    <p:pull dir="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5413">
                                            <p:txEl>
                                              <p:pRg st="0" end="0"/>
                                            </p:txEl>
                                          </p:spTgt>
                                        </p:tgtEl>
                                        <p:attrNameLst>
                                          <p:attrName>style.visibility</p:attrName>
                                        </p:attrNameLst>
                                      </p:cBhvr>
                                      <p:to>
                                        <p:strVal val="visible"/>
                                      </p:to>
                                    </p:set>
                                    <p:anim calcmode="lin" valueType="num">
                                      <p:cBhvr additive="base">
                                        <p:cTn id="7" dur="500" fill="hold"/>
                                        <p:tgtEl>
                                          <p:spTgt spid="14541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541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5413">
                                            <p:txEl>
                                              <p:pRg st="2" end="2"/>
                                            </p:txEl>
                                          </p:spTgt>
                                        </p:tgtEl>
                                        <p:attrNameLst>
                                          <p:attrName>style.visibility</p:attrName>
                                        </p:attrNameLst>
                                      </p:cBhvr>
                                      <p:to>
                                        <p:strVal val="visible"/>
                                      </p:to>
                                    </p:set>
                                    <p:anim calcmode="lin" valueType="num">
                                      <p:cBhvr additive="base">
                                        <p:cTn id="13" dur="500" fill="hold"/>
                                        <p:tgtEl>
                                          <p:spTgt spid="145413">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4541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5413">
                                            <p:txEl>
                                              <p:pRg st="3" end="3"/>
                                            </p:txEl>
                                          </p:spTgt>
                                        </p:tgtEl>
                                        <p:attrNameLst>
                                          <p:attrName>style.visibility</p:attrName>
                                        </p:attrNameLst>
                                      </p:cBhvr>
                                      <p:to>
                                        <p:strVal val="visible"/>
                                      </p:to>
                                    </p:set>
                                    <p:anim calcmode="lin" valueType="num">
                                      <p:cBhvr additive="base">
                                        <p:cTn id="19" dur="500" fill="hold"/>
                                        <p:tgtEl>
                                          <p:spTgt spid="145413">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4541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5413">
                                            <p:txEl>
                                              <p:pRg st="4" end="4"/>
                                            </p:txEl>
                                          </p:spTgt>
                                        </p:tgtEl>
                                        <p:attrNameLst>
                                          <p:attrName>style.visibility</p:attrName>
                                        </p:attrNameLst>
                                      </p:cBhvr>
                                      <p:to>
                                        <p:strVal val="visible"/>
                                      </p:to>
                                    </p:set>
                                    <p:anim calcmode="lin" valueType="num">
                                      <p:cBhvr additive="base">
                                        <p:cTn id="25" dur="500" fill="hold"/>
                                        <p:tgtEl>
                                          <p:spTgt spid="14541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541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5413">
                                            <p:txEl>
                                              <p:pRg st="6" end="6"/>
                                            </p:txEl>
                                          </p:spTgt>
                                        </p:tgtEl>
                                        <p:attrNameLst>
                                          <p:attrName>style.visibility</p:attrName>
                                        </p:attrNameLst>
                                      </p:cBhvr>
                                      <p:to>
                                        <p:strVal val="visible"/>
                                      </p:to>
                                    </p:set>
                                    <p:anim calcmode="lin" valueType="num">
                                      <p:cBhvr additive="base">
                                        <p:cTn id="31" dur="500" fill="hold"/>
                                        <p:tgtEl>
                                          <p:spTgt spid="145413">
                                            <p:txEl>
                                              <p:pRg st="6" end="6"/>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4541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45413">
                                            <p:txEl>
                                              <p:pRg st="7" end="7"/>
                                            </p:txEl>
                                          </p:spTgt>
                                        </p:tgtEl>
                                        <p:attrNameLst>
                                          <p:attrName>style.visibility</p:attrName>
                                        </p:attrNameLst>
                                      </p:cBhvr>
                                      <p:to>
                                        <p:strVal val="visible"/>
                                      </p:to>
                                    </p:set>
                                    <p:anim calcmode="lin" valueType="num">
                                      <p:cBhvr additive="base">
                                        <p:cTn id="37" dur="500" fill="hold"/>
                                        <p:tgtEl>
                                          <p:spTgt spid="145413">
                                            <p:txEl>
                                              <p:pRg st="7" end="7"/>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4541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45413">
                                            <p:txEl>
                                              <p:pRg st="8" end="8"/>
                                            </p:txEl>
                                          </p:spTgt>
                                        </p:tgtEl>
                                        <p:attrNameLst>
                                          <p:attrName>style.visibility</p:attrName>
                                        </p:attrNameLst>
                                      </p:cBhvr>
                                      <p:to>
                                        <p:strVal val="visible"/>
                                      </p:to>
                                    </p:set>
                                    <p:anim calcmode="lin" valueType="num">
                                      <p:cBhvr additive="base">
                                        <p:cTn id="43" dur="500" fill="hold"/>
                                        <p:tgtEl>
                                          <p:spTgt spid="14541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4541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3"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835696" y="0"/>
            <a:ext cx="5688632" cy="1268760"/>
          </a:xfrm>
          <a:solidFill>
            <a:srgbClr val="FFCCFF"/>
          </a:solidFill>
        </p:spPr>
        <p:txBody>
          <a:bodyPr>
            <a:normAutofit fontScale="90000"/>
          </a:bodyPr>
          <a:lstStyle/>
          <a:p>
            <a:pPr algn="ctr" eaLnBrk="1" hangingPunct="1"/>
            <a:r>
              <a:rPr lang="en-US" sz="4000" dirty="0" smtClean="0">
                <a:solidFill>
                  <a:schemeClr val="tx1"/>
                </a:solidFill>
              </a:rPr>
              <a:t/>
            </a:r>
            <a:br>
              <a:rPr lang="en-US" sz="4000" dirty="0" smtClean="0">
                <a:solidFill>
                  <a:schemeClr val="tx1"/>
                </a:solidFill>
              </a:rPr>
            </a:br>
            <a:r>
              <a:rPr lang="en-US" sz="4000" dirty="0" smtClean="0">
                <a:solidFill>
                  <a:schemeClr val="tx1"/>
                </a:solidFill>
              </a:rPr>
              <a:t>Why are course outcomes important?</a:t>
            </a:r>
            <a:br>
              <a:rPr lang="en-US" sz="4000" dirty="0" smtClean="0">
                <a:solidFill>
                  <a:schemeClr val="tx1"/>
                </a:solidFill>
              </a:rPr>
            </a:br>
            <a:endParaRPr lang="en-US" sz="4000" dirty="0" smtClean="0">
              <a:solidFill>
                <a:schemeClr val="tx1"/>
              </a:solidFill>
            </a:endParaRPr>
          </a:p>
        </p:txBody>
      </p:sp>
      <p:sp>
        <p:nvSpPr>
          <p:cNvPr id="60419" name="Rectangle 3"/>
          <p:cNvSpPr>
            <a:spLocks noGrp="1" noChangeArrowheads="1"/>
          </p:cNvSpPr>
          <p:nvPr>
            <p:ph type="body" idx="1"/>
          </p:nvPr>
        </p:nvSpPr>
        <p:spPr>
          <a:xfrm>
            <a:off x="142875" y="1412776"/>
            <a:ext cx="8696325" cy="4821237"/>
          </a:xfrm>
        </p:spPr>
        <p:txBody>
          <a:bodyPr/>
          <a:lstStyle/>
          <a:p>
            <a:pPr eaLnBrk="1" hangingPunct="1">
              <a:lnSpc>
                <a:spcPct val="80000"/>
              </a:lnSpc>
              <a:buFont typeface="Wingdings" pitchFamily="2" charset="2"/>
              <a:buNone/>
            </a:pPr>
            <a:r>
              <a:rPr lang="en-US" sz="2800" dirty="0" smtClean="0">
                <a:latin typeface="Arial Narrow" pitchFamily="34" charset="0"/>
              </a:rPr>
              <a:t>They are essential because they:</a:t>
            </a:r>
          </a:p>
          <a:p>
            <a:pPr eaLnBrk="1" hangingPunct="1">
              <a:lnSpc>
                <a:spcPct val="80000"/>
              </a:lnSpc>
              <a:buFont typeface="Wingdings" pitchFamily="2" charset="2"/>
              <a:buNone/>
            </a:pPr>
            <a:endParaRPr lang="en-US" sz="2800" dirty="0" smtClean="0">
              <a:latin typeface="Arial Narrow" pitchFamily="34" charset="0"/>
            </a:endParaRPr>
          </a:p>
          <a:p>
            <a:pPr eaLnBrk="1" hangingPunct="1">
              <a:lnSpc>
                <a:spcPct val="80000"/>
              </a:lnSpc>
            </a:pPr>
            <a:r>
              <a:rPr lang="en-US" sz="2800" dirty="0" smtClean="0">
                <a:latin typeface="Arial Narrow" pitchFamily="34" charset="0"/>
              </a:rPr>
              <a:t>define the type and depth of learning students are expected to achieve</a:t>
            </a:r>
          </a:p>
          <a:p>
            <a:pPr eaLnBrk="1" hangingPunct="1">
              <a:lnSpc>
                <a:spcPct val="80000"/>
              </a:lnSpc>
            </a:pPr>
            <a:r>
              <a:rPr lang="en-US" sz="2800" dirty="0" smtClean="0">
                <a:latin typeface="Arial Narrow" pitchFamily="34" charset="0"/>
              </a:rPr>
              <a:t>provide an objective benchmark for formative, summative, and prior learning assessment</a:t>
            </a:r>
          </a:p>
          <a:p>
            <a:pPr eaLnBrk="1" hangingPunct="1">
              <a:lnSpc>
                <a:spcPct val="80000"/>
              </a:lnSpc>
            </a:pPr>
            <a:r>
              <a:rPr lang="en-US" sz="2800" dirty="0" smtClean="0">
                <a:latin typeface="Arial Narrow" pitchFamily="34" charset="0"/>
              </a:rPr>
              <a:t>clearly communicate expectations to learners</a:t>
            </a:r>
          </a:p>
          <a:p>
            <a:pPr eaLnBrk="1" hangingPunct="1">
              <a:lnSpc>
                <a:spcPct val="80000"/>
              </a:lnSpc>
            </a:pPr>
            <a:r>
              <a:rPr lang="en-US" sz="2800" dirty="0" smtClean="0">
                <a:latin typeface="Arial Narrow" pitchFamily="34" charset="0"/>
              </a:rPr>
              <a:t>clearly communicate graduates’ skills to the stakeholders</a:t>
            </a:r>
          </a:p>
          <a:p>
            <a:pPr eaLnBrk="1" hangingPunct="1">
              <a:lnSpc>
                <a:spcPct val="80000"/>
              </a:lnSpc>
            </a:pPr>
            <a:r>
              <a:rPr lang="en-US" sz="2800" dirty="0" smtClean="0">
                <a:latin typeface="Arial Narrow" pitchFamily="34" charset="0"/>
              </a:rPr>
              <a:t>define coherent units of learning that can be further subdivided or modularized for classroom or for other delivery modes.</a:t>
            </a:r>
          </a:p>
          <a:p>
            <a:pPr eaLnBrk="1" hangingPunct="1">
              <a:lnSpc>
                <a:spcPct val="80000"/>
              </a:lnSpc>
            </a:pPr>
            <a:r>
              <a:rPr lang="en-US" sz="2800" dirty="0" smtClean="0">
                <a:latin typeface="Arial Narrow" pitchFamily="34" charset="0"/>
              </a:rPr>
              <a:t>guide and organize the instructor and the learner.</a:t>
            </a:r>
          </a:p>
        </p:txBody>
      </p:sp>
      <p:pic>
        <p:nvPicPr>
          <p:cNvPr id="4" name="Picture 3"/>
          <p:cNvPicPr>
            <a:picLocks noChangeAspect="1"/>
          </p:cNvPicPr>
          <p:nvPr/>
        </p:nvPicPr>
        <p:blipFill>
          <a:blip r:embed="rId3"/>
          <a:stretch>
            <a:fillRect/>
          </a:stretch>
        </p:blipFill>
        <p:spPr>
          <a:xfrm>
            <a:off x="7668344" y="116632"/>
            <a:ext cx="936104" cy="936104"/>
          </a:xfrm>
          <a:prstGeom prst="rect">
            <a:avLst/>
          </a:prstGeom>
        </p:spPr>
      </p:pic>
    </p:spTree>
    <p:extLst>
      <p:ext uri="{BB962C8B-B14F-4D97-AF65-F5344CB8AC3E}">
        <p14:creationId xmlns:p14="http://schemas.microsoft.com/office/powerpoint/2010/main" val="317411750"/>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0" y="0"/>
            <a:ext cx="9144000" cy="1165970"/>
          </a:xfrm>
          <a:solidFill>
            <a:srgbClr val="99FF66"/>
          </a:solidFill>
        </p:spPr>
        <p:txBody>
          <a:bodyPr>
            <a:normAutofit fontScale="90000"/>
          </a:bodyPr>
          <a:lstStyle/>
          <a:p>
            <a:pPr algn="ctr" eaLnBrk="1" hangingPunct="1"/>
            <a:r>
              <a:rPr lang="en-US" sz="3800" dirty="0" smtClean="0">
                <a:solidFill>
                  <a:schemeClr val="tx1"/>
                </a:solidFill>
                <a:latin typeface="Arial Narrow" pitchFamily="34" charset="0"/>
              </a:rPr>
              <a:t>Learning outcomes by adding a condition and standard</a:t>
            </a:r>
          </a:p>
        </p:txBody>
      </p:sp>
      <p:sp>
        <p:nvSpPr>
          <p:cNvPr id="148483" name="Rectangle 3"/>
          <p:cNvSpPr>
            <a:spLocks noGrp="1" noChangeArrowheads="1"/>
          </p:cNvSpPr>
          <p:nvPr>
            <p:ph type="body" idx="1"/>
          </p:nvPr>
        </p:nvSpPr>
        <p:spPr>
          <a:xfrm>
            <a:off x="533400" y="1295400"/>
            <a:ext cx="8153400" cy="5181600"/>
          </a:xfrm>
        </p:spPr>
        <p:txBody>
          <a:bodyPr>
            <a:normAutofit/>
          </a:bodyPr>
          <a:lstStyle/>
          <a:p>
            <a:pPr eaLnBrk="1" hangingPunct="1">
              <a:lnSpc>
                <a:spcPct val="80000"/>
              </a:lnSpc>
              <a:buFont typeface="Wingdings" pitchFamily="2" charset="2"/>
              <a:buNone/>
            </a:pPr>
            <a:r>
              <a:rPr lang="en-US" sz="3100" b="1" u="sng" dirty="0" smtClean="0">
                <a:latin typeface="Arial Narrow" pitchFamily="34" charset="0"/>
              </a:rPr>
              <a:t>Poor</a:t>
            </a:r>
          </a:p>
          <a:p>
            <a:pPr eaLnBrk="1" hangingPunct="1">
              <a:lnSpc>
                <a:spcPct val="80000"/>
              </a:lnSpc>
            </a:pPr>
            <a:r>
              <a:rPr lang="en-US" sz="3100" dirty="0" smtClean="0">
                <a:latin typeface="Arial Narrow" pitchFamily="34" charset="0"/>
              </a:rPr>
              <a:t>Students should be able to design research.</a:t>
            </a:r>
          </a:p>
          <a:p>
            <a:pPr eaLnBrk="1" hangingPunct="1">
              <a:lnSpc>
                <a:spcPct val="80000"/>
              </a:lnSpc>
            </a:pPr>
            <a:endParaRPr lang="en-US" sz="3100" b="1" dirty="0" smtClean="0">
              <a:latin typeface="Arial Narrow" pitchFamily="34" charset="0"/>
            </a:endParaRPr>
          </a:p>
          <a:p>
            <a:pPr eaLnBrk="1" hangingPunct="1">
              <a:lnSpc>
                <a:spcPct val="80000"/>
              </a:lnSpc>
              <a:buFont typeface="Wingdings" pitchFamily="2" charset="2"/>
              <a:buNone/>
            </a:pPr>
            <a:r>
              <a:rPr lang="en-US" sz="3100" b="1" u="sng" dirty="0" smtClean="0">
                <a:latin typeface="Arial Narrow" pitchFamily="34" charset="0"/>
              </a:rPr>
              <a:t>Better</a:t>
            </a:r>
          </a:p>
          <a:p>
            <a:pPr eaLnBrk="1" hangingPunct="1">
              <a:lnSpc>
                <a:spcPct val="80000"/>
              </a:lnSpc>
            </a:pPr>
            <a:r>
              <a:rPr lang="en-US" sz="3100" dirty="0" smtClean="0">
                <a:latin typeface="Arial Narrow" pitchFamily="34" charset="0"/>
              </a:rPr>
              <a:t>Students should be able to independently design and carry out </a:t>
            </a:r>
            <a:r>
              <a:rPr lang="en-US" sz="3100" dirty="0" smtClean="0">
                <a:solidFill>
                  <a:schemeClr val="tx2"/>
                </a:solidFill>
                <a:latin typeface="Arial Narrow" pitchFamily="34" charset="0"/>
              </a:rPr>
              <a:t>experimental and correlational</a:t>
            </a:r>
            <a:r>
              <a:rPr lang="en-US" sz="3100" dirty="0" smtClean="0">
                <a:latin typeface="Arial Narrow" pitchFamily="34" charset="0"/>
              </a:rPr>
              <a:t> research.</a:t>
            </a:r>
          </a:p>
          <a:p>
            <a:pPr eaLnBrk="1" hangingPunct="1">
              <a:lnSpc>
                <a:spcPct val="80000"/>
              </a:lnSpc>
              <a:buFont typeface="Wingdings" pitchFamily="2" charset="2"/>
              <a:buNone/>
            </a:pPr>
            <a:r>
              <a:rPr lang="en-US" sz="3100" b="1" u="sng" dirty="0" smtClean="0">
                <a:latin typeface="Arial Narrow" pitchFamily="34" charset="0"/>
              </a:rPr>
              <a:t>Best</a:t>
            </a:r>
          </a:p>
          <a:p>
            <a:pPr eaLnBrk="1" hangingPunct="1">
              <a:lnSpc>
                <a:spcPct val="80000"/>
              </a:lnSpc>
            </a:pPr>
            <a:r>
              <a:rPr lang="en-US" sz="3100" dirty="0" smtClean="0">
                <a:latin typeface="Arial Narrow" pitchFamily="34" charset="0"/>
              </a:rPr>
              <a:t>Students should be able to independently design and carry out experimental and correlational research </a:t>
            </a:r>
            <a:r>
              <a:rPr lang="en-US" sz="3100" dirty="0" smtClean="0">
                <a:solidFill>
                  <a:schemeClr val="tx2"/>
                </a:solidFill>
                <a:latin typeface="Arial Narrow" pitchFamily="34" charset="0"/>
              </a:rPr>
              <a:t>that yields valid results</a:t>
            </a:r>
            <a:r>
              <a:rPr lang="en-US" sz="3100" dirty="0" smtClean="0">
                <a:latin typeface="Arial Narrow" pitchFamily="34" charset="0"/>
              </a:rPr>
              <a:t>.</a:t>
            </a:r>
          </a:p>
          <a:p>
            <a:pPr eaLnBrk="1" hangingPunct="1">
              <a:lnSpc>
                <a:spcPct val="80000"/>
              </a:lnSpc>
            </a:pPr>
            <a:endParaRPr lang="en-US" sz="3100" b="1" dirty="0" smtClean="0">
              <a:latin typeface="Arial Narrow" pitchFamily="34" charset="0"/>
            </a:endParaRPr>
          </a:p>
          <a:p>
            <a:pPr eaLnBrk="1" hangingPunct="1">
              <a:lnSpc>
                <a:spcPct val="80000"/>
              </a:lnSpc>
              <a:buFont typeface="Wingdings" pitchFamily="2" charset="2"/>
              <a:buNone/>
            </a:pPr>
            <a:r>
              <a:rPr lang="en-US" sz="1500" b="1" dirty="0" smtClean="0"/>
              <a:t>Source: Bergen, R. 2000. A Program Guideline for Outcomes Assessment at Geneva College</a:t>
            </a:r>
          </a:p>
          <a:p>
            <a:pPr eaLnBrk="1" hangingPunct="1">
              <a:lnSpc>
                <a:spcPct val="80000"/>
              </a:lnSpc>
            </a:pPr>
            <a:endParaRPr lang="en-US" sz="1500" b="1" dirty="0" smtClean="0"/>
          </a:p>
          <a:p>
            <a:pPr eaLnBrk="1" hangingPunct="1">
              <a:lnSpc>
                <a:spcPct val="80000"/>
              </a:lnSpc>
            </a:pPr>
            <a:endParaRPr lang="en-US" sz="2200" dirty="0" smtClean="0"/>
          </a:p>
        </p:txBody>
      </p:sp>
    </p:spTree>
    <p:extLst>
      <p:ext uri="{BB962C8B-B14F-4D97-AF65-F5344CB8AC3E}">
        <p14:creationId xmlns:p14="http://schemas.microsoft.com/office/powerpoint/2010/main" val="997472564"/>
      </p:ext>
    </p:extLst>
  </p:cSld>
  <p:clrMapOvr>
    <a:masterClrMapping/>
  </p:clrMapOvr>
  <p:transition xmlns:p14="http://schemas.microsoft.com/office/powerpoint/2010/main">
    <p:pull dir="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8483">
                                            <p:txEl>
                                              <p:pRg st="0" end="0"/>
                                            </p:txEl>
                                          </p:spTgt>
                                        </p:tgtEl>
                                        <p:attrNameLst>
                                          <p:attrName>style.visibility</p:attrName>
                                        </p:attrNameLst>
                                      </p:cBhvr>
                                      <p:to>
                                        <p:strVal val="visible"/>
                                      </p:to>
                                    </p:set>
                                    <p:anim calcmode="lin" valueType="num">
                                      <p:cBhvr additive="base">
                                        <p:cTn id="7" dur="500" fill="hold"/>
                                        <p:tgtEl>
                                          <p:spTgt spid="14848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848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8483">
                                            <p:txEl>
                                              <p:pRg st="1" end="1"/>
                                            </p:txEl>
                                          </p:spTgt>
                                        </p:tgtEl>
                                        <p:attrNameLst>
                                          <p:attrName>style.visibility</p:attrName>
                                        </p:attrNameLst>
                                      </p:cBhvr>
                                      <p:to>
                                        <p:strVal val="visible"/>
                                      </p:to>
                                    </p:set>
                                    <p:anim calcmode="lin" valueType="num">
                                      <p:cBhvr additive="base">
                                        <p:cTn id="13" dur="500" fill="hold"/>
                                        <p:tgtEl>
                                          <p:spTgt spid="14848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4848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8483">
                                            <p:txEl>
                                              <p:pRg st="3" end="3"/>
                                            </p:txEl>
                                          </p:spTgt>
                                        </p:tgtEl>
                                        <p:attrNameLst>
                                          <p:attrName>style.visibility</p:attrName>
                                        </p:attrNameLst>
                                      </p:cBhvr>
                                      <p:to>
                                        <p:strVal val="visible"/>
                                      </p:to>
                                    </p:set>
                                    <p:anim calcmode="lin" valueType="num">
                                      <p:cBhvr additive="base">
                                        <p:cTn id="19" dur="500" fill="hold"/>
                                        <p:tgtEl>
                                          <p:spTgt spid="148483">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4848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8483">
                                            <p:txEl>
                                              <p:pRg st="4" end="4"/>
                                            </p:txEl>
                                          </p:spTgt>
                                        </p:tgtEl>
                                        <p:attrNameLst>
                                          <p:attrName>style.visibility</p:attrName>
                                        </p:attrNameLst>
                                      </p:cBhvr>
                                      <p:to>
                                        <p:strVal val="visible"/>
                                      </p:to>
                                    </p:set>
                                    <p:anim calcmode="lin" valueType="num">
                                      <p:cBhvr additive="base">
                                        <p:cTn id="25" dur="500" fill="hold"/>
                                        <p:tgtEl>
                                          <p:spTgt spid="148483">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4848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8483">
                                            <p:txEl>
                                              <p:pRg st="5" end="5"/>
                                            </p:txEl>
                                          </p:spTgt>
                                        </p:tgtEl>
                                        <p:attrNameLst>
                                          <p:attrName>style.visibility</p:attrName>
                                        </p:attrNameLst>
                                      </p:cBhvr>
                                      <p:to>
                                        <p:strVal val="visible"/>
                                      </p:to>
                                    </p:set>
                                    <p:anim calcmode="lin" valueType="num">
                                      <p:cBhvr additive="base">
                                        <p:cTn id="31" dur="500" fill="hold"/>
                                        <p:tgtEl>
                                          <p:spTgt spid="148483">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4848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48483">
                                            <p:txEl>
                                              <p:pRg st="6" end="6"/>
                                            </p:txEl>
                                          </p:spTgt>
                                        </p:tgtEl>
                                        <p:attrNameLst>
                                          <p:attrName>style.visibility</p:attrName>
                                        </p:attrNameLst>
                                      </p:cBhvr>
                                      <p:to>
                                        <p:strVal val="visible"/>
                                      </p:to>
                                    </p:set>
                                    <p:anim calcmode="lin" valueType="num">
                                      <p:cBhvr additive="base">
                                        <p:cTn id="37" dur="500" fill="hold"/>
                                        <p:tgtEl>
                                          <p:spTgt spid="148483">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4848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48483">
                                            <p:txEl>
                                              <p:pRg st="8" end="8"/>
                                            </p:txEl>
                                          </p:spTgt>
                                        </p:tgtEl>
                                        <p:attrNameLst>
                                          <p:attrName>style.visibility</p:attrName>
                                        </p:attrNameLst>
                                      </p:cBhvr>
                                      <p:to>
                                        <p:strVal val="visible"/>
                                      </p:to>
                                    </p:set>
                                    <p:anim calcmode="lin" valueType="num">
                                      <p:cBhvr additive="base">
                                        <p:cTn id="43" dur="500" fill="hold"/>
                                        <p:tgtEl>
                                          <p:spTgt spid="148483">
                                            <p:txEl>
                                              <p:pRg st="8" end="8"/>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48483">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483" grpId="0" build="p"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1763688" y="476672"/>
            <a:ext cx="5688632" cy="648072"/>
          </a:xfrm>
          <a:solidFill>
            <a:srgbClr val="99FF66"/>
          </a:solidFill>
        </p:spPr>
        <p:txBody>
          <a:bodyPr/>
          <a:lstStyle/>
          <a:p>
            <a:pPr algn="ctr" eaLnBrk="1" hangingPunct="1"/>
            <a:r>
              <a:rPr lang="en-US" smtClean="0"/>
              <a:t>Learning Outcomes</a:t>
            </a:r>
            <a:endParaRPr lang="en-GB" smtClean="0"/>
          </a:p>
        </p:txBody>
      </p:sp>
      <p:sp>
        <p:nvSpPr>
          <p:cNvPr id="62467" name="Rectangle 3"/>
          <p:cNvSpPr>
            <a:spLocks noGrp="1" noChangeArrowheads="1"/>
          </p:cNvSpPr>
          <p:nvPr>
            <p:ph type="body" idx="1"/>
          </p:nvPr>
        </p:nvSpPr>
        <p:spPr>
          <a:xfrm>
            <a:off x="611560" y="1484784"/>
            <a:ext cx="8075240" cy="4445691"/>
          </a:xfrm>
        </p:spPr>
        <p:txBody>
          <a:bodyPr>
            <a:normAutofit/>
          </a:bodyPr>
          <a:lstStyle/>
          <a:p>
            <a:pPr eaLnBrk="1" hangingPunct="1">
              <a:lnSpc>
                <a:spcPct val="90000"/>
              </a:lnSpc>
            </a:pPr>
            <a:r>
              <a:rPr lang="en-US" dirty="0" smtClean="0"/>
              <a:t>Statement … explain, calculate, derive, design, critique.</a:t>
            </a:r>
          </a:p>
          <a:p>
            <a:pPr eaLnBrk="1" hangingPunct="1">
              <a:lnSpc>
                <a:spcPct val="90000"/>
              </a:lnSpc>
            </a:pPr>
            <a:r>
              <a:rPr lang="en-US" dirty="0" smtClean="0"/>
              <a:t>Statement … learn, know, understand, appreciate – not learning outcomes but may qualify as outcomes (non-observable).</a:t>
            </a:r>
          </a:p>
          <a:p>
            <a:pPr eaLnBrk="1" hangingPunct="1">
              <a:lnSpc>
                <a:spcPct val="90000"/>
              </a:lnSpc>
            </a:pPr>
            <a:r>
              <a:rPr lang="en-US" dirty="0" smtClean="0"/>
              <a:t>Understanding cannot be directly observed, student must do something observable to demonstrate his/her understanding.</a:t>
            </a:r>
            <a:endParaRPr lang="en-GB" dirty="0" smtClean="0"/>
          </a:p>
        </p:txBody>
      </p:sp>
      <p:pic>
        <p:nvPicPr>
          <p:cNvPr id="62468" name="Picture 4" descr="j0283267"/>
          <p:cNvPicPr>
            <a:picLocks noChangeAspect="1" noChangeArrowheads="1" noCrop="1"/>
          </p:cNvPicPr>
          <p:nvPr/>
        </p:nvPicPr>
        <p:blipFill>
          <a:blip r:embed="rId2" cstate="print"/>
          <a:srcRect/>
          <a:stretch>
            <a:fillRect/>
          </a:stretch>
        </p:blipFill>
        <p:spPr bwMode="auto">
          <a:xfrm>
            <a:off x="7164288" y="4791670"/>
            <a:ext cx="1547812" cy="1517650"/>
          </a:xfrm>
          <a:prstGeom prst="rect">
            <a:avLst/>
          </a:prstGeom>
          <a:noFill/>
          <a:ln w="9525">
            <a:noFill/>
            <a:miter lim="800000"/>
            <a:headEnd/>
            <a:tailEnd/>
          </a:ln>
        </p:spPr>
      </p:pic>
      <p:pic>
        <p:nvPicPr>
          <p:cNvPr id="5" name="Picture 4"/>
          <p:cNvPicPr>
            <a:picLocks noChangeAspect="1"/>
          </p:cNvPicPr>
          <p:nvPr/>
        </p:nvPicPr>
        <p:blipFill>
          <a:blip r:embed="rId3"/>
          <a:stretch>
            <a:fillRect/>
          </a:stretch>
        </p:blipFill>
        <p:spPr>
          <a:xfrm>
            <a:off x="7668344" y="116632"/>
            <a:ext cx="936104" cy="936104"/>
          </a:xfrm>
          <a:prstGeom prst="rect">
            <a:avLst/>
          </a:prstGeom>
        </p:spPr>
      </p:pic>
    </p:spTree>
    <p:extLst>
      <p:ext uri="{BB962C8B-B14F-4D97-AF65-F5344CB8AC3E}">
        <p14:creationId xmlns:p14="http://schemas.microsoft.com/office/powerpoint/2010/main" val="148775594"/>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1907704" y="0"/>
            <a:ext cx="5688632" cy="1124744"/>
          </a:xfrm>
          <a:solidFill>
            <a:srgbClr val="99FF66"/>
          </a:solidFill>
        </p:spPr>
        <p:txBody>
          <a:bodyPr>
            <a:normAutofit fontScale="90000"/>
          </a:bodyPr>
          <a:lstStyle/>
          <a:p>
            <a:pPr algn="ctr" eaLnBrk="1" hangingPunct="1"/>
            <a:r>
              <a:rPr lang="en-US" sz="4000" dirty="0" smtClean="0">
                <a:solidFill>
                  <a:schemeClr val="tx1"/>
                </a:solidFill>
                <a:latin typeface="Arial Narrow" pitchFamily="34" charset="0"/>
              </a:rPr>
              <a:t>Checklist for writing learning outcomes</a:t>
            </a:r>
            <a:endParaRPr lang="en-US" sz="5100" dirty="0" smtClean="0">
              <a:solidFill>
                <a:schemeClr val="tx1"/>
              </a:solidFill>
              <a:latin typeface="Arial Narrow" pitchFamily="34" charset="0"/>
            </a:endParaRPr>
          </a:p>
        </p:txBody>
      </p:sp>
      <p:sp>
        <p:nvSpPr>
          <p:cNvPr id="63491" name="Rectangle 3"/>
          <p:cNvSpPr>
            <a:spLocks noGrp="1" noChangeArrowheads="1"/>
          </p:cNvSpPr>
          <p:nvPr>
            <p:ph type="body" idx="1"/>
          </p:nvPr>
        </p:nvSpPr>
        <p:spPr>
          <a:xfrm>
            <a:off x="395536" y="1347936"/>
            <a:ext cx="8513762" cy="5105400"/>
          </a:xfrm>
        </p:spPr>
        <p:txBody>
          <a:bodyPr>
            <a:normAutofit lnSpcReduction="10000"/>
          </a:bodyPr>
          <a:lstStyle/>
          <a:p>
            <a:pPr eaLnBrk="1" hangingPunct="1">
              <a:lnSpc>
                <a:spcPct val="75000"/>
              </a:lnSpc>
              <a:spcBef>
                <a:spcPct val="25000"/>
              </a:spcBef>
            </a:pPr>
            <a:r>
              <a:rPr lang="en-US" sz="2400" dirty="0" smtClean="0">
                <a:latin typeface="Arial Narrow" pitchFamily="34" charset="0"/>
              </a:rPr>
              <a:t>Focus on outcomes, not processes </a:t>
            </a:r>
          </a:p>
          <a:p>
            <a:pPr eaLnBrk="1" hangingPunct="1">
              <a:lnSpc>
                <a:spcPct val="75000"/>
              </a:lnSpc>
              <a:spcBef>
                <a:spcPct val="25000"/>
              </a:spcBef>
            </a:pPr>
            <a:r>
              <a:rPr lang="en-US" sz="2400" dirty="0" smtClean="0">
                <a:latin typeface="Arial Narrow" pitchFamily="34" charset="0"/>
              </a:rPr>
              <a:t>Start each outcome with an action verb. </a:t>
            </a:r>
          </a:p>
          <a:p>
            <a:pPr eaLnBrk="1" hangingPunct="1">
              <a:lnSpc>
                <a:spcPct val="75000"/>
              </a:lnSpc>
              <a:spcBef>
                <a:spcPct val="25000"/>
              </a:spcBef>
            </a:pPr>
            <a:r>
              <a:rPr lang="en-US" sz="2400" dirty="0" smtClean="0">
                <a:latin typeface="Arial Narrow" pitchFamily="34" charset="0"/>
              </a:rPr>
              <a:t>Its good to use only one action verb per learning outcome</a:t>
            </a:r>
          </a:p>
          <a:p>
            <a:pPr eaLnBrk="1" hangingPunct="1">
              <a:lnSpc>
                <a:spcPct val="75000"/>
              </a:lnSpc>
              <a:spcBef>
                <a:spcPct val="25000"/>
              </a:spcBef>
            </a:pPr>
            <a:r>
              <a:rPr lang="en-US" sz="2400" dirty="0" smtClean="0">
                <a:latin typeface="Arial Narrow" pitchFamily="34" charset="0"/>
              </a:rPr>
              <a:t>Avoid vague verbs such as </a:t>
            </a:r>
            <a:r>
              <a:rPr lang="en-US" sz="2400" i="1" dirty="0" smtClean="0">
                <a:latin typeface="Arial Narrow" pitchFamily="34" charset="0"/>
              </a:rPr>
              <a:t>know </a:t>
            </a:r>
            <a:r>
              <a:rPr lang="en-US" sz="2400" dirty="0" smtClean="0">
                <a:latin typeface="Arial Narrow" pitchFamily="34" charset="0"/>
              </a:rPr>
              <a:t>and </a:t>
            </a:r>
            <a:r>
              <a:rPr lang="en-US" sz="2400" i="1" dirty="0" smtClean="0">
                <a:latin typeface="Arial Narrow" pitchFamily="34" charset="0"/>
              </a:rPr>
              <a:t>understand</a:t>
            </a:r>
            <a:r>
              <a:rPr lang="en-US" sz="2400" dirty="0" smtClean="0">
                <a:latin typeface="Arial Narrow" pitchFamily="34" charset="0"/>
              </a:rPr>
              <a:t>. </a:t>
            </a:r>
          </a:p>
          <a:p>
            <a:pPr eaLnBrk="1" hangingPunct="1">
              <a:lnSpc>
                <a:spcPct val="75000"/>
              </a:lnSpc>
              <a:spcBef>
                <a:spcPct val="25000"/>
              </a:spcBef>
            </a:pPr>
            <a:r>
              <a:rPr lang="en-US" sz="2400" dirty="0" smtClean="0">
                <a:latin typeface="Arial Narrow" pitchFamily="34" charset="0"/>
              </a:rPr>
              <a:t>Check that the verbs used reflect the level of learning required. </a:t>
            </a:r>
          </a:p>
          <a:p>
            <a:pPr eaLnBrk="1" hangingPunct="1">
              <a:lnSpc>
                <a:spcPct val="75000"/>
              </a:lnSpc>
              <a:spcBef>
                <a:spcPct val="25000"/>
              </a:spcBef>
            </a:pPr>
            <a:r>
              <a:rPr lang="en-US" sz="2400" dirty="0" smtClean="0">
                <a:latin typeface="Arial Narrow" pitchFamily="34" charset="0"/>
              </a:rPr>
              <a:t>Ensure that outcomes are observable and measurable. </a:t>
            </a:r>
          </a:p>
          <a:p>
            <a:pPr eaLnBrk="1" hangingPunct="1">
              <a:lnSpc>
                <a:spcPct val="75000"/>
              </a:lnSpc>
              <a:spcBef>
                <a:spcPct val="25000"/>
              </a:spcBef>
            </a:pPr>
            <a:r>
              <a:rPr lang="en-US" sz="2400" dirty="0" smtClean="0">
                <a:latin typeface="Arial Narrow" pitchFamily="34" charset="0"/>
              </a:rPr>
              <a:t>Write the outcomes in terms of what the learner does, not what the instructor does.</a:t>
            </a:r>
          </a:p>
          <a:p>
            <a:pPr eaLnBrk="1" hangingPunct="1">
              <a:lnSpc>
                <a:spcPct val="75000"/>
              </a:lnSpc>
              <a:spcBef>
                <a:spcPct val="25000"/>
              </a:spcBef>
            </a:pPr>
            <a:r>
              <a:rPr lang="en-US" sz="2400" dirty="0" smtClean="0">
                <a:latin typeface="Arial Narrow" pitchFamily="34" charset="0"/>
              </a:rPr>
              <a:t>Check that the outcomes reflect knowledge, skills, or attitudes required in the workplace.</a:t>
            </a:r>
          </a:p>
          <a:p>
            <a:pPr eaLnBrk="1" hangingPunct="1">
              <a:lnSpc>
                <a:spcPct val="75000"/>
              </a:lnSpc>
              <a:spcBef>
                <a:spcPct val="25000"/>
              </a:spcBef>
            </a:pPr>
            <a:r>
              <a:rPr lang="en-US" sz="2400" dirty="0" smtClean="0">
                <a:latin typeface="Arial Narrow" pitchFamily="34" charset="0"/>
              </a:rPr>
              <a:t>Include outcomes that are woven into the entire course (such as </a:t>
            </a:r>
            <a:r>
              <a:rPr lang="en-US" sz="2400" i="1" dirty="0" smtClean="0">
                <a:latin typeface="Arial Narrow" pitchFamily="34" charset="0"/>
              </a:rPr>
              <a:t>work effectively in teams</a:t>
            </a:r>
            <a:r>
              <a:rPr lang="en-US" sz="2400" dirty="0" smtClean="0">
                <a:latin typeface="Arial Narrow" pitchFamily="34" charset="0"/>
              </a:rPr>
              <a:t>).</a:t>
            </a:r>
          </a:p>
          <a:p>
            <a:pPr eaLnBrk="1" hangingPunct="1">
              <a:lnSpc>
                <a:spcPct val="75000"/>
              </a:lnSpc>
              <a:spcBef>
                <a:spcPct val="25000"/>
              </a:spcBef>
            </a:pPr>
            <a:r>
              <a:rPr lang="en-US" sz="2400" dirty="0" smtClean="0">
                <a:latin typeface="Arial Narrow" pitchFamily="34" charset="0"/>
              </a:rPr>
              <a:t>Check that there are the appropriate number of outcomes (no more than three per major topic)</a:t>
            </a:r>
          </a:p>
          <a:p>
            <a:pPr eaLnBrk="1" hangingPunct="1">
              <a:lnSpc>
                <a:spcPct val="75000"/>
              </a:lnSpc>
              <a:spcBef>
                <a:spcPct val="25000"/>
              </a:spcBef>
            </a:pPr>
            <a:r>
              <a:rPr lang="en-US" sz="2400" dirty="0" smtClean="0">
                <a:latin typeface="Arial Narrow" pitchFamily="34" charset="0"/>
              </a:rPr>
              <a:t>List the sub-outcomes for each outcome</a:t>
            </a:r>
          </a:p>
          <a:p>
            <a:pPr eaLnBrk="1" hangingPunct="1">
              <a:lnSpc>
                <a:spcPct val="75000"/>
              </a:lnSpc>
              <a:spcBef>
                <a:spcPct val="25000"/>
              </a:spcBef>
            </a:pPr>
            <a:r>
              <a:rPr lang="en-US" sz="2400" dirty="0" smtClean="0">
                <a:latin typeface="Arial Narrow" pitchFamily="34" charset="0"/>
              </a:rPr>
              <a:t>Check that the outcomes fit within programme and course </a:t>
            </a:r>
            <a:r>
              <a:rPr lang="en-US" sz="2400" dirty="0" err="1" smtClean="0">
                <a:latin typeface="Arial Narrow" pitchFamily="34" charset="0"/>
              </a:rPr>
              <a:t>oucomes</a:t>
            </a:r>
            <a:endParaRPr lang="en-US" sz="2400" dirty="0" smtClean="0">
              <a:latin typeface="Arial Narrow" pitchFamily="34" charset="0"/>
            </a:endParaRPr>
          </a:p>
        </p:txBody>
      </p:sp>
      <p:pic>
        <p:nvPicPr>
          <p:cNvPr id="4" name="Picture 3"/>
          <p:cNvPicPr>
            <a:picLocks noChangeAspect="1"/>
          </p:cNvPicPr>
          <p:nvPr/>
        </p:nvPicPr>
        <p:blipFill>
          <a:blip r:embed="rId3"/>
          <a:stretch>
            <a:fillRect/>
          </a:stretch>
        </p:blipFill>
        <p:spPr>
          <a:xfrm>
            <a:off x="7668344" y="116632"/>
            <a:ext cx="936104" cy="936104"/>
          </a:xfrm>
          <a:prstGeom prst="rect">
            <a:avLst/>
          </a:prstGeom>
        </p:spPr>
      </p:pic>
    </p:spTree>
    <p:extLst>
      <p:ext uri="{BB962C8B-B14F-4D97-AF65-F5344CB8AC3E}">
        <p14:creationId xmlns:p14="http://schemas.microsoft.com/office/powerpoint/2010/main" val="86307577"/>
      </p:ext>
    </p:extLst>
  </p:cSld>
  <p:clrMapOvr>
    <a:masterClrMapping/>
  </p:clrMapOvr>
  <p:transition xmlns:p14="http://schemas.microsoft.com/office/powerpoint/2010/main">
    <p:pull dir="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animEffect transition="in" filter="checkerboard(across)">
                                      <p:cBhvr>
                                        <p:cTn id="7" dur="500"/>
                                        <p:tgtEl>
                                          <p:spTgt spid="6349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3491">
                                            <p:txEl>
                                              <p:pRg st="1" end="1"/>
                                            </p:txEl>
                                          </p:spTgt>
                                        </p:tgtEl>
                                        <p:attrNameLst>
                                          <p:attrName>style.visibility</p:attrName>
                                        </p:attrNameLst>
                                      </p:cBhvr>
                                      <p:to>
                                        <p:strVal val="visible"/>
                                      </p:to>
                                    </p:set>
                                    <p:animEffect transition="in" filter="checkerboard(across)">
                                      <p:cBhvr>
                                        <p:cTn id="12" dur="500"/>
                                        <p:tgtEl>
                                          <p:spTgt spid="6349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3491">
                                            <p:txEl>
                                              <p:pRg st="2" end="2"/>
                                            </p:txEl>
                                          </p:spTgt>
                                        </p:tgtEl>
                                        <p:attrNameLst>
                                          <p:attrName>style.visibility</p:attrName>
                                        </p:attrNameLst>
                                      </p:cBhvr>
                                      <p:to>
                                        <p:strVal val="visible"/>
                                      </p:to>
                                    </p:set>
                                    <p:animEffect transition="in" filter="checkerboard(across)">
                                      <p:cBhvr>
                                        <p:cTn id="17" dur="500"/>
                                        <p:tgtEl>
                                          <p:spTgt spid="6349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63491">
                                            <p:txEl>
                                              <p:pRg st="3" end="3"/>
                                            </p:txEl>
                                          </p:spTgt>
                                        </p:tgtEl>
                                        <p:attrNameLst>
                                          <p:attrName>style.visibility</p:attrName>
                                        </p:attrNameLst>
                                      </p:cBhvr>
                                      <p:to>
                                        <p:strVal val="visible"/>
                                      </p:to>
                                    </p:set>
                                    <p:animEffect transition="in" filter="checkerboard(across)">
                                      <p:cBhvr>
                                        <p:cTn id="22" dur="500"/>
                                        <p:tgtEl>
                                          <p:spTgt spid="6349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63491">
                                            <p:txEl>
                                              <p:pRg st="4" end="4"/>
                                            </p:txEl>
                                          </p:spTgt>
                                        </p:tgtEl>
                                        <p:attrNameLst>
                                          <p:attrName>style.visibility</p:attrName>
                                        </p:attrNameLst>
                                      </p:cBhvr>
                                      <p:to>
                                        <p:strVal val="visible"/>
                                      </p:to>
                                    </p:set>
                                    <p:animEffect transition="in" filter="checkerboard(across)">
                                      <p:cBhvr>
                                        <p:cTn id="27" dur="500"/>
                                        <p:tgtEl>
                                          <p:spTgt spid="6349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63491">
                                            <p:txEl>
                                              <p:pRg st="5" end="5"/>
                                            </p:txEl>
                                          </p:spTgt>
                                        </p:tgtEl>
                                        <p:attrNameLst>
                                          <p:attrName>style.visibility</p:attrName>
                                        </p:attrNameLst>
                                      </p:cBhvr>
                                      <p:to>
                                        <p:strVal val="visible"/>
                                      </p:to>
                                    </p:set>
                                    <p:animEffect transition="in" filter="checkerboard(across)">
                                      <p:cBhvr>
                                        <p:cTn id="32" dur="500"/>
                                        <p:tgtEl>
                                          <p:spTgt spid="6349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63491">
                                            <p:txEl>
                                              <p:pRg st="6" end="6"/>
                                            </p:txEl>
                                          </p:spTgt>
                                        </p:tgtEl>
                                        <p:attrNameLst>
                                          <p:attrName>style.visibility</p:attrName>
                                        </p:attrNameLst>
                                      </p:cBhvr>
                                      <p:to>
                                        <p:strVal val="visible"/>
                                      </p:to>
                                    </p:set>
                                    <p:animEffect transition="in" filter="checkerboard(across)">
                                      <p:cBhvr>
                                        <p:cTn id="37" dur="500"/>
                                        <p:tgtEl>
                                          <p:spTgt spid="6349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63491">
                                            <p:txEl>
                                              <p:pRg st="7" end="7"/>
                                            </p:txEl>
                                          </p:spTgt>
                                        </p:tgtEl>
                                        <p:attrNameLst>
                                          <p:attrName>style.visibility</p:attrName>
                                        </p:attrNameLst>
                                      </p:cBhvr>
                                      <p:to>
                                        <p:strVal val="visible"/>
                                      </p:to>
                                    </p:set>
                                    <p:animEffect transition="in" filter="checkerboard(across)">
                                      <p:cBhvr>
                                        <p:cTn id="42" dur="500"/>
                                        <p:tgtEl>
                                          <p:spTgt spid="63491">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63491">
                                            <p:txEl>
                                              <p:pRg st="8" end="8"/>
                                            </p:txEl>
                                          </p:spTgt>
                                        </p:tgtEl>
                                        <p:attrNameLst>
                                          <p:attrName>style.visibility</p:attrName>
                                        </p:attrNameLst>
                                      </p:cBhvr>
                                      <p:to>
                                        <p:strVal val="visible"/>
                                      </p:to>
                                    </p:set>
                                    <p:animEffect transition="in" filter="checkerboard(across)">
                                      <p:cBhvr>
                                        <p:cTn id="47" dur="500"/>
                                        <p:tgtEl>
                                          <p:spTgt spid="63491">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63491">
                                            <p:txEl>
                                              <p:pRg st="9" end="9"/>
                                            </p:txEl>
                                          </p:spTgt>
                                        </p:tgtEl>
                                        <p:attrNameLst>
                                          <p:attrName>style.visibility</p:attrName>
                                        </p:attrNameLst>
                                      </p:cBhvr>
                                      <p:to>
                                        <p:strVal val="visible"/>
                                      </p:to>
                                    </p:set>
                                    <p:animEffect transition="in" filter="checkerboard(across)">
                                      <p:cBhvr>
                                        <p:cTn id="52" dur="500"/>
                                        <p:tgtEl>
                                          <p:spTgt spid="63491">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63491">
                                            <p:txEl>
                                              <p:pRg st="10" end="10"/>
                                            </p:txEl>
                                          </p:spTgt>
                                        </p:tgtEl>
                                        <p:attrNameLst>
                                          <p:attrName>style.visibility</p:attrName>
                                        </p:attrNameLst>
                                      </p:cBhvr>
                                      <p:to>
                                        <p:strVal val="visible"/>
                                      </p:to>
                                    </p:set>
                                    <p:animEffect transition="in" filter="checkerboard(across)">
                                      <p:cBhvr>
                                        <p:cTn id="57" dur="500"/>
                                        <p:tgtEl>
                                          <p:spTgt spid="63491">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grpId="0" nodeType="clickEffect">
                                  <p:stCondLst>
                                    <p:cond delay="0"/>
                                  </p:stCondLst>
                                  <p:childTnLst>
                                    <p:set>
                                      <p:cBhvr>
                                        <p:cTn id="61" dur="1" fill="hold">
                                          <p:stCondLst>
                                            <p:cond delay="0"/>
                                          </p:stCondLst>
                                        </p:cTn>
                                        <p:tgtEl>
                                          <p:spTgt spid="63491">
                                            <p:txEl>
                                              <p:pRg st="11" end="11"/>
                                            </p:txEl>
                                          </p:spTgt>
                                        </p:tgtEl>
                                        <p:attrNameLst>
                                          <p:attrName>style.visibility</p:attrName>
                                        </p:attrNameLst>
                                      </p:cBhvr>
                                      <p:to>
                                        <p:strVal val="visible"/>
                                      </p:to>
                                    </p:set>
                                    <p:animEffect transition="in" filter="checkerboard(across)">
                                      <p:cBhvr>
                                        <p:cTn id="62" dur="500"/>
                                        <p:tgtEl>
                                          <p:spTgt spid="63491">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1835696" y="260648"/>
            <a:ext cx="5616624" cy="648072"/>
          </a:xfrm>
          <a:solidFill>
            <a:srgbClr val="CCFFCC"/>
          </a:solidFill>
        </p:spPr>
        <p:txBody>
          <a:bodyPr/>
          <a:lstStyle/>
          <a:p>
            <a:pPr algn="ctr" eaLnBrk="1" hangingPunct="1"/>
            <a:r>
              <a:rPr lang="en-US" smtClean="0"/>
              <a:t>Teaching Plan</a:t>
            </a:r>
            <a:endParaRPr lang="en-GB" smtClean="0"/>
          </a:p>
        </p:txBody>
      </p:sp>
      <p:sp>
        <p:nvSpPr>
          <p:cNvPr id="64515" name="Rectangle 3"/>
          <p:cNvSpPr>
            <a:spLocks noGrp="1" noChangeArrowheads="1"/>
          </p:cNvSpPr>
          <p:nvPr>
            <p:ph type="body" idx="1"/>
          </p:nvPr>
        </p:nvSpPr>
        <p:spPr>
          <a:xfrm>
            <a:off x="539552" y="1600200"/>
            <a:ext cx="5256584" cy="4445691"/>
          </a:xfrm>
        </p:spPr>
        <p:txBody>
          <a:bodyPr/>
          <a:lstStyle/>
          <a:p>
            <a:pPr eaLnBrk="1" hangingPunct="1"/>
            <a:r>
              <a:rPr lang="en-US" dirty="0" smtClean="0"/>
              <a:t>Plan-do-check-act (PDCA)</a:t>
            </a:r>
          </a:p>
          <a:p>
            <a:pPr eaLnBrk="1" hangingPunct="1"/>
            <a:r>
              <a:rPr lang="en-US" dirty="0" smtClean="0"/>
              <a:t>Plan the class of 42 hours, if teaching a 3 credit course</a:t>
            </a:r>
          </a:p>
        </p:txBody>
      </p:sp>
      <p:pic>
        <p:nvPicPr>
          <p:cNvPr id="64516" name="Picture 5" descr="AG00043_"/>
          <p:cNvPicPr>
            <a:picLocks noChangeAspect="1" noChangeArrowheads="1" noCrop="1"/>
          </p:cNvPicPr>
          <p:nvPr/>
        </p:nvPicPr>
        <p:blipFill>
          <a:blip r:embed="rId2" cstate="print"/>
          <a:srcRect/>
          <a:stretch>
            <a:fillRect/>
          </a:stretch>
        </p:blipFill>
        <p:spPr bwMode="auto">
          <a:xfrm>
            <a:off x="3923928" y="4038600"/>
            <a:ext cx="1571625" cy="2495550"/>
          </a:xfrm>
          <a:prstGeom prst="rect">
            <a:avLst/>
          </a:prstGeom>
          <a:noFill/>
          <a:ln w="9525">
            <a:noFill/>
            <a:miter lim="800000"/>
            <a:headEnd/>
            <a:tailEnd/>
          </a:ln>
        </p:spPr>
      </p:pic>
      <p:pic>
        <p:nvPicPr>
          <p:cNvPr id="5" name="Picture 4"/>
          <p:cNvPicPr>
            <a:picLocks noChangeAspect="1"/>
          </p:cNvPicPr>
          <p:nvPr/>
        </p:nvPicPr>
        <p:blipFill>
          <a:blip r:embed="rId3"/>
          <a:stretch>
            <a:fillRect/>
          </a:stretch>
        </p:blipFill>
        <p:spPr>
          <a:xfrm>
            <a:off x="7668344" y="116632"/>
            <a:ext cx="936104" cy="936104"/>
          </a:xfrm>
          <a:prstGeom prst="rect">
            <a:avLst/>
          </a:prstGeom>
        </p:spPr>
      </p:pic>
      <p:pic>
        <p:nvPicPr>
          <p:cNvPr id="6" name="Picture 2" descr="C:\Users\Valued User\Pictures\2010-11-25 Hajj2010\DCIM\102CANON\IMG_0437.JPG"/>
          <p:cNvPicPr>
            <a:picLocks noChangeAspect="1" noChangeArrowheads="1"/>
          </p:cNvPicPr>
          <p:nvPr/>
        </p:nvPicPr>
        <p:blipFill>
          <a:blip r:embed="rId4" cstate="print"/>
          <a:srcRect/>
          <a:stretch>
            <a:fillRect/>
          </a:stretch>
        </p:blipFill>
        <p:spPr bwMode="auto">
          <a:xfrm>
            <a:off x="5724128" y="2348880"/>
            <a:ext cx="3086100" cy="4114800"/>
          </a:xfrm>
          <a:prstGeom prst="rect">
            <a:avLst/>
          </a:prstGeom>
          <a:noFill/>
        </p:spPr>
      </p:pic>
    </p:spTree>
    <p:extLst>
      <p:ext uri="{BB962C8B-B14F-4D97-AF65-F5344CB8AC3E}">
        <p14:creationId xmlns:p14="http://schemas.microsoft.com/office/powerpoint/2010/main" val="1856586720"/>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Day 1       Outlines</a:t>
            </a:r>
            <a:endParaRPr lang="en-US" dirty="0"/>
          </a:p>
        </p:txBody>
      </p:sp>
      <p:sp>
        <p:nvSpPr>
          <p:cNvPr id="7" name="Content Placeholder 6"/>
          <p:cNvSpPr>
            <a:spLocks noGrp="1"/>
          </p:cNvSpPr>
          <p:nvPr>
            <p:ph idx="1"/>
          </p:nvPr>
        </p:nvSpPr>
        <p:spPr>
          <a:xfrm>
            <a:off x="539552" y="1600200"/>
            <a:ext cx="8147248" cy="4445691"/>
          </a:xfrm>
        </p:spPr>
        <p:txBody>
          <a:bodyPr/>
          <a:lstStyle/>
          <a:p>
            <a:r>
              <a:rPr lang="en-US" dirty="0" smtClean="0"/>
              <a:t>Introduction</a:t>
            </a:r>
          </a:p>
          <a:p>
            <a:r>
              <a:rPr lang="en-US" dirty="0" smtClean="0"/>
              <a:t>OBE Concept</a:t>
            </a:r>
          </a:p>
          <a:p>
            <a:r>
              <a:rPr lang="en-US" dirty="0" smtClean="0"/>
              <a:t>Developing Engineering Curricula</a:t>
            </a:r>
          </a:p>
          <a:p>
            <a:r>
              <a:rPr lang="en-US" dirty="0" err="1" smtClean="0"/>
              <a:t>Programme</a:t>
            </a:r>
            <a:r>
              <a:rPr lang="en-US" dirty="0" smtClean="0"/>
              <a:t> Educational Objectives (PEO)</a:t>
            </a:r>
          </a:p>
          <a:p>
            <a:r>
              <a:rPr lang="en-US" dirty="0" err="1" smtClean="0"/>
              <a:t>Programme</a:t>
            </a:r>
            <a:r>
              <a:rPr lang="en-US" dirty="0" smtClean="0"/>
              <a:t> Outcomes (PO)</a:t>
            </a:r>
          </a:p>
          <a:p>
            <a:r>
              <a:rPr lang="en-US" dirty="0" smtClean="0"/>
              <a:t>Course/Learning Outcomes (CO/LO)</a:t>
            </a:r>
            <a:endParaRPr lang="en-US" dirty="0"/>
          </a:p>
        </p:txBody>
      </p:sp>
      <p:pic>
        <p:nvPicPr>
          <p:cNvPr id="4" name="Picture 3"/>
          <p:cNvPicPr>
            <a:picLocks noChangeAspect="1"/>
          </p:cNvPicPr>
          <p:nvPr/>
        </p:nvPicPr>
        <p:blipFill>
          <a:blip r:embed="rId2"/>
          <a:stretch>
            <a:fillRect/>
          </a:stretch>
        </p:blipFill>
        <p:spPr>
          <a:xfrm>
            <a:off x="7668344" y="116632"/>
            <a:ext cx="936104" cy="936104"/>
          </a:xfrm>
          <a:prstGeom prst="rect">
            <a:avLst/>
          </a:prstGeom>
        </p:spPr>
      </p:pic>
    </p:spTree>
    <p:extLst>
      <p:ext uri="{BB962C8B-B14F-4D97-AF65-F5344CB8AC3E}">
        <p14:creationId xmlns:p14="http://schemas.microsoft.com/office/powerpoint/2010/main" val="2461342899"/>
      </p:ext>
    </p:extLst>
  </p:cSld>
  <p:clrMapOvr>
    <a:masterClrMapping/>
  </p:clrMapOvr>
  <p:transition xmlns:p14="http://schemas.microsoft.com/office/powerpoint/2010/main">
    <p:pull dir="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checkerboard(across)">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checkerboard(across)">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checkerboard(across)">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checkerboard(across)">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checkerboard(across)">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checkerboard(across)">
                                      <p:cBhvr>
                                        <p:cTn id="32"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1907704" y="188640"/>
            <a:ext cx="5472608" cy="1008112"/>
          </a:xfrm>
          <a:solidFill>
            <a:srgbClr val="CCFFCC"/>
          </a:solidFill>
        </p:spPr>
        <p:txBody>
          <a:bodyPr>
            <a:normAutofit fontScale="90000"/>
          </a:bodyPr>
          <a:lstStyle/>
          <a:p>
            <a:pPr algn="ctr" eaLnBrk="1" hangingPunct="1"/>
            <a:r>
              <a:rPr lang="en-US" dirty="0" smtClean="0"/>
              <a:t>What to consider when preparing a teaching plan?</a:t>
            </a:r>
            <a:endParaRPr lang="en-GB" dirty="0" smtClean="0"/>
          </a:p>
        </p:txBody>
      </p:sp>
      <p:sp>
        <p:nvSpPr>
          <p:cNvPr id="65539" name="Rectangle 3"/>
          <p:cNvSpPr>
            <a:spLocks noGrp="1" noChangeArrowheads="1"/>
          </p:cNvSpPr>
          <p:nvPr>
            <p:ph type="body" idx="1"/>
          </p:nvPr>
        </p:nvSpPr>
        <p:spPr>
          <a:xfrm>
            <a:off x="395536" y="1916832"/>
            <a:ext cx="8291264" cy="4781128"/>
          </a:xfrm>
        </p:spPr>
        <p:txBody>
          <a:bodyPr/>
          <a:lstStyle/>
          <a:p>
            <a:pPr eaLnBrk="1" hangingPunct="1">
              <a:lnSpc>
                <a:spcPct val="90000"/>
              </a:lnSpc>
            </a:pPr>
            <a:r>
              <a:rPr lang="en-US" dirty="0" smtClean="0"/>
              <a:t>From each topic – what is the learning outcomes</a:t>
            </a:r>
          </a:p>
          <a:p>
            <a:pPr eaLnBrk="1" hangingPunct="1">
              <a:lnSpc>
                <a:spcPct val="90000"/>
              </a:lnSpc>
            </a:pPr>
            <a:r>
              <a:rPr lang="en-US" dirty="0" smtClean="0"/>
              <a:t>Remember – something that you can measure (think about assessment tools)</a:t>
            </a:r>
            <a:endParaRPr lang="en-GB" dirty="0" smtClean="0"/>
          </a:p>
          <a:p>
            <a:pPr eaLnBrk="1" hangingPunct="1">
              <a:lnSpc>
                <a:spcPct val="90000"/>
              </a:lnSpc>
            </a:pPr>
            <a:r>
              <a:rPr lang="en-US" dirty="0" smtClean="0"/>
              <a:t>Do your learning outcomes address your course outcomes and programme outcomes?</a:t>
            </a:r>
          </a:p>
          <a:p>
            <a:pPr eaLnBrk="1" hangingPunct="1">
              <a:lnSpc>
                <a:spcPct val="90000"/>
              </a:lnSpc>
            </a:pPr>
            <a:r>
              <a:rPr lang="en-US" dirty="0" smtClean="0"/>
              <a:t>Consider students’ contact hours </a:t>
            </a:r>
            <a:endParaRPr lang="en-GB" dirty="0" smtClean="0"/>
          </a:p>
        </p:txBody>
      </p:sp>
      <p:pic>
        <p:nvPicPr>
          <p:cNvPr id="4" name="Picture 3"/>
          <p:cNvPicPr>
            <a:picLocks noChangeAspect="1"/>
          </p:cNvPicPr>
          <p:nvPr/>
        </p:nvPicPr>
        <p:blipFill>
          <a:blip r:embed="rId2"/>
          <a:stretch>
            <a:fillRect/>
          </a:stretch>
        </p:blipFill>
        <p:spPr>
          <a:xfrm>
            <a:off x="7668344" y="116632"/>
            <a:ext cx="936104" cy="936104"/>
          </a:xfrm>
          <a:prstGeom prst="rect">
            <a:avLst/>
          </a:prstGeom>
        </p:spPr>
      </p:pic>
    </p:spTree>
    <p:extLst>
      <p:ext uri="{BB962C8B-B14F-4D97-AF65-F5344CB8AC3E}">
        <p14:creationId xmlns:p14="http://schemas.microsoft.com/office/powerpoint/2010/main" val="4111627849"/>
      </p:ext>
    </p:extLst>
  </p:cSld>
  <p:clrMapOvr>
    <a:masterClrMapping/>
  </p:clrMapOvr>
  <p:transition xmlns:p14="http://schemas.microsoft.com/office/powerpoint/2010/main">
    <p:pull dir="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5539">
                                            <p:txEl>
                                              <p:pRg st="0" end="0"/>
                                            </p:txEl>
                                          </p:spTgt>
                                        </p:tgtEl>
                                        <p:attrNameLst>
                                          <p:attrName>style.visibility</p:attrName>
                                        </p:attrNameLst>
                                      </p:cBhvr>
                                      <p:to>
                                        <p:strVal val="visible"/>
                                      </p:to>
                                    </p:set>
                                    <p:animEffect transition="in" filter="checkerboard(across)">
                                      <p:cBhvr>
                                        <p:cTn id="7" dur="500"/>
                                        <p:tgtEl>
                                          <p:spTgt spid="655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5539">
                                            <p:txEl>
                                              <p:pRg st="1" end="1"/>
                                            </p:txEl>
                                          </p:spTgt>
                                        </p:tgtEl>
                                        <p:attrNameLst>
                                          <p:attrName>style.visibility</p:attrName>
                                        </p:attrNameLst>
                                      </p:cBhvr>
                                      <p:to>
                                        <p:strVal val="visible"/>
                                      </p:to>
                                    </p:set>
                                    <p:animEffect transition="in" filter="checkerboard(across)">
                                      <p:cBhvr>
                                        <p:cTn id="12" dur="500"/>
                                        <p:tgtEl>
                                          <p:spTgt spid="6553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5539">
                                            <p:txEl>
                                              <p:pRg st="2" end="2"/>
                                            </p:txEl>
                                          </p:spTgt>
                                        </p:tgtEl>
                                        <p:attrNameLst>
                                          <p:attrName>style.visibility</p:attrName>
                                        </p:attrNameLst>
                                      </p:cBhvr>
                                      <p:to>
                                        <p:strVal val="visible"/>
                                      </p:to>
                                    </p:set>
                                    <p:animEffect transition="in" filter="checkerboard(across)">
                                      <p:cBhvr>
                                        <p:cTn id="17" dur="500"/>
                                        <p:tgtEl>
                                          <p:spTgt spid="6553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65539">
                                            <p:txEl>
                                              <p:pRg st="3" end="3"/>
                                            </p:txEl>
                                          </p:spTgt>
                                        </p:tgtEl>
                                        <p:attrNameLst>
                                          <p:attrName>style.visibility</p:attrName>
                                        </p:attrNameLst>
                                      </p:cBhvr>
                                      <p:to>
                                        <p:strVal val="visible"/>
                                      </p:to>
                                    </p:set>
                                    <p:animEffect transition="in" filter="checkerboard(across)">
                                      <p:cBhvr>
                                        <p:cTn id="22" dur="500"/>
                                        <p:tgtEl>
                                          <p:spTgt spid="6553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9"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1763688" y="476672"/>
            <a:ext cx="5688632" cy="648072"/>
          </a:xfrm>
          <a:solidFill>
            <a:srgbClr val="CCFFCC"/>
          </a:solidFill>
        </p:spPr>
        <p:txBody>
          <a:bodyPr/>
          <a:lstStyle/>
          <a:p>
            <a:pPr algn="ctr" eaLnBrk="1" hangingPunct="1"/>
            <a:r>
              <a:rPr lang="en-US" dirty="0" err="1" smtClean="0"/>
              <a:t>Cont</a:t>
            </a:r>
            <a:r>
              <a:rPr lang="en-US" dirty="0" smtClean="0"/>
              <a:t>….</a:t>
            </a:r>
            <a:endParaRPr lang="en-GB" dirty="0" smtClean="0"/>
          </a:p>
        </p:txBody>
      </p:sp>
      <p:sp>
        <p:nvSpPr>
          <p:cNvPr id="66563" name="Rectangle 3"/>
          <p:cNvSpPr>
            <a:spLocks noGrp="1" noChangeArrowheads="1"/>
          </p:cNvSpPr>
          <p:nvPr>
            <p:ph type="body" idx="1"/>
          </p:nvPr>
        </p:nvSpPr>
        <p:spPr>
          <a:xfrm>
            <a:off x="251520" y="1600200"/>
            <a:ext cx="8435280" cy="4709120"/>
          </a:xfrm>
        </p:spPr>
        <p:txBody>
          <a:bodyPr/>
          <a:lstStyle/>
          <a:p>
            <a:pPr eaLnBrk="1" hangingPunct="1">
              <a:lnSpc>
                <a:spcPct val="90000"/>
              </a:lnSpc>
            </a:pPr>
            <a:r>
              <a:rPr lang="en-US" sz="2800" dirty="0" smtClean="0"/>
              <a:t>Consider class or instructor contact hours</a:t>
            </a:r>
          </a:p>
          <a:p>
            <a:pPr eaLnBrk="1" hangingPunct="1">
              <a:lnSpc>
                <a:spcPct val="90000"/>
              </a:lnSpc>
            </a:pPr>
            <a:r>
              <a:rPr lang="en-US" sz="2800" dirty="0" smtClean="0"/>
              <a:t>Identify delivery methods</a:t>
            </a:r>
          </a:p>
          <a:p>
            <a:pPr eaLnBrk="1" hangingPunct="1">
              <a:lnSpc>
                <a:spcPct val="90000"/>
              </a:lnSpc>
            </a:pPr>
            <a:r>
              <a:rPr lang="en-US" sz="2800" dirty="0" smtClean="0"/>
              <a:t>A delivery method can address many outcomes but remember you must know how to assess at the end</a:t>
            </a:r>
          </a:p>
          <a:p>
            <a:pPr eaLnBrk="1" hangingPunct="1">
              <a:lnSpc>
                <a:spcPct val="90000"/>
              </a:lnSpc>
            </a:pPr>
            <a:r>
              <a:rPr lang="en-US" sz="2800" dirty="0" smtClean="0"/>
              <a:t>What do you want the students to do in order to learn?</a:t>
            </a:r>
          </a:p>
          <a:p>
            <a:pPr eaLnBrk="1" hangingPunct="1">
              <a:lnSpc>
                <a:spcPct val="90000"/>
              </a:lnSpc>
            </a:pPr>
            <a:r>
              <a:rPr lang="en-US" sz="2800" dirty="0" smtClean="0"/>
              <a:t>What are the preparations that an instructor has to do to ensure learning?</a:t>
            </a:r>
            <a:endParaRPr lang="en-GB" sz="2800" dirty="0" smtClean="0"/>
          </a:p>
        </p:txBody>
      </p:sp>
      <p:pic>
        <p:nvPicPr>
          <p:cNvPr id="4" name="Picture 3"/>
          <p:cNvPicPr>
            <a:picLocks noChangeAspect="1"/>
          </p:cNvPicPr>
          <p:nvPr/>
        </p:nvPicPr>
        <p:blipFill>
          <a:blip r:embed="rId2"/>
          <a:stretch>
            <a:fillRect/>
          </a:stretch>
        </p:blipFill>
        <p:spPr>
          <a:xfrm>
            <a:off x="7668344" y="116632"/>
            <a:ext cx="936104" cy="936104"/>
          </a:xfrm>
          <a:prstGeom prst="rect">
            <a:avLst/>
          </a:prstGeom>
        </p:spPr>
      </p:pic>
    </p:spTree>
    <p:extLst>
      <p:ext uri="{BB962C8B-B14F-4D97-AF65-F5344CB8AC3E}">
        <p14:creationId xmlns:p14="http://schemas.microsoft.com/office/powerpoint/2010/main" val="192445017"/>
      </p:ext>
    </p:extLst>
  </p:cSld>
  <p:clrMapOvr>
    <a:masterClrMapping/>
  </p:clrMapOvr>
  <p:transition xmlns:p14="http://schemas.microsoft.com/office/powerpoint/2010/main">
    <p:pull dir="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6563">
                                            <p:txEl>
                                              <p:pRg st="0" end="0"/>
                                            </p:txEl>
                                          </p:spTgt>
                                        </p:tgtEl>
                                        <p:attrNameLst>
                                          <p:attrName>style.visibility</p:attrName>
                                        </p:attrNameLst>
                                      </p:cBhvr>
                                      <p:to>
                                        <p:strVal val="visible"/>
                                      </p:to>
                                    </p:set>
                                    <p:animEffect transition="in" filter="checkerboard(across)">
                                      <p:cBhvr>
                                        <p:cTn id="7" dur="500"/>
                                        <p:tgtEl>
                                          <p:spTgt spid="665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6563">
                                            <p:txEl>
                                              <p:pRg st="1" end="1"/>
                                            </p:txEl>
                                          </p:spTgt>
                                        </p:tgtEl>
                                        <p:attrNameLst>
                                          <p:attrName>style.visibility</p:attrName>
                                        </p:attrNameLst>
                                      </p:cBhvr>
                                      <p:to>
                                        <p:strVal val="visible"/>
                                      </p:to>
                                    </p:set>
                                    <p:animEffect transition="in" filter="checkerboard(across)">
                                      <p:cBhvr>
                                        <p:cTn id="12" dur="500"/>
                                        <p:tgtEl>
                                          <p:spTgt spid="6656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6563">
                                            <p:txEl>
                                              <p:pRg st="2" end="2"/>
                                            </p:txEl>
                                          </p:spTgt>
                                        </p:tgtEl>
                                        <p:attrNameLst>
                                          <p:attrName>style.visibility</p:attrName>
                                        </p:attrNameLst>
                                      </p:cBhvr>
                                      <p:to>
                                        <p:strVal val="visible"/>
                                      </p:to>
                                    </p:set>
                                    <p:animEffect transition="in" filter="checkerboard(across)">
                                      <p:cBhvr>
                                        <p:cTn id="17" dur="500"/>
                                        <p:tgtEl>
                                          <p:spTgt spid="6656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66563">
                                            <p:txEl>
                                              <p:pRg st="3" end="3"/>
                                            </p:txEl>
                                          </p:spTgt>
                                        </p:tgtEl>
                                        <p:attrNameLst>
                                          <p:attrName>style.visibility</p:attrName>
                                        </p:attrNameLst>
                                      </p:cBhvr>
                                      <p:to>
                                        <p:strVal val="visible"/>
                                      </p:to>
                                    </p:set>
                                    <p:animEffect transition="in" filter="checkerboard(across)">
                                      <p:cBhvr>
                                        <p:cTn id="22" dur="500"/>
                                        <p:tgtEl>
                                          <p:spTgt spid="6656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66563">
                                            <p:txEl>
                                              <p:pRg st="4" end="4"/>
                                            </p:txEl>
                                          </p:spTgt>
                                        </p:tgtEl>
                                        <p:attrNameLst>
                                          <p:attrName>style.visibility</p:attrName>
                                        </p:attrNameLst>
                                      </p:cBhvr>
                                      <p:to>
                                        <p:strVal val="visible"/>
                                      </p:to>
                                    </p:set>
                                    <p:animEffect transition="in" filter="checkerboard(across)">
                                      <p:cBhvr>
                                        <p:cTn id="27" dur="500"/>
                                        <p:tgtEl>
                                          <p:spTgt spid="6656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3"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1763688" y="476672"/>
            <a:ext cx="5472608" cy="648072"/>
          </a:xfrm>
          <a:solidFill>
            <a:srgbClr val="CCFFCC"/>
          </a:solidFill>
        </p:spPr>
        <p:txBody>
          <a:bodyPr/>
          <a:lstStyle/>
          <a:p>
            <a:pPr algn="ctr" eaLnBrk="1" hangingPunct="1"/>
            <a:r>
              <a:rPr lang="en-US" dirty="0" err="1" smtClean="0"/>
              <a:t>Cont</a:t>
            </a:r>
            <a:r>
              <a:rPr lang="en-US" dirty="0" smtClean="0"/>
              <a:t>…</a:t>
            </a:r>
            <a:endParaRPr lang="en-GB" dirty="0" smtClean="0"/>
          </a:p>
        </p:txBody>
      </p:sp>
      <p:sp>
        <p:nvSpPr>
          <p:cNvPr id="67587" name="Rectangle 3"/>
          <p:cNvSpPr>
            <a:spLocks noGrp="1" noChangeArrowheads="1"/>
          </p:cNvSpPr>
          <p:nvPr>
            <p:ph type="body" idx="1"/>
          </p:nvPr>
        </p:nvSpPr>
        <p:spPr>
          <a:xfrm>
            <a:off x="467544" y="1600200"/>
            <a:ext cx="8219256" cy="4445691"/>
          </a:xfrm>
        </p:spPr>
        <p:txBody>
          <a:bodyPr/>
          <a:lstStyle/>
          <a:p>
            <a:pPr eaLnBrk="1" hangingPunct="1"/>
            <a:r>
              <a:rPr lang="en-US" sz="2800" dirty="0" smtClean="0"/>
              <a:t>Write an executive summary of how you are going to facilitate learning in your course (remember you must be able to demonstrate that learning has taken place)</a:t>
            </a:r>
          </a:p>
          <a:p>
            <a:pPr eaLnBrk="1" hangingPunct="1"/>
            <a:r>
              <a:rPr lang="en-US" sz="2800" dirty="0" smtClean="0"/>
              <a:t>The assessment (exam, test, quiz) questions, assignments, and observations (what you can observe you can measure) should be expanded further. </a:t>
            </a:r>
            <a:endParaRPr lang="en-GB" sz="2800" dirty="0" smtClean="0"/>
          </a:p>
        </p:txBody>
      </p:sp>
      <p:pic>
        <p:nvPicPr>
          <p:cNvPr id="4" name="Picture 3"/>
          <p:cNvPicPr>
            <a:picLocks noChangeAspect="1"/>
          </p:cNvPicPr>
          <p:nvPr/>
        </p:nvPicPr>
        <p:blipFill>
          <a:blip r:embed="rId2"/>
          <a:stretch>
            <a:fillRect/>
          </a:stretch>
        </p:blipFill>
        <p:spPr>
          <a:xfrm>
            <a:off x="7668344" y="116632"/>
            <a:ext cx="936104" cy="936104"/>
          </a:xfrm>
          <a:prstGeom prst="rect">
            <a:avLst/>
          </a:prstGeom>
        </p:spPr>
      </p:pic>
    </p:spTree>
    <p:extLst>
      <p:ext uri="{BB962C8B-B14F-4D97-AF65-F5344CB8AC3E}">
        <p14:creationId xmlns:p14="http://schemas.microsoft.com/office/powerpoint/2010/main" val="3847514835"/>
      </p:ext>
    </p:extLst>
  </p:cSld>
  <p:clrMapOvr>
    <a:masterClrMapping/>
  </p:clrMapOvr>
  <p:transition xmlns:p14="http://schemas.microsoft.com/office/powerpoint/2010/main">
    <p:pull dir="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7587">
                                            <p:txEl>
                                              <p:pRg st="0" end="0"/>
                                            </p:txEl>
                                          </p:spTgt>
                                        </p:tgtEl>
                                        <p:attrNameLst>
                                          <p:attrName>style.visibility</p:attrName>
                                        </p:attrNameLst>
                                      </p:cBhvr>
                                      <p:to>
                                        <p:strVal val="visible"/>
                                      </p:to>
                                    </p:set>
                                    <p:animEffect transition="in" filter="checkerboard(across)">
                                      <p:cBhvr>
                                        <p:cTn id="7" dur="500"/>
                                        <p:tgtEl>
                                          <p:spTgt spid="675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7587">
                                            <p:txEl>
                                              <p:pRg st="1" end="1"/>
                                            </p:txEl>
                                          </p:spTgt>
                                        </p:tgtEl>
                                        <p:attrNameLst>
                                          <p:attrName>style.visibility</p:attrName>
                                        </p:attrNameLst>
                                      </p:cBhvr>
                                      <p:to>
                                        <p:strVal val="visible"/>
                                      </p:to>
                                    </p:set>
                                    <p:animEffect transition="in" filter="checkerboard(across)">
                                      <p:cBhvr>
                                        <p:cTn id="12" dur="500"/>
                                        <p:tgtEl>
                                          <p:spTgt spid="6758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1835696" y="476672"/>
            <a:ext cx="5616624" cy="648072"/>
          </a:xfrm>
          <a:solidFill>
            <a:srgbClr val="CCFFCC"/>
          </a:solidFill>
        </p:spPr>
        <p:txBody>
          <a:bodyPr/>
          <a:lstStyle/>
          <a:p>
            <a:pPr algn="ctr" eaLnBrk="1" hangingPunct="1"/>
            <a:r>
              <a:rPr lang="en-US" dirty="0" err="1" smtClean="0"/>
              <a:t>Cont</a:t>
            </a:r>
            <a:r>
              <a:rPr lang="en-US" dirty="0" smtClean="0"/>
              <a:t>….</a:t>
            </a:r>
            <a:endParaRPr lang="en-GB" dirty="0" smtClean="0"/>
          </a:p>
        </p:txBody>
      </p:sp>
      <p:sp>
        <p:nvSpPr>
          <p:cNvPr id="68611" name="Rectangle 3"/>
          <p:cNvSpPr>
            <a:spLocks noGrp="1" noChangeArrowheads="1"/>
          </p:cNvSpPr>
          <p:nvPr>
            <p:ph type="body" idx="1"/>
          </p:nvPr>
        </p:nvSpPr>
        <p:spPr>
          <a:xfrm>
            <a:off x="395536" y="1600200"/>
            <a:ext cx="8291264" cy="4445691"/>
          </a:xfrm>
        </p:spPr>
        <p:txBody>
          <a:bodyPr/>
          <a:lstStyle/>
          <a:p>
            <a:pPr eaLnBrk="1" hangingPunct="1"/>
            <a:r>
              <a:rPr lang="en-US" dirty="0" smtClean="0"/>
              <a:t>You will need to know the students in order to be able to observe and record students participation</a:t>
            </a:r>
          </a:p>
          <a:p>
            <a:pPr eaLnBrk="1" hangingPunct="1"/>
            <a:endParaRPr lang="en-GB" dirty="0" smtClean="0"/>
          </a:p>
        </p:txBody>
      </p:sp>
      <p:pic>
        <p:nvPicPr>
          <p:cNvPr id="68612" name="Picture 3" descr="monyet gitur"/>
          <p:cNvPicPr>
            <a:picLocks noChangeAspect="1" noChangeArrowheads="1" noCrop="1"/>
          </p:cNvPicPr>
          <p:nvPr/>
        </p:nvPicPr>
        <p:blipFill>
          <a:blip r:embed="rId2" cstate="print"/>
          <a:srcRect/>
          <a:stretch>
            <a:fillRect/>
          </a:stretch>
        </p:blipFill>
        <p:spPr bwMode="auto">
          <a:xfrm>
            <a:off x="3429000" y="4419600"/>
            <a:ext cx="2057400" cy="2057400"/>
          </a:xfrm>
          <a:prstGeom prst="rect">
            <a:avLst/>
          </a:prstGeom>
          <a:noFill/>
          <a:ln w="9525">
            <a:noFill/>
            <a:miter lim="800000"/>
            <a:headEnd/>
            <a:tailEnd/>
          </a:ln>
        </p:spPr>
      </p:pic>
      <p:pic>
        <p:nvPicPr>
          <p:cNvPr id="5" name="Picture 4"/>
          <p:cNvPicPr>
            <a:picLocks noChangeAspect="1"/>
          </p:cNvPicPr>
          <p:nvPr/>
        </p:nvPicPr>
        <p:blipFill>
          <a:blip r:embed="rId3"/>
          <a:stretch>
            <a:fillRect/>
          </a:stretch>
        </p:blipFill>
        <p:spPr>
          <a:xfrm>
            <a:off x="7668344" y="116632"/>
            <a:ext cx="936104" cy="936104"/>
          </a:xfrm>
          <a:prstGeom prst="rect">
            <a:avLst/>
          </a:prstGeom>
        </p:spPr>
      </p:pic>
    </p:spTree>
    <p:extLst>
      <p:ext uri="{BB962C8B-B14F-4D97-AF65-F5344CB8AC3E}">
        <p14:creationId xmlns:p14="http://schemas.microsoft.com/office/powerpoint/2010/main" val="1538726211"/>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6" name="Rectangle 28"/>
          <p:cNvSpPr>
            <a:spLocks noChangeArrowheads="1"/>
          </p:cNvSpPr>
          <p:nvPr/>
        </p:nvSpPr>
        <p:spPr bwMode="auto">
          <a:xfrm>
            <a:off x="2057400" y="381000"/>
            <a:ext cx="5029200" cy="1295400"/>
          </a:xfrm>
          <a:prstGeom prst="rect">
            <a:avLst/>
          </a:prstGeom>
          <a:solidFill>
            <a:schemeClr val="accent2">
              <a:lumMod val="20000"/>
              <a:lumOff val="80000"/>
            </a:schemeClr>
          </a:solidFill>
          <a:ln w="9525">
            <a:solidFill>
              <a:schemeClr val="tx1"/>
            </a:solidFill>
            <a:miter lim="800000"/>
            <a:headEnd/>
            <a:tailEnd/>
          </a:ln>
        </p:spPr>
        <p:txBody>
          <a:bodyPr wrap="none" anchor="ctr"/>
          <a:lstStyle/>
          <a:p>
            <a:pPr algn="ctr"/>
            <a:r>
              <a:rPr lang="en-US" sz="3600">
                <a:latin typeface="Arial Narrow" pitchFamily="34" charset="0"/>
              </a:rPr>
              <a:t>Typical teaching plan format</a:t>
            </a:r>
          </a:p>
          <a:p>
            <a:pPr algn="ctr"/>
            <a:r>
              <a:rPr lang="en-US" sz="3600">
                <a:latin typeface="Arial Narrow" pitchFamily="34" charset="0"/>
              </a:rPr>
              <a:t>Remember KSA</a:t>
            </a:r>
            <a:endParaRPr lang="en-GB" sz="3600">
              <a:latin typeface="Arial Narrow" pitchFamily="34" charset="0"/>
            </a:endParaRPr>
          </a:p>
        </p:txBody>
      </p:sp>
      <p:graphicFrame>
        <p:nvGraphicFramePr>
          <p:cNvPr id="82036" name="Group 116"/>
          <p:cNvGraphicFramePr>
            <a:graphicFrameLocks noGrp="1"/>
          </p:cNvGraphicFramePr>
          <p:nvPr/>
        </p:nvGraphicFramePr>
        <p:xfrm>
          <a:off x="304800" y="2514600"/>
          <a:ext cx="8604250" cy="3462338"/>
        </p:xfrm>
        <a:graphic>
          <a:graphicData uri="http://schemas.openxmlformats.org/drawingml/2006/table">
            <a:tbl>
              <a:tblPr/>
              <a:tblGrid>
                <a:gridCol w="914400"/>
                <a:gridCol w="1219200"/>
                <a:gridCol w="1143000"/>
                <a:gridCol w="1381125"/>
                <a:gridCol w="1230313"/>
                <a:gridCol w="1230312"/>
                <a:gridCol w="1485900"/>
              </a:tblGrid>
              <a:tr h="11858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charset="0"/>
                        </a:rPr>
                        <a:t>Topics</a:t>
                      </a:r>
                      <a:endParaRPr kumimoji="0" lang="en-GB" sz="2000" b="0" i="0" u="none" strike="noStrike" cap="none" normalizeH="0" baseline="0" smtClean="0">
                        <a:ln>
                          <a:noFill/>
                        </a:ln>
                        <a:solidFill>
                          <a:schemeClr val="tx1"/>
                        </a:solidFill>
                        <a:effectLst/>
                        <a:latin typeface="Times New Roman"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charset="0"/>
                        </a:rPr>
                        <a:t>Course outcome</a:t>
                      </a:r>
                      <a:endParaRPr kumimoji="0" lang="en-GB" sz="2000" b="0" i="0" u="none" strike="noStrike" cap="none" normalizeH="0" baseline="0" smtClean="0">
                        <a:ln>
                          <a:noFill/>
                        </a:ln>
                        <a:solidFill>
                          <a:schemeClr val="tx1"/>
                        </a:solidFill>
                        <a:effectLst/>
                        <a:latin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Times New Roman" charset="0"/>
                        </a:rPr>
                        <a:t>Delivery method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charset="0"/>
                        </a:rPr>
                        <a:t>Assessment</a:t>
                      </a:r>
                      <a:endParaRPr kumimoji="0" lang="en-GB" sz="2000" b="0" i="0" u="none" strike="noStrike" cap="none" normalizeH="0" baseline="0" smtClean="0">
                        <a:ln>
                          <a:noFill/>
                        </a:ln>
                        <a:solidFill>
                          <a:schemeClr val="tx1"/>
                        </a:solidFill>
                        <a:effectLst/>
                        <a:latin typeface="Times New Roman"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000" b="0" i="0" u="none" strike="noStrike" cap="none" normalizeH="0" baseline="0" smtClean="0">
                        <a:ln>
                          <a:noFill/>
                        </a:ln>
                        <a:solidFill>
                          <a:schemeClr val="tx1"/>
                        </a:solidFill>
                        <a:effectLst/>
                        <a:latin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charset="0"/>
                        </a:rPr>
                        <a:t>Indicator</a:t>
                      </a:r>
                      <a:endParaRPr kumimoji="0" lang="en-GB" sz="2000" b="0" i="0" u="none" strike="noStrike" cap="none" normalizeH="0" baseline="0" smtClean="0">
                        <a:ln>
                          <a:noFill/>
                        </a:ln>
                        <a:solidFill>
                          <a:schemeClr val="tx1"/>
                        </a:solidFill>
                        <a:effectLst/>
                        <a:latin typeface="Times New Roman"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000" b="0" i="0" u="none" strike="noStrike" cap="none" normalizeH="0" baseline="0" smtClean="0">
                        <a:ln>
                          <a:noFill/>
                        </a:ln>
                        <a:solidFill>
                          <a:schemeClr val="tx1"/>
                        </a:solidFill>
                        <a:effectLst/>
                        <a:latin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charset="0"/>
                        </a:rPr>
                        <a:t>Students contact time</a:t>
                      </a:r>
                      <a:endParaRPr kumimoji="0" lang="en-GB" sz="2000" b="0" i="0" u="none" strike="noStrike" cap="none" normalizeH="0" baseline="0" smtClean="0">
                        <a:ln>
                          <a:noFill/>
                        </a:ln>
                        <a:solidFill>
                          <a:schemeClr val="tx1"/>
                        </a:solidFill>
                        <a:effectLst/>
                        <a:latin typeface="Times New Roman"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000" b="0" i="0" u="none" strike="noStrike" cap="none" normalizeH="0" baseline="0" smtClean="0">
                        <a:ln>
                          <a:noFill/>
                        </a:ln>
                        <a:solidFill>
                          <a:schemeClr val="tx1"/>
                        </a:solidFill>
                        <a:effectLst/>
                        <a:latin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charset="0"/>
                        </a:rPr>
                        <a:t>Instructors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charset="0"/>
                        </a:rPr>
                        <a:t>contact time</a:t>
                      </a:r>
                      <a:endParaRPr kumimoji="0" lang="en-GB" sz="2000" b="0" i="0" u="none" strike="noStrike" cap="none" normalizeH="0" baseline="0" smtClean="0">
                        <a:ln>
                          <a:noFill/>
                        </a:ln>
                        <a:solidFill>
                          <a:schemeClr val="tx1"/>
                        </a:solidFill>
                        <a:effectLst/>
                        <a:latin typeface="Times New Roman"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461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445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4" name="Picture 3"/>
          <p:cNvPicPr>
            <a:picLocks noChangeAspect="1"/>
          </p:cNvPicPr>
          <p:nvPr/>
        </p:nvPicPr>
        <p:blipFill>
          <a:blip r:embed="rId2"/>
          <a:stretch>
            <a:fillRect/>
          </a:stretch>
        </p:blipFill>
        <p:spPr>
          <a:xfrm>
            <a:off x="7668344" y="116632"/>
            <a:ext cx="936104" cy="936104"/>
          </a:xfrm>
          <a:prstGeom prst="rect">
            <a:avLst/>
          </a:prstGeom>
        </p:spPr>
      </p:pic>
    </p:spTree>
    <p:extLst>
      <p:ext uri="{BB962C8B-B14F-4D97-AF65-F5344CB8AC3E}">
        <p14:creationId xmlns:p14="http://schemas.microsoft.com/office/powerpoint/2010/main" val="3011411459"/>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6" name="Rectangle 2"/>
          <p:cNvSpPr>
            <a:spLocks noGrp="1" noChangeArrowheads="1"/>
          </p:cNvSpPr>
          <p:nvPr>
            <p:ph type="title"/>
          </p:nvPr>
        </p:nvSpPr>
        <p:spPr/>
        <p:txBody>
          <a:bodyPr/>
          <a:lstStyle/>
          <a:p>
            <a:pPr eaLnBrk="1" hangingPunct="1"/>
            <a:r>
              <a:rPr lang="en-US" dirty="0" smtClean="0"/>
              <a:t>Exercise 4</a:t>
            </a:r>
          </a:p>
        </p:txBody>
      </p:sp>
      <p:sp>
        <p:nvSpPr>
          <p:cNvPr id="141317" name="Rectangle 3"/>
          <p:cNvSpPr>
            <a:spLocks noGrp="1" noChangeArrowheads="1"/>
          </p:cNvSpPr>
          <p:nvPr>
            <p:ph type="body" idx="1"/>
          </p:nvPr>
        </p:nvSpPr>
        <p:spPr>
          <a:xfrm>
            <a:off x="899592" y="1600200"/>
            <a:ext cx="7787208" cy="4445691"/>
          </a:xfrm>
        </p:spPr>
        <p:txBody>
          <a:bodyPr/>
          <a:lstStyle/>
          <a:p>
            <a:pPr eaLnBrk="1" hangingPunct="1"/>
            <a:r>
              <a:rPr lang="en-US" dirty="0" smtClean="0"/>
              <a:t>Identify a course and produce several learning outcomes</a:t>
            </a:r>
          </a:p>
          <a:p>
            <a:pPr eaLnBrk="1" hangingPunct="1"/>
            <a:r>
              <a:rPr lang="en-US" dirty="0" smtClean="0"/>
              <a:t>Propose a matrix of course outcomes and map against your </a:t>
            </a:r>
            <a:r>
              <a:rPr lang="en-US" dirty="0" err="1" smtClean="0"/>
              <a:t>programme</a:t>
            </a:r>
            <a:r>
              <a:rPr lang="en-US" dirty="0" smtClean="0"/>
              <a:t> outcomes</a:t>
            </a:r>
          </a:p>
          <a:p>
            <a:pPr eaLnBrk="1" hangingPunct="1"/>
            <a:endParaRPr lang="en-US" dirty="0" smtClean="0"/>
          </a:p>
        </p:txBody>
      </p:sp>
      <p:pic>
        <p:nvPicPr>
          <p:cNvPr id="4" name="Picture 3"/>
          <p:cNvPicPr>
            <a:picLocks noChangeAspect="1"/>
          </p:cNvPicPr>
          <p:nvPr/>
        </p:nvPicPr>
        <p:blipFill>
          <a:blip r:embed="rId2"/>
          <a:stretch>
            <a:fillRect/>
          </a:stretch>
        </p:blipFill>
        <p:spPr>
          <a:xfrm>
            <a:off x="7668344" y="116632"/>
            <a:ext cx="936104" cy="936104"/>
          </a:xfrm>
          <a:prstGeom prst="rect">
            <a:avLst/>
          </a:prstGeom>
        </p:spPr>
      </p:pic>
    </p:spTree>
    <p:extLst>
      <p:ext uri="{BB962C8B-B14F-4D97-AF65-F5344CB8AC3E}">
        <p14:creationId xmlns:p14="http://schemas.microsoft.com/office/powerpoint/2010/main" val="3566199474"/>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4" name="Rectangle 2"/>
          <p:cNvSpPr>
            <a:spLocks noGrp="1" noChangeArrowheads="1"/>
          </p:cNvSpPr>
          <p:nvPr>
            <p:ph type="title"/>
          </p:nvPr>
        </p:nvSpPr>
        <p:spPr/>
        <p:txBody>
          <a:bodyPr/>
          <a:lstStyle/>
          <a:p>
            <a:pPr eaLnBrk="1" hangingPunct="1"/>
            <a:r>
              <a:rPr lang="en-GB" dirty="0" smtClean="0"/>
              <a:t>Exercise </a:t>
            </a:r>
            <a:r>
              <a:rPr lang="en-GB" dirty="0"/>
              <a:t>5</a:t>
            </a:r>
            <a:endParaRPr lang="en-GB" dirty="0" smtClean="0"/>
          </a:p>
        </p:txBody>
      </p:sp>
      <p:sp>
        <p:nvSpPr>
          <p:cNvPr id="143365" name="Rectangle 3"/>
          <p:cNvSpPr>
            <a:spLocks noGrp="1" noChangeArrowheads="1"/>
          </p:cNvSpPr>
          <p:nvPr>
            <p:ph type="body" idx="1"/>
          </p:nvPr>
        </p:nvSpPr>
        <p:spPr>
          <a:xfrm>
            <a:off x="827584" y="1600200"/>
            <a:ext cx="7859216" cy="4445691"/>
          </a:xfrm>
        </p:spPr>
        <p:txBody>
          <a:bodyPr/>
          <a:lstStyle/>
          <a:p>
            <a:pPr eaLnBrk="1" hangingPunct="1"/>
            <a:r>
              <a:rPr lang="en-US" dirty="0" smtClean="0"/>
              <a:t>Write a brief executive summary of how you are going to facilitate learning in your course (remember you must be able to demonstrate that learning has taken place)</a:t>
            </a:r>
          </a:p>
        </p:txBody>
      </p:sp>
      <p:pic>
        <p:nvPicPr>
          <p:cNvPr id="4" name="Picture 3"/>
          <p:cNvPicPr>
            <a:picLocks noChangeAspect="1"/>
          </p:cNvPicPr>
          <p:nvPr/>
        </p:nvPicPr>
        <p:blipFill>
          <a:blip r:embed="rId2"/>
          <a:stretch>
            <a:fillRect/>
          </a:stretch>
        </p:blipFill>
        <p:spPr>
          <a:xfrm>
            <a:off x="7668344" y="116632"/>
            <a:ext cx="936104" cy="936104"/>
          </a:xfrm>
          <a:prstGeom prst="rect">
            <a:avLst/>
          </a:prstGeom>
        </p:spPr>
      </p:pic>
    </p:spTree>
    <p:extLst>
      <p:ext uri="{BB962C8B-B14F-4D97-AF65-F5344CB8AC3E}">
        <p14:creationId xmlns:p14="http://schemas.microsoft.com/office/powerpoint/2010/main" val="768728696"/>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Exercise 6</a:t>
            </a:r>
            <a:br>
              <a:rPr lang="en-US" dirty="0" smtClean="0"/>
            </a:br>
            <a:r>
              <a:rPr lang="en-US" dirty="0" smtClean="0"/>
              <a:t>Scenario</a:t>
            </a:r>
            <a:endParaRPr lang="en-MY" dirty="0"/>
          </a:p>
        </p:txBody>
      </p:sp>
      <p:sp>
        <p:nvSpPr>
          <p:cNvPr id="3" name="Content Placeholder 2"/>
          <p:cNvSpPr>
            <a:spLocks noGrp="1"/>
          </p:cNvSpPr>
          <p:nvPr>
            <p:ph idx="1"/>
          </p:nvPr>
        </p:nvSpPr>
        <p:spPr>
          <a:xfrm>
            <a:off x="467544" y="1600200"/>
            <a:ext cx="8219256" cy="4445691"/>
          </a:xfrm>
        </p:spPr>
        <p:txBody>
          <a:bodyPr>
            <a:normAutofit fontScale="92500" lnSpcReduction="20000"/>
          </a:bodyPr>
          <a:lstStyle/>
          <a:p>
            <a:r>
              <a:rPr lang="en-US" dirty="0" smtClean="0"/>
              <a:t>Pakistan New University (PNU) decided to start a new “general” engineering programme (</a:t>
            </a:r>
            <a:r>
              <a:rPr lang="en-US" dirty="0" err="1" smtClean="0"/>
              <a:t>Bac</a:t>
            </a:r>
            <a:r>
              <a:rPr lang="en-US" dirty="0" smtClean="0"/>
              <a:t> of Eng) in addition to the existing two </a:t>
            </a:r>
            <a:r>
              <a:rPr lang="en-US" dirty="0" err="1" smtClean="0"/>
              <a:t>programmes</a:t>
            </a:r>
            <a:r>
              <a:rPr lang="en-US" dirty="0" smtClean="0"/>
              <a:t>. The existing </a:t>
            </a:r>
            <a:r>
              <a:rPr lang="en-US" dirty="0" err="1" smtClean="0"/>
              <a:t>programmes</a:t>
            </a:r>
            <a:r>
              <a:rPr lang="en-US" dirty="0" smtClean="0"/>
              <a:t> have only one common </a:t>
            </a:r>
            <a:r>
              <a:rPr lang="en-US" dirty="0" err="1" smtClean="0"/>
              <a:t>programme</a:t>
            </a:r>
            <a:r>
              <a:rPr lang="en-US" dirty="0" smtClean="0"/>
              <a:t> educational objective, i.e., “to produce engineers (according to the related field). The team which includes you is responsible to develop the new programme, and had decided to expand the programme objectives to include</a:t>
            </a:r>
          </a:p>
          <a:p>
            <a:pPr lvl="1"/>
            <a:r>
              <a:rPr lang="en-US" dirty="0" smtClean="0"/>
              <a:t>Global player</a:t>
            </a:r>
          </a:p>
          <a:p>
            <a:pPr lvl="1"/>
            <a:r>
              <a:rPr lang="en-US" dirty="0" smtClean="0"/>
              <a:t>Leading in advanced design</a:t>
            </a:r>
            <a:endParaRPr lang="en-MY" dirty="0"/>
          </a:p>
        </p:txBody>
      </p:sp>
      <p:pic>
        <p:nvPicPr>
          <p:cNvPr id="4" name="Picture 3"/>
          <p:cNvPicPr>
            <a:picLocks noChangeAspect="1"/>
          </p:cNvPicPr>
          <p:nvPr/>
        </p:nvPicPr>
        <p:blipFill>
          <a:blip r:embed="rId2"/>
          <a:stretch>
            <a:fillRect/>
          </a:stretch>
        </p:blipFill>
        <p:spPr>
          <a:xfrm>
            <a:off x="7668344" y="116632"/>
            <a:ext cx="936104" cy="936104"/>
          </a:xfrm>
          <a:prstGeom prst="rect">
            <a:avLst/>
          </a:prstGeom>
        </p:spPr>
      </p:pic>
    </p:spTree>
    <p:extLst>
      <p:ext uri="{BB962C8B-B14F-4D97-AF65-F5344CB8AC3E}">
        <p14:creationId xmlns:p14="http://schemas.microsoft.com/office/powerpoint/2010/main" val="2081549359"/>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MY" dirty="0"/>
          </a:p>
        </p:txBody>
      </p:sp>
      <p:sp>
        <p:nvSpPr>
          <p:cNvPr id="3" name="Content Placeholder 2"/>
          <p:cNvSpPr>
            <a:spLocks noGrp="1"/>
          </p:cNvSpPr>
          <p:nvPr>
            <p:ph idx="1"/>
          </p:nvPr>
        </p:nvSpPr>
        <p:spPr>
          <a:xfrm>
            <a:off x="683568" y="1600200"/>
            <a:ext cx="8003232" cy="4445691"/>
          </a:xfrm>
        </p:spPr>
        <p:txBody>
          <a:bodyPr>
            <a:normAutofit lnSpcReduction="10000"/>
          </a:bodyPr>
          <a:lstStyle/>
          <a:p>
            <a:r>
              <a:rPr lang="en-US" dirty="0" smtClean="0"/>
              <a:t>Identify the appropriate POs for the new programme, and link them to the PEOs</a:t>
            </a:r>
          </a:p>
          <a:p>
            <a:r>
              <a:rPr lang="en-US" dirty="0" smtClean="0"/>
              <a:t>Identify the suitable taxonomy level for the respective </a:t>
            </a:r>
            <a:r>
              <a:rPr lang="en-US" dirty="0" err="1" smtClean="0"/>
              <a:t>POs.</a:t>
            </a:r>
            <a:endParaRPr lang="en-US" dirty="0" smtClean="0"/>
          </a:p>
          <a:p>
            <a:r>
              <a:rPr lang="en-US" dirty="0" smtClean="0"/>
              <a:t>A course, Strength of Materials has been identified as a fundamental course for the new programme. Develop the course outcomes and identify the appropriate taxonomy level.</a:t>
            </a:r>
            <a:endParaRPr lang="en-MY" dirty="0"/>
          </a:p>
        </p:txBody>
      </p:sp>
      <p:pic>
        <p:nvPicPr>
          <p:cNvPr id="4" name="Picture 3"/>
          <p:cNvPicPr>
            <a:picLocks noChangeAspect="1"/>
          </p:cNvPicPr>
          <p:nvPr/>
        </p:nvPicPr>
        <p:blipFill>
          <a:blip r:embed="rId2"/>
          <a:stretch>
            <a:fillRect/>
          </a:stretch>
        </p:blipFill>
        <p:spPr>
          <a:xfrm>
            <a:off x="7668344" y="116632"/>
            <a:ext cx="936104" cy="936104"/>
          </a:xfrm>
          <a:prstGeom prst="rect">
            <a:avLst/>
          </a:prstGeom>
        </p:spPr>
      </p:pic>
    </p:spTree>
    <p:extLst>
      <p:ext uri="{BB962C8B-B14F-4D97-AF65-F5344CB8AC3E}">
        <p14:creationId xmlns:p14="http://schemas.microsoft.com/office/powerpoint/2010/main" val="1330935443"/>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MY" dirty="0"/>
          </a:p>
        </p:txBody>
      </p:sp>
      <p:sp>
        <p:nvSpPr>
          <p:cNvPr id="3" name="Content Placeholder 2"/>
          <p:cNvSpPr>
            <a:spLocks noGrp="1"/>
          </p:cNvSpPr>
          <p:nvPr>
            <p:ph idx="1"/>
          </p:nvPr>
        </p:nvSpPr>
        <p:spPr>
          <a:xfrm>
            <a:off x="539552" y="1600200"/>
            <a:ext cx="8147248" cy="4445691"/>
          </a:xfrm>
        </p:spPr>
        <p:txBody>
          <a:bodyPr>
            <a:normAutofit fontScale="92500" lnSpcReduction="20000"/>
          </a:bodyPr>
          <a:lstStyle/>
          <a:p>
            <a:r>
              <a:rPr lang="en-US" dirty="0" smtClean="0"/>
              <a:t>How would you assess the course’s cognitive outcomes?</a:t>
            </a:r>
          </a:p>
          <a:p>
            <a:r>
              <a:rPr lang="en-US" dirty="0" smtClean="0"/>
              <a:t>If you have to include non-cognitive outcomes, what are the possible assessment techniques to be employed?</a:t>
            </a:r>
          </a:p>
          <a:p>
            <a:r>
              <a:rPr lang="en-US" dirty="0" smtClean="0"/>
              <a:t>Establish a mechanism to demonstrate attainment of the course outcomes (both formative and summative)</a:t>
            </a:r>
          </a:p>
          <a:p>
            <a:r>
              <a:rPr lang="en-US" dirty="0" smtClean="0"/>
              <a:t>Show how the course outcomes contribute to the programme outcomes.</a:t>
            </a:r>
            <a:endParaRPr lang="en-MY" dirty="0"/>
          </a:p>
        </p:txBody>
      </p:sp>
      <p:sp>
        <p:nvSpPr>
          <p:cNvPr id="4" name="TextBox 3"/>
          <p:cNvSpPr txBox="1"/>
          <p:nvPr/>
        </p:nvSpPr>
        <p:spPr>
          <a:xfrm>
            <a:off x="-1044624" y="-1323528"/>
            <a:ext cx="7056189" cy="707886"/>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40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Azlan’s</a:t>
            </a:r>
            <a:r>
              <a:rPr lang="en-US" sz="4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section to address this !</a:t>
            </a:r>
            <a:endParaRPr lang="en-US"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5" name="Picture 4"/>
          <p:cNvPicPr>
            <a:picLocks noChangeAspect="1"/>
          </p:cNvPicPr>
          <p:nvPr/>
        </p:nvPicPr>
        <p:blipFill>
          <a:blip r:embed="rId2"/>
          <a:stretch>
            <a:fillRect/>
          </a:stretch>
        </p:blipFill>
        <p:spPr>
          <a:xfrm>
            <a:off x="7668344" y="116632"/>
            <a:ext cx="936104" cy="936104"/>
          </a:xfrm>
          <a:prstGeom prst="rect">
            <a:avLst/>
          </a:prstGeom>
        </p:spPr>
      </p:pic>
    </p:spTree>
    <p:extLst>
      <p:ext uri="{BB962C8B-B14F-4D97-AF65-F5344CB8AC3E}">
        <p14:creationId xmlns:p14="http://schemas.microsoft.com/office/powerpoint/2010/main" val="3332987763"/>
      </p:ext>
    </p:extLst>
  </p:cSld>
  <p:clrMapOvr>
    <a:masterClrMapping/>
  </p:clrMapOvr>
  <p:transition xmlns:p14="http://schemas.microsoft.com/office/powerpoint/2010/main">
    <p:pull dir="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path" presetSubtype="0" accel="50000" decel="50000" fill="hold" grpId="0" nodeType="clickEffect">
                                  <p:stCondLst>
                                    <p:cond delay="0"/>
                                  </p:stCondLst>
                                  <p:childTnLst>
                                    <p:animMotion origin="layout" path="M 0 0  L 0.125 0  C 0.181 0  0.25 0.09214  0.25 0.16693  L 0.25 0.33385  E" pathEditMode="relative" ptsTypes="">
                                      <p:cBhvr>
                                        <p:cTn id="6" dur="20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Introduction   (20 minutes)</a:t>
            </a:r>
            <a:endParaRPr lang="en-US" dirty="0"/>
          </a:p>
        </p:txBody>
      </p:sp>
      <p:sp>
        <p:nvSpPr>
          <p:cNvPr id="5" name="Subtitle 4"/>
          <p:cNvSpPr>
            <a:spLocks noGrp="1"/>
          </p:cNvSpPr>
          <p:nvPr>
            <p:ph type="subTitle" idx="1"/>
          </p:nvPr>
        </p:nvSpPr>
        <p:spPr/>
        <p:txBody>
          <a:bodyPr/>
          <a:lstStyle/>
          <a:p>
            <a:r>
              <a:rPr lang="en-US" dirty="0" smtClean="0"/>
              <a:t>09.10 – 09.30</a:t>
            </a:r>
            <a:endParaRPr lang="en-US" dirty="0"/>
          </a:p>
        </p:txBody>
      </p:sp>
      <p:pic>
        <p:nvPicPr>
          <p:cNvPr id="6" name="Picture 5"/>
          <p:cNvPicPr>
            <a:picLocks noChangeAspect="1"/>
          </p:cNvPicPr>
          <p:nvPr/>
        </p:nvPicPr>
        <p:blipFill>
          <a:blip r:embed="rId2"/>
          <a:stretch>
            <a:fillRect/>
          </a:stretch>
        </p:blipFill>
        <p:spPr>
          <a:xfrm>
            <a:off x="7668344" y="116632"/>
            <a:ext cx="936104" cy="936104"/>
          </a:xfrm>
          <a:prstGeom prst="rect">
            <a:avLst/>
          </a:prstGeom>
        </p:spPr>
      </p:pic>
    </p:spTree>
    <p:extLst>
      <p:ext uri="{BB962C8B-B14F-4D97-AF65-F5344CB8AC3E}">
        <p14:creationId xmlns:p14="http://schemas.microsoft.com/office/powerpoint/2010/main" val="1107098389"/>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115616" y="1700808"/>
            <a:ext cx="7772400" cy="1470025"/>
          </a:xfrm>
        </p:spPr>
        <p:txBody>
          <a:bodyPr/>
          <a:lstStyle/>
          <a:p>
            <a:r>
              <a:rPr lang="en-US" dirty="0" smtClean="0"/>
              <a:t>Thank you</a:t>
            </a:r>
            <a:endParaRPr lang="en-US" dirty="0"/>
          </a:p>
        </p:txBody>
      </p:sp>
      <p:sp>
        <p:nvSpPr>
          <p:cNvPr id="5" name="Subtitle 4"/>
          <p:cNvSpPr>
            <a:spLocks noGrp="1"/>
          </p:cNvSpPr>
          <p:nvPr>
            <p:ph type="subTitle" idx="1"/>
          </p:nvPr>
        </p:nvSpPr>
        <p:spPr>
          <a:xfrm>
            <a:off x="3427784" y="3886200"/>
            <a:ext cx="6400800" cy="1752600"/>
          </a:xfrm>
        </p:spPr>
        <p:txBody>
          <a:bodyPr/>
          <a:lstStyle/>
          <a:p>
            <a:r>
              <a:rPr lang="en-US" dirty="0" smtClean="0"/>
              <a:t>End of Day 1</a:t>
            </a:r>
            <a:endParaRPr lang="en-US" dirty="0"/>
          </a:p>
        </p:txBody>
      </p:sp>
      <p:pic>
        <p:nvPicPr>
          <p:cNvPr id="6" name="Picture 5"/>
          <p:cNvPicPr>
            <a:picLocks noChangeAspect="1"/>
          </p:cNvPicPr>
          <p:nvPr/>
        </p:nvPicPr>
        <p:blipFill>
          <a:blip r:embed="rId2"/>
          <a:stretch>
            <a:fillRect/>
          </a:stretch>
        </p:blipFill>
        <p:spPr>
          <a:xfrm>
            <a:off x="7668344" y="116632"/>
            <a:ext cx="936104" cy="936104"/>
          </a:xfrm>
          <a:prstGeom prst="rect">
            <a:avLst/>
          </a:prstGeom>
        </p:spPr>
      </p:pic>
      <p:pic>
        <p:nvPicPr>
          <p:cNvPr id="7" name="Picture 6" descr="D:\User\Downloads\MJIIT4.jpg"/>
          <p:cNvPicPr>
            <a:picLocks noChangeAspect="1" noChangeArrowheads="1"/>
          </p:cNvPicPr>
          <p:nvPr/>
        </p:nvPicPr>
        <p:blipFill>
          <a:blip r:embed="rId3" cstate="print"/>
          <a:srcRect/>
          <a:stretch>
            <a:fillRect/>
          </a:stretch>
        </p:blipFill>
        <p:spPr bwMode="auto">
          <a:xfrm>
            <a:off x="0" y="24506"/>
            <a:ext cx="5220072" cy="1100238"/>
          </a:xfrm>
          <a:prstGeom prst="rect">
            <a:avLst/>
          </a:prstGeom>
          <a:noFill/>
        </p:spPr>
      </p:pic>
      <p:pic>
        <p:nvPicPr>
          <p:cNvPr id="8" name="Picture 2" descr="C:\Users\Valued User\Pictures\2011-01-15 handphone Jan2011\DCIM\100MEDIA\IMAG0385.jpg"/>
          <p:cNvPicPr>
            <a:picLocks noChangeAspect="1" noChangeArrowheads="1"/>
          </p:cNvPicPr>
          <p:nvPr/>
        </p:nvPicPr>
        <p:blipFill>
          <a:blip r:embed="rId4" cstate="print"/>
          <a:srcRect/>
          <a:stretch>
            <a:fillRect/>
          </a:stretch>
        </p:blipFill>
        <p:spPr bwMode="auto">
          <a:xfrm>
            <a:off x="4716016" y="1316765"/>
            <a:ext cx="3888432" cy="2328259"/>
          </a:xfrm>
          <a:prstGeom prst="rect">
            <a:avLst/>
          </a:prstGeom>
          <a:noFill/>
        </p:spPr>
      </p:pic>
      <p:pic>
        <p:nvPicPr>
          <p:cNvPr id="2" name="Picture 1"/>
          <p:cNvPicPr>
            <a:picLocks noChangeAspect="1"/>
          </p:cNvPicPr>
          <p:nvPr/>
        </p:nvPicPr>
        <p:blipFill>
          <a:blip r:embed="rId5"/>
          <a:stretch>
            <a:fillRect/>
          </a:stretch>
        </p:blipFill>
        <p:spPr>
          <a:xfrm>
            <a:off x="323528" y="3573016"/>
            <a:ext cx="3851920" cy="2567947"/>
          </a:xfrm>
          <a:prstGeom prst="rect">
            <a:avLst/>
          </a:prstGeom>
        </p:spPr>
      </p:pic>
    </p:spTree>
    <p:extLst>
      <p:ext uri="{BB962C8B-B14F-4D97-AF65-F5344CB8AC3E}">
        <p14:creationId xmlns:p14="http://schemas.microsoft.com/office/powerpoint/2010/main" val="4286077013"/>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658" name="Title 1"/>
          <p:cNvSpPr>
            <a:spLocks noGrp="1"/>
          </p:cNvSpPr>
          <p:nvPr>
            <p:ph type="ctrTitle"/>
          </p:nvPr>
        </p:nvSpPr>
        <p:spPr>
          <a:xfrm>
            <a:off x="685800" y="548680"/>
            <a:ext cx="7772400" cy="1470025"/>
          </a:xfrm>
        </p:spPr>
        <p:txBody>
          <a:bodyPr/>
          <a:lstStyle/>
          <a:p>
            <a:pPr algn="ctr"/>
            <a:r>
              <a:rPr lang="en-US" sz="2800" dirty="0" smtClean="0"/>
              <a:t>Delivery &amp; Assessment</a:t>
            </a:r>
            <a:endParaRPr lang="en-MY" sz="2800" dirty="0" smtClean="0"/>
          </a:p>
        </p:txBody>
      </p:sp>
      <p:sp>
        <p:nvSpPr>
          <p:cNvPr id="2" name="Subtitle 1"/>
          <p:cNvSpPr>
            <a:spLocks noGrp="1"/>
          </p:cNvSpPr>
          <p:nvPr>
            <p:ph type="subTitle" idx="1"/>
          </p:nvPr>
        </p:nvSpPr>
        <p:spPr/>
        <p:txBody>
          <a:bodyPr/>
          <a:lstStyle/>
          <a:p>
            <a:r>
              <a:rPr lang="en-US" dirty="0" smtClean="0"/>
              <a:t>Day 2</a:t>
            </a:r>
            <a:endParaRPr lang="en-US" dirty="0"/>
          </a:p>
        </p:txBody>
      </p:sp>
      <p:pic>
        <p:nvPicPr>
          <p:cNvPr id="4" name="Picture 3"/>
          <p:cNvPicPr>
            <a:picLocks noChangeAspect="1"/>
          </p:cNvPicPr>
          <p:nvPr/>
        </p:nvPicPr>
        <p:blipFill>
          <a:blip r:embed="rId2"/>
          <a:stretch>
            <a:fillRect/>
          </a:stretch>
        </p:blipFill>
        <p:spPr>
          <a:xfrm>
            <a:off x="7668344" y="116632"/>
            <a:ext cx="936104" cy="936104"/>
          </a:xfrm>
          <a:prstGeom prst="rect">
            <a:avLst/>
          </a:prstGeom>
        </p:spPr>
      </p:pic>
      <p:sp>
        <p:nvSpPr>
          <p:cNvPr id="5" name="Rectangle 3"/>
          <p:cNvSpPr txBox="1">
            <a:spLocks noChangeArrowheads="1"/>
          </p:cNvSpPr>
          <p:nvPr/>
        </p:nvSpPr>
        <p:spPr>
          <a:xfrm>
            <a:off x="467544" y="4725144"/>
            <a:ext cx="8352928" cy="648072"/>
          </a:xfrm>
          <a:prstGeom prst="rect">
            <a:avLst/>
          </a:prstGeom>
        </p:spPr>
        <p:txBody>
          <a:bodyPr vert="horz" lIns="91440" tIns="45720" rIns="91440" bIns="45720" rtlCol="0">
            <a:noAutofit/>
          </a:bodyPr>
          <a:lstStyle>
            <a:lvl1pPr marL="0" indent="0" algn="ctr" defTabSz="914400" rtl="0" eaLnBrk="1" latinLnBrk="0" hangingPunct="1">
              <a:spcBef>
                <a:spcPct val="20000"/>
              </a:spcBef>
              <a:buClr>
                <a:srgbClr val="800000"/>
              </a:buClr>
              <a:buSzPct val="110000"/>
              <a:buFont typeface="Calibri"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800" b="1" dirty="0" err="1" smtClean="0">
                <a:solidFill>
                  <a:schemeClr val="tx1"/>
                </a:solidFill>
              </a:rPr>
              <a:t>Azlan</a:t>
            </a:r>
            <a:r>
              <a:rPr lang="en-US" sz="1800" b="1" dirty="0" smtClean="0">
                <a:solidFill>
                  <a:schemeClr val="tx1"/>
                </a:solidFill>
              </a:rPr>
              <a:t> Abdul Aziz </a:t>
            </a:r>
            <a:r>
              <a:rPr lang="en-US" sz="1800" i="1" dirty="0" err="1" smtClean="0">
                <a:solidFill>
                  <a:schemeClr val="tx1"/>
                </a:solidFill>
              </a:rPr>
              <a:t>PEng</a:t>
            </a:r>
            <a:r>
              <a:rPr lang="en-US" sz="1800" i="1" dirty="0" smtClean="0">
                <a:solidFill>
                  <a:schemeClr val="tx1"/>
                </a:solidFill>
              </a:rPr>
              <a:t>, MMSET, MIEM</a:t>
            </a:r>
          </a:p>
          <a:p>
            <a:r>
              <a:rPr lang="en-US" sz="1800" dirty="0" smtClean="0">
                <a:solidFill>
                  <a:srgbClr val="FF0000"/>
                </a:solidFill>
              </a:rPr>
              <a:t>Director, Engineering Accreditation Department, Board of Engineers Malaysia</a:t>
            </a:r>
            <a:endParaRPr lang="en-GB" sz="1800" dirty="0" smtClean="0">
              <a:solidFill>
                <a:srgbClr val="FF0000"/>
              </a:solidFill>
            </a:endParaRPr>
          </a:p>
        </p:txBody>
      </p:sp>
      <p:pic>
        <p:nvPicPr>
          <p:cNvPr id="7" name="Picture 2" descr="C:\Users\Valued User\Pictures\2011-01-15 handphone Jan2011\DCIM\100MEDIA\IMAG0334.jpg"/>
          <p:cNvPicPr>
            <a:picLocks noChangeAspect="1" noChangeArrowheads="1"/>
          </p:cNvPicPr>
          <p:nvPr/>
        </p:nvPicPr>
        <p:blipFill>
          <a:blip r:embed="rId3" cstate="print"/>
          <a:srcRect/>
          <a:stretch>
            <a:fillRect/>
          </a:stretch>
        </p:blipFill>
        <p:spPr bwMode="auto">
          <a:xfrm>
            <a:off x="2771800" y="1717416"/>
            <a:ext cx="3580086" cy="2143632"/>
          </a:xfrm>
          <a:prstGeom prst="rect">
            <a:avLst/>
          </a:prstGeom>
          <a:noFill/>
        </p:spPr>
      </p:pic>
    </p:spTree>
    <p:extLst>
      <p:ext uri="{BB962C8B-B14F-4D97-AF65-F5344CB8AC3E}">
        <p14:creationId xmlns:p14="http://schemas.microsoft.com/office/powerpoint/2010/main" val="3969834801"/>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p:txBody>
          <a:bodyPr/>
          <a:lstStyle/>
          <a:p>
            <a:r>
              <a:rPr lang="en-US" dirty="0" smtClean="0"/>
              <a:t>Day 2       Outlines</a:t>
            </a:r>
            <a:endParaRPr lang="en-US" dirty="0"/>
          </a:p>
        </p:txBody>
      </p:sp>
      <p:sp>
        <p:nvSpPr>
          <p:cNvPr id="7" name="Content Placeholder 6"/>
          <p:cNvSpPr>
            <a:spLocks noGrp="1"/>
          </p:cNvSpPr>
          <p:nvPr>
            <p:ph idx="1"/>
          </p:nvPr>
        </p:nvSpPr>
        <p:spPr/>
        <p:txBody>
          <a:bodyPr/>
          <a:lstStyle/>
          <a:p>
            <a:r>
              <a:rPr lang="en-US" dirty="0" smtClean="0"/>
              <a:t>Learning Styles</a:t>
            </a:r>
          </a:p>
          <a:p>
            <a:r>
              <a:rPr lang="en-US" dirty="0" smtClean="0"/>
              <a:t>Delivery / Pedagogy</a:t>
            </a:r>
          </a:p>
          <a:p>
            <a:r>
              <a:rPr lang="en-US" dirty="0" smtClean="0"/>
              <a:t>Assessment</a:t>
            </a:r>
          </a:p>
          <a:p>
            <a:r>
              <a:rPr lang="en-US" dirty="0" smtClean="0"/>
              <a:t>Observation</a:t>
            </a:r>
          </a:p>
          <a:p>
            <a:r>
              <a:rPr lang="en-US" dirty="0" smtClean="0"/>
              <a:t>Rubrics</a:t>
            </a:r>
          </a:p>
          <a:p>
            <a:r>
              <a:rPr lang="en-US" dirty="0" smtClean="0"/>
              <a:t>Assessment Report</a:t>
            </a:r>
          </a:p>
          <a:p>
            <a:r>
              <a:rPr lang="en-US" dirty="0" smtClean="0"/>
              <a:t>Interviews</a:t>
            </a:r>
          </a:p>
          <a:p>
            <a:endParaRPr lang="en-US" dirty="0" smtClean="0"/>
          </a:p>
          <a:p>
            <a:endParaRPr lang="en-US" dirty="0" smtClean="0"/>
          </a:p>
          <a:p>
            <a:endParaRPr lang="en-US" dirty="0"/>
          </a:p>
        </p:txBody>
      </p:sp>
      <p:pic>
        <p:nvPicPr>
          <p:cNvPr id="8" name="Picture 7"/>
          <p:cNvPicPr>
            <a:picLocks noChangeAspect="1"/>
          </p:cNvPicPr>
          <p:nvPr/>
        </p:nvPicPr>
        <p:blipFill>
          <a:blip r:embed="rId2"/>
          <a:stretch>
            <a:fillRect/>
          </a:stretch>
        </p:blipFill>
        <p:spPr>
          <a:xfrm>
            <a:off x="7668344" y="116632"/>
            <a:ext cx="936104" cy="936104"/>
          </a:xfrm>
          <a:prstGeom prst="rect">
            <a:avLst/>
          </a:prstGeom>
        </p:spPr>
      </p:pic>
    </p:spTree>
    <p:extLst>
      <p:ext uri="{BB962C8B-B14F-4D97-AF65-F5344CB8AC3E}">
        <p14:creationId xmlns:p14="http://schemas.microsoft.com/office/powerpoint/2010/main" val="4284359767"/>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p:txBody>
          <a:bodyPr/>
          <a:lstStyle/>
          <a:p>
            <a:r>
              <a:rPr lang="en-US" dirty="0" smtClean="0"/>
              <a:t>Learning Styles    (30 minutes)</a:t>
            </a:r>
            <a:endParaRPr lang="en-US" dirty="0"/>
          </a:p>
        </p:txBody>
      </p:sp>
      <p:sp>
        <p:nvSpPr>
          <p:cNvPr id="5" name="Subtitle 4"/>
          <p:cNvSpPr>
            <a:spLocks noGrp="1"/>
          </p:cNvSpPr>
          <p:nvPr>
            <p:ph type="subTitle" idx="1"/>
          </p:nvPr>
        </p:nvSpPr>
        <p:spPr/>
        <p:txBody>
          <a:bodyPr/>
          <a:lstStyle/>
          <a:p>
            <a:r>
              <a:rPr lang="en-US" dirty="0" smtClean="0"/>
              <a:t>09.00 – 09.30</a:t>
            </a:r>
            <a:endParaRPr lang="en-US" dirty="0"/>
          </a:p>
        </p:txBody>
      </p:sp>
    </p:spTree>
    <p:extLst>
      <p:ext uri="{BB962C8B-B14F-4D97-AF65-F5344CB8AC3E}">
        <p14:creationId xmlns:p14="http://schemas.microsoft.com/office/powerpoint/2010/main" val="2001289054"/>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38" name="Rectangle 2"/>
          <p:cNvSpPr>
            <a:spLocks noGrp="1" noChangeArrowheads="1"/>
          </p:cNvSpPr>
          <p:nvPr>
            <p:ph type="title"/>
          </p:nvPr>
        </p:nvSpPr>
        <p:spPr>
          <a:xfrm>
            <a:off x="1066800" y="228600"/>
            <a:ext cx="5953472" cy="1143000"/>
          </a:xfrm>
        </p:spPr>
        <p:txBody>
          <a:bodyPr/>
          <a:lstStyle/>
          <a:p>
            <a:pPr algn="r">
              <a:defRPr/>
            </a:pPr>
            <a:r>
              <a:rPr lang="en-US" b="1" dirty="0">
                <a:effectLst>
                  <a:outerShdw blurRad="38100" dist="38100" dir="2700000" algn="tl">
                    <a:srgbClr val="000000"/>
                  </a:outerShdw>
                </a:effectLst>
                <a:latin typeface="Tahoma" pitchFamily="34" charset="0"/>
              </a:rPr>
              <a:t>Learning Style Model</a:t>
            </a:r>
          </a:p>
        </p:txBody>
      </p:sp>
      <p:sp>
        <p:nvSpPr>
          <p:cNvPr id="71683" name="Rectangle 3"/>
          <p:cNvSpPr>
            <a:spLocks noGrp="1" noChangeArrowheads="1"/>
          </p:cNvSpPr>
          <p:nvPr>
            <p:ph type="body" idx="1"/>
          </p:nvPr>
        </p:nvSpPr>
        <p:spPr>
          <a:xfrm>
            <a:off x="467544" y="2482552"/>
            <a:ext cx="8447856" cy="4114800"/>
          </a:xfrm>
        </p:spPr>
        <p:txBody>
          <a:bodyPr>
            <a:noAutofit/>
          </a:bodyPr>
          <a:lstStyle/>
          <a:p>
            <a:pPr>
              <a:lnSpc>
                <a:spcPct val="90000"/>
              </a:lnSpc>
            </a:pPr>
            <a:r>
              <a:rPr lang="en-US" dirty="0" smtClean="0">
                <a:solidFill>
                  <a:srgbClr val="4D4D4D"/>
                </a:solidFill>
              </a:rPr>
              <a:t>Perception                 </a:t>
            </a:r>
            <a:r>
              <a:rPr lang="en-US" dirty="0" smtClean="0">
                <a:solidFill>
                  <a:srgbClr val="E40000"/>
                </a:solidFill>
              </a:rPr>
              <a:t>Sensing           Intuitive</a:t>
            </a:r>
          </a:p>
          <a:p>
            <a:pPr>
              <a:lnSpc>
                <a:spcPct val="90000"/>
              </a:lnSpc>
              <a:buFont typeface="Wingdings" pitchFamily="2" charset="2"/>
              <a:buNone/>
            </a:pPr>
            <a:endParaRPr lang="en-US" dirty="0" smtClean="0">
              <a:solidFill>
                <a:srgbClr val="4D4D4D"/>
              </a:solidFill>
            </a:endParaRPr>
          </a:p>
          <a:p>
            <a:pPr>
              <a:lnSpc>
                <a:spcPct val="90000"/>
              </a:lnSpc>
            </a:pPr>
            <a:r>
              <a:rPr lang="en-US" dirty="0" smtClean="0">
                <a:solidFill>
                  <a:srgbClr val="4D4D4D"/>
                </a:solidFill>
              </a:rPr>
              <a:t>Input Modality          </a:t>
            </a:r>
            <a:r>
              <a:rPr lang="en-US" dirty="0" smtClean="0">
                <a:solidFill>
                  <a:srgbClr val="E40000"/>
                </a:solidFill>
              </a:rPr>
              <a:t>Visual              Verbal</a:t>
            </a:r>
          </a:p>
          <a:p>
            <a:pPr>
              <a:lnSpc>
                <a:spcPct val="90000"/>
              </a:lnSpc>
            </a:pPr>
            <a:endParaRPr lang="en-US" dirty="0" smtClean="0">
              <a:solidFill>
                <a:srgbClr val="E40000"/>
              </a:solidFill>
            </a:endParaRPr>
          </a:p>
          <a:p>
            <a:pPr>
              <a:lnSpc>
                <a:spcPct val="90000"/>
              </a:lnSpc>
            </a:pPr>
            <a:r>
              <a:rPr lang="en-US" dirty="0" smtClean="0">
                <a:solidFill>
                  <a:srgbClr val="4D4D4D"/>
                </a:solidFill>
              </a:rPr>
              <a:t>Processing                 </a:t>
            </a:r>
            <a:r>
              <a:rPr lang="en-US" dirty="0" smtClean="0">
                <a:solidFill>
                  <a:srgbClr val="E40000"/>
                </a:solidFill>
              </a:rPr>
              <a:t>Active              Reflective</a:t>
            </a:r>
          </a:p>
          <a:p>
            <a:pPr>
              <a:lnSpc>
                <a:spcPct val="90000"/>
              </a:lnSpc>
            </a:pPr>
            <a:endParaRPr lang="en-US" dirty="0" smtClean="0">
              <a:solidFill>
                <a:srgbClr val="4D4D4D"/>
              </a:solidFill>
            </a:endParaRPr>
          </a:p>
          <a:p>
            <a:pPr>
              <a:lnSpc>
                <a:spcPct val="90000"/>
              </a:lnSpc>
            </a:pPr>
            <a:r>
              <a:rPr lang="en-US" dirty="0" smtClean="0">
                <a:solidFill>
                  <a:srgbClr val="4D4D4D"/>
                </a:solidFill>
              </a:rPr>
              <a:t>Understanding         </a:t>
            </a:r>
            <a:r>
              <a:rPr lang="en-US" dirty="0" smtClean="0">
                <a:solidFill>
                  <a:srgbClr val="E40000"/>
                </a:solidFill>
              </a:rPr>
              <a:t>Sequential       Global</a:t>
            </a:r>
          </a:p>
        </p:txBody>
      </p:sp>
      <p:pic>
        <p:nvPicPr>
          <p:cNvPr id="71684" name="Picture 4" descr="j0356712"/>
          <p:cNvPicPr>
            <a:picLocks noChangeAspect="1" noChangeArrowheads="1" noCrop="1"/>
          </p:cNvPicPr>
          <p:nvPr/>
        </p:nvPicPr>
        <p:blipFill>
          <a:blip r:embed="rId3" cstate="print"/>
          <a:srcRect/>
          <a:stretch>
            <a:fillRect/>
          </a:stretch>
        </p:blipFill>
        <p:spPr bwMode="auto">
          <a:xfrm>
            <a:off x="6228184" y="1268760"/>
            <a:ext cx="1143000" cy="1143000"/>
          </a:xfrm>
          <a:prstGeom prst="rect">
            <a:avLst/>
          </a:prstGeom>
          <a:noFill/>
          <a:ln w="9525">
            <a:noFill/>
            <a:miter lim="800000"/>
            <a:headEnd/>
            <a:tailEnd/>
          </a:ln>
        </p:spPr>
      </p:pic>
      <p:pic>
        <p:nvPicPr>
          <p:cNvPr id="71685" name="Picture 5" descr="j0356784"/>
          <p:cNvPicPr>
            <a:picLocks noChangeAspect="1" noChangeArrowheads="1" noCrop="1"/>
          </p:cNvPicPr>
          <p:nvPr/>
        </p:nvPicPr>
        <p:blipFill>
          <a:blip r:embed="rId4" cstate="print"/>
          <a:srcRect/>
          <a:stretch>
            <a:fillRect/>
          </a:stretch>
        </p:blipFill>
        <p:spPr bwMode="auto">
          <a:xfrm>
            <a:off x="4211960" y="1329829"/>
            <a:ext cx="1235075" cy="1235075"/>
          </a:xfrm>
          <a:prstGeom prst="rect">
            <a:avLst/>
          </a:prstGeom>
          <a:noFill/>
          <a:ln w="9525">
            <a:noFill/>
            <a:miter lim="800000"/>
            <a:headEnd/>
            <a:tailEnd/>
          </a:ln>
        </p:spPr>
      </p:pic>
      <p:pic>
        <p:nvPicPr>
          <p:cNvPr id="6" name="Picture 5"/>
          <p:cNvPicPr>
            <a:picLocks noChangeAspect="1"/>
          </p:cNvPicPr>
          <p:nvPr/>
        </p:nvPicPr>
        <p:blipFill>
          <a:blip r:embed="rId5"/>
          <a:stretch>
            <a:fillRect/>
          </a:stretch>
        </p:blipFill>
        <p:spPr>
          <a:xfrm>
            <a:off x="7668344" y="116632"/>
            <a:ext cx="936104" cy="936104"/>
          </a:xfrm>
          <a:prstGeom prst="rect">
            <a:avLst/>
          </a:prstGeom>
        </p:spPr>
      </p:pic>
    </p:spTree>
    <p:extLst>
      <p:ext uri="{BB962C8B-B14F-4D97-AF65-F5344CB8AC3E}">
        <p14:creationId xmlns:p14="http://schemas.microsoft.com/office/powerpoint/2010/main" val="577219459"/>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730" name="Rectangle 2"/>
          <p:cNvSpPr>
            <a:spLocks noGrp="1" noChangeArrowheads="1"/>
          </p:cNvSpPr>
          <p:nvPr>
            <p:ph type="title"/>
          </p:nvPr>
        </p:nvSpPr>
        <p:spPr>
          <a:xfrm>
            <a:off x="1763688" y="476672"/>
            <a:ext cx="5688632" cy="648072"/>
          </a:xfrm>
          <a:solidFill>
            <a:srgbClr val="FF0000"/>
          </a:solidFill>
        </p:spPr>
        <p:txBody>
          <a:bodyPr/>
          <a:lstStyle/>
          <a:p>
            <a:pPr algn="ctr" eaLnBrk="1" hangingPunct="1"/>
            <a:r>
              <a:rPr lang="en-US" b="1" dirty="0" smtClean="0">
                <a:solidFill>
                  <a:schemeClr val="bg1"/>
                </a:solidFill>
              </a:rPr>
              <a:t>Sensor &amp; </a:t>
            </a:r>
            <a:r>
              <a:rPr lang="en-US" b="1" dirty="0" err="1" smtClean="0">
                <a:solidFill>
                  <a:schemeClr val="bg1"/>
                </a:solidFill>
              </a:rPr>
              <a:t>Intuitor</a:t>
            </a:r>
            <a:endParaRPr lang="en-GB" b="1" dirty="0" smtClean="0">
              <a:solidFill>
                <a:schemeClr val="bg1"/>
              </a:solidFill>
            </a:endParaRPr>
          </a:p>
        </p:txBody>
      </p:sp>
      <p:sp>
        <p:nvSpPr>
          <p:cNvPr id="73731" name="Rectangle 3"/>
          <p:cNvSpPr>
            <a:spLocks noGrp="1" noChangeArrowheads="1"/>
          </p:cNvSpPr>
          <p:nvPr>
            <p:ph type="body" idx="1"/>
          </p:nvPr>
        </p:nvSpPr>
        <p:spPr>
          <a:xfrm>
            <a:off x="395536" y="1600200"/>
            <a:ext cx="8291264" cy="4445691"/>
          </a:xfrm>
        </p:spPr>
        <p:txBody>
          <a:bodyPr/>
          <a:lstStyle/>
          <a:p>
            <a:pPr eaLnBrk="1" hangingPunct="1"/>
            <a:r>
              <a:rPr lang="en-US" sz="2800" dirty="0" smtClean="0"/>
              <a:t>SENSOR – </a:t>
            </a:r>
            <a:r>
              <a:rPr lang="en-US" sz="2800" dirty="0" err="1" smtClean="0"/>
              <a:t>favours</a:t>
            </a:r>
            <a:r>
              <a:rPr lang="en-US" sz="2800" dirty="0" smtClean="0"/>
              <a:t> information that comes in through their senses. Attentive to details and do not like abstract concepts. Like well-defined problems that can be solved by standard methods</a:t>
            </a:r>
          </a:p>
          <a:p>
            <a:pPr eaLnBrk="1" hangingPunct="1"/>
            <a:r>
              <a:rPr lang="en-US" sz="2800" dirty="0" smtClean="0"/>
              <a:t>INTUITORS – </a:t>
            </a:r>
            <a:r>
              <a:rPr lang="en-US" sz="2800" dirty="0" err="1" smtClean="0"/>
              <a:t>favours</a:t>
            </a:r>
            <a:r>
              <a:rPr lang="en-US" sz="2800" dirty="0" smtClean="0"/>
              <a:t> internally generated information (memory, conjecture, interpretation). Can handle abstraction and bored by details. Prefer problems that call for innovation.</a:t>
            </a:r>
            <a:endParaRPr lang="en-GB" sz="2800" dirty="0" smtClean="0"/>
          </a:p>
        </p:txBody>
      </p:sp>
      <p:pic>
        <p:nvPicPr>
          <p:cNvPr id="4" name="Picture 3"/>
          <p:cNvPicPr>
            <a:picLocks noChangeAspect="1"/>
          </p:cNvPicPr>
          <p:nvPr/>
        </p:nvPicPr>
        <p:blipFill>
          <a:blip r:embed="rId2"/>
          <a:stretch>
            <a:fillRect/>
          </a:stretch>
        </p:blipFill>
        <p:spPr>
          <a:xfrm>
            <a:off x="7668344" y="188640"/>
            <a:ext cx="936104" cy="936104"/>
          </a:xfrm>
          <a:prstGeom prst="rect">
            <a:avLst/>
          </a:prstGeom>
        </p:spPr>
      </p:pic>
    </p:spTree>
    <p:extLst>
      <p:ext uri="{BB962C8B-B14F-4D97-AF65-F5344CB8AC3E}">
        <p14:creationId xmlns:p14="http://schemas.microsoft.com/office/powerpoint/2010/main" val="3127689556"/>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850" name="Rectangle 2"/>
          <p:cNvSpPr>
            <a:spLocks noGrp="1" noChangeArrowheads="1"/>
          </p:cNvSpPr>
          <p:nvPr>
            <p:ph type="title"/>
          </p:nvPr>
        </p:nvSpPr>
        <p:spPr>
          <a:xfrm>
            <a:off x="1763688" y="476672"/>
            <a:ext cx="5688632" cy="648072"/>
          </a:xfrm>
          <a:solidFill>
            <a:srgbClr val="FF0000"/>
          </a:solidFill>
        </p:spPr>
        <p:txBody>
          <a:bodyPr/>
          <a:lstStyle/>
          <a:p>
            <a:pPr algn="ctr" eaLnBrk="1" hangingPunct="1"/>
            <a:r>
              <a:rPr lang="en-US" b="1" dirty="0" smtClean="0">
                <a:solidFill>
                  <a:schemeClr val="bg1"/>
                </a:solidFill>
              </a:rPr>
              <a:t>Approach</a:t>
            </a:r>
            <a:endParaRPr lang="en-GB" b="1" dirty="0" smtClean="0">
              <a:solidFill>
                <a:schemeClr val="bg1"/>
              </a:solidFill>
            </a:endParaRPr>
          </a:p>
        </p:txBody>
      </p:sp>
      <p:sp>
        <p:nvSpPr>
          <p:cNvPr id="78851" name="Rectangle 3"/>
          <p:cNvSpPr>
            <a:spLocks noGrp="1" noChangeArrowheads="1"/>
          </p:cNvSpPr>
          <p:nvPr>
            <p:ph type="body" idx="1"/>
          </p:nvPr>
        </p:nvSpPr>
        <p:spPr>
          <a:xfrm>
            <a:off x="539552" y="1600200"/>
            <a:ext cx="8147248" cy="4445691"/>
          </a:xfrm>
        </p:spPr>
        <p:txBody>
          <a:bodyPr>
            <a:normAutofit/>
          </a:bodyPr>
          <a:lstStyle/>
          <a:p>
            <a:pPr eaLnBrk="1" hangingPunct="1">
              <a:lnSpc>
                <a:spcPct val="90000"/>
              </a:lnSpc>
            </a:pPr>
            <a:r>
              <a:rPr lang="en-US" dirty="0" smtClean="0"/>
              <a:t>Professors are mostly </a:t>
            </a:r>
            <a:r>
              <a:rPr lang="en-US" dirty="0" err="1" smtClean="0"/>
              <a:t>intuitors</a:t>
            </a:r>
            <a:r>
              <a:rPr lang="en-US" dirty="0" smtClean="0"/>
              <a:t>, who </a:t>
            </a:r>
            <a:r>
              <a:rPr lang="en-US" dirty="0" err="1" smtClean="0"/>
              <a:t>emphasise</a:t>
            </a:r>
            <a:r>
              <a:rPr lang="en-US" dirty="0" smtClean="0"/>
              <a:t> basic principles, mathematical models and thought problem</a:t>
            </a:r>
          </a:p>
          <a:p>
            <a:pPr eaLnBrk="1" hangingPunct="1">
              <a:lnSpc>
                <a:spcPct val="90000"/>
              </a:lnSpc>
            </a:pPr>
            <a:r>
              <a:rPr lang="en-US" dirty="0" smtClean="0"/>
              <a:t>Engineering students are mostly sensors, </a:t>
            </a:r>
            <a:r>
              <a:rPr lang="en-US" dirty="0" err="1" smtClean="0"/>
              <a:t>favour</a:t>
            </a:r>
            <a:r>
              <a:rPr lang="en-US" dirty="0" smtClean="0"/>
              <a:t> observable phenomena, hard facts, problems with well defined solution methods</a:t>
            </a:r>
          </a:p>
          <a:p>
            <a:pPr eaLnBrk="1" hangingPunct="1">
              <a:lnSpc>
                <a:spcPct val="90000"/>
              </a:lnSpc>
            </a:pPr>
            <a:r>
              <a:rPr lang="en-US" dirty="0" smtClean="0"/>
              <a:t>Thus the disparity between the teacher and the learner </a:t>
            </a:r>
            <a:endParaRPr lang="en-GB" dirty="0" smtClean="0"/>
          </a:p>
        </p:txBody>
      </p:sp>
      <p:pic>
        <p:nvPicPr>
          <p:cNvPr id="4" name="Picture 3"/>
          <p:cNvPicPr>
            <a:picLocks noChangeAspect="1"/>
          </p:cNvPicPr>
          <p:nvPr/>
        </p:nvPicPr>
        <p:blipFill>
          <a:blip r:embed="rId2"/>
          <a:stretch>
            <a:fillRect/>
          </a:stretch>
        </p:blipFill>
        <p:spPr>
          <a:xfrm>
            <a:off x="7668344" y="188640"/>
            <a:ext cx="936104" cy="936104"/>
          </a:xfrm>
          <a:prstGeom prst="rect">
            <a:avLst/>
          </a:prstGeom>
        </p:spPr>
      </p:pic>
    </p:spTree>
    <p:extLst>
      <p:ext uri="{BB962C8B-B14F-4D97-AF65-F5344CB8AC3E}">
        <p14:creationId xmlns:p14="http://schemas.microsoft.com/office/powerpoint/2010/main" val="1100738852"/>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706" name="Rectangle 2"/>
          <p:cNvSpPr>
            <a:spLocks noGrp="1" noChangeArrowheads="1"/>
          </p:cNvSpPr>
          <p:nvPr>
            <p:ph type="title"/>
          </p:nvPr>
        </p:nvSpPr>
        <p:spPr/>
        <p:txBody>
          <a:bodyPr/>
          <a:lstStyle/>
          <a:p>
            <a:r>
              <a:rPr lang="en-US" smtClean="0">
                <a:latin typeface="Tahoma" pitchFamily="34" charset="0"/>
              </a:rPr>
              <a:t>Learning and Teaching Styles</a:t>
            </a:r>
          </a:p>
        </p:txBody>
      </p:sp>
      <p:sp>
        <p:nvSpPr>
          <p:cNvPr id="72707" name="Rectangle 3"/>
          <p:cNvSpPr>
            <a:spLocks noGrp="1" noChangeArrowheads="1"/>
          </p:cNvSpPr>
          <p:nvPr>
            <p:ph type="body" idx="1"/>
          </p:nvPr>
        </p:nvSpPr>
        <p:spPr>
          <a:xfrm>
            <a:off x="395536" y="1600200"/>
            <a:ext cx="8291264" cy="4445691"/>
          </a:xfrm>
        </p:spPr>
        <p:txBody>
          <a:bodyPr/>
          <a:lstStyle/>
          <a:p>
            <a:pPr>
              <a:lnSpc>
                <a:spcPct val="90000"/>
              </a:lnSpc>
              <a:buFont typeface="Wingdings" pitchFamily="2" charset="2"/>
              <a:buNone/>
            </a:pPr>
            <a:r>
              <a:rPr lang="en-US" sz="2800" dirty="0" smtClean="0">
                <a:solidFill>
                  <a:srgbClr val="000000"/>
                </a:solidFill>
              </a:rPr>
              <a:t>SO WHAT?</a:t>
            </a:r>
          </a:p>
          <a:p>
            <a:pPr>
              <a:lnSpc>
                <a:spcPct val="90000"/>
              </a:lnSpc>
              <a:buFont typeface="Wingdings" pitchFamily="2" charset="2"/>
              <a:buNone/>
            </a:pPr>
            <a:r>
              <a:rPr lang="en-US" sz="2800" dirty="0" smtClean="0">
                <a:solidFill>
                  <a:srgbClr val="000000"/>
                </a:solidFill>
              </a:rPr>
              <a:t>	</a:t>
            </a:r>
            <a:r>
              <a:rPr lang="en-US" sz="2800" dirty="0" smtClean="0">
                <a:solidFill>
                  <a:srgbClr val="FF0000"/>
                </a:solidFill>
              </a:rPr>
              <a:t>Mismatch</a:t>
            </a:r>
            <a:r>
              <a:rPr lang="en-US" sz="2800" dirty="0" smtClean="0">
                <a:solidFill>
                  <a:srgbClr val="000000"/>
                </a:solidFill>
              </a:rPr>
              <a:t> between learners &amp; teachers. Teachers usually </a:t>
            </a:r>
            <a:r>
              <a:rPr lang="en-US" sz="2800" dirty="0" err="1" smtClean="0">
                <a:solidFill>
                  <a:srgbClr val="000000"/>
                </a:solidFill>
              </a:rPr>
              <a:t>intuitors</a:t>
            </a:r>
            <a:r>
              <a:rPr lang="en-US" sz="2800" dirty="0" smtClean="0">
                <a:solidFill>
                  <a:srgbClr val="000000"/>
                </a:solidFill>
              </a:rPr>
              <a:t> but learners can be any of the 4 types.</a:t>
            </a:r>
          </a:p>
          <a:p>
            <a:pPr>
              <a:lnSpc>
                <a:spcPct val="90000"/>
              </a:lnSpc>
              <a:buFont typeface="Wingdings" pitchFamily="2" charset="2"/>
              <a:buNone/>
            </a:pPr>
            <a:r>
              <a:rPr lang="en-US" sz="2800" dirty="0" smtClean="0">
                <a:solidFill>
                  <a:srgbClr val="000000"/>
                </a:solidFill>
              </a:rPr>
              <a:t>WHAT TO DO?</a:t>
            </a:r>
          </a:p>
          <a:p>
            <a:pPr>
              <a:lnSpc>
                <a:spcPct val="90000"/>
              </a:lnSpc>
              <a:buFont typeface="Wingdings" pitchFamily="2" charset="2"/>
              <a:buNone/>
            </a:pPr>
            <a:r>
              <a:rPr lang="en-US" sz="2800" dirty="0" smtClean="0">
                <a:solidFill>
                  <a:srgbClr val="000000"/>
                </a:solidFill>
              </a:rPr>
              <a:t>	Include various </a:t>
            </a:r>
            <a:r>
              <a:rPr lang="en-US" sz="2800" dirty="0" smtClean="0">
                <a:solidFill>
                  <a:srgbClr val="FF0000"/>
                </a:solidFill>
              </a:rPr>
              <a:t>active </a:t>
            </a:r>
            <a:r>
              <a:rPr lang="en-US" sz="2800" dirty="0" smtClean="0">
                <a:solidFill>
                  <a:srgbClr val="000000"/>
                </a:solidFill>
              </a:rPr>
              <a:t>teaching techniques to address </a:t>
            </a:r>
            <a:r>
              <a:rPr lang="en-US" sz="2800" dirty="0" smtClean="0">
                <a:solidFill>
                  <a:srgbClr val="FF0000"/>
                </a:solidFill>
              </a:rPr>
              <a:t>ALL</a:t>
            </a:r>
            <a:r>
              <a:rPr lang="en-US" sz="2800" dirty="0" smtClean="0">
                <a:solidFill>
                  <a:srgbClr val="000000"/>
                </a:solidFill>
              </a:rPr>
              <a:t> learning styles centered on the students i.e. Student Centered Learning (SCL)</a:t>
            </a:r>
          </a:p>
        </p:txBody>
      </p:sp>
      <p:pic>
        <p:nvPicPr>
          <p:cNvPr id="4" name="Picture 3"/>
          <p:cNvPicPr>
            <a:picLocks noChangeAspect="1"/>
          </p:cNvPicPr>
          <p:nvPr/>
        </p:nvPicPr>
        <p:blipFill>
          <a:blip r:embed="rId3"/>
          <a:stretch>
            <a:fillRect/>
          </a:stretch>
        </p:blipFill>
        <p:spPr>
          <a:xfrm>
            <a:off x="7668344" y="116632"/>
            <a:ext cx="936104" cy="936104"/>
          </a:xfrm>
          <a:prstGeom prst="rect">
            <a:avLst/>
          </a:prstGeom>
        </p:spPr>
      </p:pic>
    </p:spTree>
    <p:extLst>
      <p:ext uri="{BB962C8B-B14F-4D97-AF65-F5344CB8AC3E}">
        <p14:creationId xmlns:p14="http://schemas.microsoft.com/office/powerpoint/2010/main" val="4148345626"/>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rgbClr val="F2DCDB"/>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134" name="Group 110"/>
          <p:cNvGraphicFramePr>
            <a:graphicFrameLocks noGrp="1"/>
          </p:cNvGraphicFramePr>
          <p:nvPr>
            <p:extLst>
              <p:ext uri="{D42A27DB-BD31-4B8C-83A1-F6EECF244321}">
                <p14:modId xmlns:p14="http://schemas.microsoft.com/office/powerpoint/2010/main" val="3416629940"/>
              </p:ext>
            </p:extLst>
          </p:nvPr>
        </p:nvGraphicFramePr>
        <p:xfrm>
          <a:off x="0" y="-1"/>
          <a:ext cx="9144000" cy="6924256"/>
        </p:xfrm>
        <a:graphic>
          <a:graphicData uri="http://schemas.openxmlformats.org/drawingml/2006/table">
            <a:tbl>
              <a:tblPr/>
              <a:tblGrid>
                <a:gridCol w="4572000"/>
                <a:gridCol w="4572000"/>
              </a:tblGrid>
              <a:tr h="491606">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en-US" sz="2000" b="1" i="0" u="none" strike="noStrike" cap="none" normalizeH="0" baseline="0" dirty="0" smtClean="0">
                          <a:ln>
                            <a:noFill/>
                          </a:ln>
                          <a:solidFill>
                            <a:schemeClr val="accent2"/>
                          </a:solidFill>
                          <a:effectLst/>
                          <a:latin typeface="Arial" charset="0"/>
                        </a:rPr>
                        <a:t>Sensing (S) Learning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en-US" sz="2000" b="1" i="0" u="none" strike="noStrike" cap="none" normalizeH="0" baseline="0" dirty="0" smtClean="0">
                          <a:ln>
                            <a:noFill/>
                          </a:ln>
                          <a:solidFill>
                            <a:schemeClr val="accent2"/>
                          </a:solidFill>
                          <a:effectLst/>
                          <a:latin typeface="Arial" charset="0"/>
                        </a:rPr>
                        <a:t>Intuitive (N) Learners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6E0EC"/>
                    </a:solidFill>
                  </a:tcPr>
                </a:tc>
              </a:tr>
              <a:tr h="809103">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en-US" sz="2000" b="1" i="0" u="none" strike="noStrike" cap="none" normalizeH="0" baseline="0" dirty="0" smtClean="0">
                          <a:ln>
                            <a:noFill/>
                          </a:ln>
                          <a:solidFill>
                            <a:srgbClr val="4D4D4D"/>
                          </a:solidFill>
                          <a:effectLst/>
                          <a:latin typeface="Arial" charset="0"/>
                        </a:rPr>
                        <a:t>Focus on external input (see, hear, taste, touch, smell)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en-US" sz="2000" b="1" i="0" u="none" strike="noStrike" cap="none" normalizeH="0" baseline="0" dirty="0" smtClean="0">
                          <a:ln>
                            <a:noFill/>
                          </a:ln>
                          <a:solidFill>
                            <a:srgbClr val="4D4D4D"/>
                          </a:solidFill>
                          <a:effectLst/>
                          <a:latin typeface="Arial" charset="0"/>
                        </a:rPr>
                        <a:t>Focus on internal input (thoughts, memories, image)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184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en-US" sz="2000" b="1" i="0" u="none" strike="noStrike" cap="none" normalizeH="0" baseline="0" dirty="0" smtClean="0">
                          <a:ln>
                            <a:noFill/>
                          </a:ln>
                          <a:solidFill>
                            <a:srgbClr val="4D4D4D"/>
                          </a:solidFill>
                          <a:effectLst/>
                          <a:latin typeface="Arial" charset="0"/>
                        </a:rPr>
                        <a:t>Practical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en-US" sz="2000" b="1" i="0" u="none" strike="noStrike" cap="none" normalizeH="0" baseline="0" dirty="0" smtClean="0">
                          <a:ln>
                            <a:noFill/>
                          </a:ln>
                          <a:solidFill>
                            <a:srgbClr val="4D4D4D"/>
                          </a:solidFill>
                          <a:effectLst/>
                          <a:latin typeface="Arial" charset="0"/>
                        </a:rPr>
                        <a:t>Imaginative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07396">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en-US" sz="2000" b="1" i="0" u="none" strike="noStrike" cap="none" normalizeH="0" baseline="0" smtClean="0">
                          <a:ln>
                            <a:noFill/>
                          </a:ln>
                          <a:solidFill>
                            <a:srgbClr val="4D4D4D"/>
                          </a:solidFill>
                          <a:effectLst/>
                          <a:latin typeface="Arial" charset="0"/>
                        </a:rPr>
                        <a:t>Observant (notice details of environment)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en-US" sz="2000" b="1" i="0" u="none" strike="noStrike" cap="none" normalizeH="0" baseline="0" dirty="0" smtClean="0">
                          <a:ln>
                            <a:noFill/>
                          </a:ln>
                          <a:solidFill>
                            <a:srgbClr val="4D4D4D"/>
                          </a:solidFill>
                          <a:effectLst/>
                          <a:latin typeface="Arial" charset="0"/>
                        </a:rPr>
                        <a:t>Look for meanings (miss detail)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09103">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en-US" sz="2000" b="1" i="0" u="none" strike="noStrike" cap="none" normalizeH="0" baseline="0" smtClean="0">
                          <a:ln>
                            <a:noFill/>
                          </a:ln>
                          <a:solidFill>
                            <a:srgbClr val="4D4D4D"/>
                          </a:solidFill>
                          <a:effectLst/>
                          <a:latin typeface="Arial" charset="0"/>
                        </a:rPr>
                        <a:t>Concrete thinking (facts, data, hands-on-work)</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en-US" sz="2000" b="1" i="0" u="none" strike="noStrike" cap="none" normalizeH="0" baseline="0" dirty="0" smtClean="0">
                          <a:ln>
                            <a:noFill/>
                          </a:ln>
                          <a:solidFill>
                            <a:srgbClr val="4D4D4D"/>
                          </a:solidFill>
                          <a:effectLst/>
                          <a:latin typeface="Arial" charset="0"/>
                        </a:rPr>
                        <a:t>Abstract thinking (theories, math model)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84892">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en-US" sz="2000" b="1" i="0" u="none" strike="noStrike" cap="none" normalizeH="0" baseline="0" smtClean="0">
                          <a:ln>
                            <a:noFill/>
                          </a:ln>
                          <a:solidFill>
                            <a:srgbClr val="4D4D4D"/>
                          </a:solidFill>
                          <a:effectLst/>
                          <a:latin typeface="Arial" charset="0"/>
                        </a:rPr>
                        <a:t>Learn through repetition (drills, numerous examples, replication of experiments)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en-US" sz="2000" b="1" i="0" u="none" strike="noStrike" cap="none" normalizeH="0" baseline="0" dirty="0" smtClean="0">
                          <a:ln>
                            <a:noFill/>
                          </a:ln>
                          <a:solidFill>
                            <a:srgbClr val="4D4D4D"/>
                          </a:solidFill>
                          <a:effectLst/>
                          <a:latin typeface="Arial" charset="0"/>
                        </a:rPr>
                        <a:t>Like variety in learning experiences (bored with repetition)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0511">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en-US" sz="2000" b="1" i="0" u="none" strike="noStrike" cap="none" normalizeH="0" baseline="0" smtClean="0">
                          <a:ln>
                            <a:noFill/>
                          </a:ln>
                          <a:solidFill>
                            <a:srgbClr val="4D4D4D"/>
                          </a:solidFill>
                          <a:effectLst/>
                          <a:latin typeface="Arial" charset="0"/>
                        </a:rPr>
                        <a:t>Methodical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en-US" sz="2000" b="1" i="0" u="none" strike="noStrike" cap="none" normalizeH="0" baseline="0" dirty="0" smtClean="0">
                          <a:ln>
                            <a:noFill/>
                          </a:ln>
                          <a:solidFill>
                            <a:srgbClr val="4D4D4D"/>
                          </a:solidFill>
                          <a:effectLst/>
                          <a:latin typeface="Arial" charset="0"/>
                        </a:rPr>
                        <a:t>Quick</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0511">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en-US" sz="2000" b="1" i="0" u="none" strike="noStrike" cap="none" normalizeH="0" baseline="0" smtClean="0">
                          <a:ln>
                            <a:noFill/>
                          </a:ln>
                          <a:solidFill>
                            <a:srgbClr val="4D4D4D"/>
                          </a:solidFill>
                          <a:effectLst/>
                          <a:latin typeface="Arial" charset="0"/>
                        </a:rPr>
                        <a:t>Like working with details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en-US" sz="2000" b="1" i="0" u="none" strike="noStrike" cap="none" normalizeH="0" baseline="0" dirty="0" smtClean="0">
                          <a:ln>
                            <a:noFill/>
                          </a:ln>
                          <a:solidFill>
                            <a:srgbClr val="4D4D4D"/>
                          </a:solidFill>
                          <a:effectLst/>
                          <a:latin typeface="Arial" charset="0"/>
                        </a:rPr>
                        <a:t>Like working with concepts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84892">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en-US" sz="2000" b="1" i="0" u="none" strike="noStrike" cap="none" normalizeH="0" baseline="0" smtClean="0">
                          <a:ln>
                            <a:noFill/>
                          </a:ln>
                          <a:solidFill>
                            <a:srgbClr val="4D4D4D"/>
                          </a:solidFill>
                          <a:effectLst/>
                          <a:latin typeface="Arial" charset="0"/>
                        </a:rPr>
                        <a:t>Complaint about courses: No apparent connection to real world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en-US" sz="2000" b="1" i="0" u="none" strike="noStrike" cap="none" normalizeH="0" baseline="0" dirty="0" smtClean="0">
                          <a:ln>
                            <a:noFill/>
                          </a:ln>
                          <a:solidFill>
                            <a:srgbClr val="4D4D4D"/>
                          </a:solidFill>
                          <a:effectLst/>
                          <a:latin typeface="Arial" charset="0"/>
                        </a:rPr>
                        <a:t>Complaint about courses: “Plug &amp; Chug” (Lots of memorization, repetitive formula substitution)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22702">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en-US" sz="2000" b="1" i="0" u="none" strike="noStrike" cap="none" normalizeH="0" baseline="0" smtClean="0">
                          <a:ln>
                            <a:noFill/>
                          </a:ln>
                          <a:solidFill>
                            <a:srgbClr val="4D4D4D"/>
                          </a:solidFill>
                          <a:effectLst/>
                          <a:latin typeface="Arial" charset="0"/>
                        </a:rPr>
                        <a:t>Problem with exams: Run out of time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en-US" sz="2000" b="1" i="0" u="none" strike="noStrike" cap="none" normalizeH="0" baseline="0" dirty="0" smtClean="0">
                          <a:ln>
                            <a:noFill/>
                          </a:ln>
                          <a:solidFill>
                            <a:srgbClr val="4D4D4D"/>
                          </a:solidFill>
                          <a:effectLst/>
                          <a:latin typeface="Arial" charset="0"/>
                        </a:rPr>
                        <a:t>Problem with exams: Careless mistakes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74789" name="Picture 111" descr="j0354512"/>
          <p:cNvPicPr>
            <a:picLocks noChangeAspect="1" noChangeArrowheads="1" noCrop="1"/>
          </p:cNvPicPr>
          <p:nvPr/>
        </p:nvPicPr>
        <p:blipFill>
          <a:blip r:embed="rId3" cstate="print"/>
          <a:srcRect/>
          <a:stretch>
            <a:fillRect/>
          </a:stretch>
        </p:blipFill>
        <p:spPr bwMode="auto">
          <a:xfrm>
            <a:off x="8229600" y="771550"/>
            <a:ext cx="708025" cy="857250"/>
          </a:xfrm>
          <a:prstGeom prst="rect">
            <a:avLst/>
          </a:prstGeom>
          <a:noFill/>
          <a:ln w="9525">
            <a:noFill/>
            <a:miter lim="800000"/>
            <a:headEnd/>
            <a:tailEnd/>
          </a:ln>
        </p:spPr>
      </p:pic>
    </p:spTree>
    <p:extLst>
      <p:ext uri="{BB962C8B-B14F-4D97-AF65-F5344CB8AC3E}">
        <p14:creationId xmlns:p14="http://schemas.microsoft.com/office/powerpoint/2010/main" val="1970073560"/>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1340" name="Group 76"/>
          <p:cNvGraphicFramePr>
            <a:graphicFrameLocks noGrp="1"/>
          </p:cNvGraphicFramePr>
          <p:nvPr>
            <p:extLst>
              <p:ext uri="{D42A27DB-BD31-4B8C-83A1-F6EECF244321}">
                <p14:modId xmlns:p14="http://schemas.microsoft.com/office/powerpoint/2010/main" val="1852375904"/>
              </p:ext>
            </p:extLst>
          </p:nvPr>
        </p:nvGraphicFramePr>
        <p:xfrm>
          <a:off x="683568" y="1268760"/>
          <a:ext cx="7927032" cy="4464496"/>
        </p:xfrm>
        <a:graphic>
          <a:graphicData uri="http://schemas.openxmlformats.org/drawingml/2006/table">
            <a:tbl>
              <a:tblPr/>
              <a:tblGrid>
                <a:gridCol w="3963516"/>
                <a:gridCol w="3963516"/>
              </a:tblGrid>
              <a:tr h="520384">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en-US" sz="2400" b="1" i="0" u="none" strike="noStrike" cap="none" normalizeH="0" baseline="0" dirty="0" smtClean="0">
                          <a:ln>
                            <a:noFill/>
                          </a:ln>
                          <a:solidFill>
                            <a:schemeClr val="accent2"/>
                          </a:solidFill>
                          <a:effectLst/>
                          <a:latin typeface="Arial" charset="0"/>
                        </a:rPr>
                        <a:t>Visual (</a:t>
                      </a:r>
                      <a:r>
                        <a:rPr kumimoji="0" lang="en-US" sz="2400" b="1" i="0" u="none" strike="noStrike" cap="none" normalizeH="0" baseline="0" dirty="0" err="1" smtClean="0">
                          <a:ln>
                            <a:noFill/>
                          </a:ln>
                          <a:solidFill>
                            <a:schemeClr val="accent2"/>
                          </a:solidFill>
                          <a:effectLst/>
                          <a:latin typeface="Arial" charset="0"/>
                        </a:rPr>
                        <a:t>Vs</a:t>
                      </a:r>
                      <a:r>
                        <a:rPr kumimoji="0" lang="en-US" sz="2400" b="1" i="0" u="none" strike="noStrike" cap="none" normalizeH="0" baseline="0" dirty="0" smtClean="0">
                          <a:ln>
                            <a:noFill/>
                          </a:ln>
                          <a:solidFill>
                            <a:schemeClr val="accent2"/>
                          </a:solidFill>
                          <a:effectLst/>
                          <a:latin typeface="Arial" charset="0"/>
                        </a:rPr>
                        <a:t>) Learners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6E0EC"/>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en-US" sz="2400" b="1" i="0" u="none" strike="noStrike" cap="none" normalizeH="0" baseline="0" dirty="0" smtClean="0">
                          <a:ln>
                            <a:noFill/>
                          </a:ln>
                          <a:solidFill>
                            <a:schemeClr val="accent2"/>
                          </a:solidFill>
                          <a:effectLst/>
                          <a:latin typeface="Arial" charset="0"/>
                        </a:rPr>
                        <a:t>Verbal (</a:t>
                      </a:r>
                      <a:r>
                        <a:rPr kumimoji="0" lang="en-US" sz="2400" b="1" i="0" u="none" strike="noStrike" cap="none" normalizeH="0" baseline="0" dirty="0" err="1" smtClean="0">
                          <a:ln>
                            <a:noFill/>
                          </a:ln>
                          <a:solidFill>
                            <a:schemeClr val="accent2"/>
                          </a:solidFill>
                          <a:effectLst/>
                          <a:latin typeface="Arial" charset="0"/>
                        </a:rPr>
                        <a:t>Vb</a:t>
                      </a:r>
                      <a:r>
                        <a:rPr kumimoji="0" lang="en-US" sz="2400" b="1" i="0" u="none" strike="noStrike" cap="none" normalizeH="0" baseline="0" dirty="0" smtClean="0">
                          <a:ln>
                            <a:noFill/>
                          </a:ln>
                          <a:solidFill>
                            <a:schemeClr val="accent2"/>
                          </a:solidFill>
                          <a:effectLst/>
                          <a:latin typeface="Arial" charset="0"/>
                        </a:rPr>
                        <a:t>) Learners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6E0EC"/>
                    </a:solidFill>
                  </a:tcPr>
                </a:tc>
              </a:tr>
              <a:tr h="50800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Char char="§"/>
                        <a:tabLst/>
                      </a:pPr>
                      <a:r>
                        <a:rPr kumimoji="0" lang="en-US" sz="2400" b="0" i="0" u="none" strike="noStrike" cap="none" normalizeH="0" baseline="0" smtClean="0">
                          <a:ln>
                            <a:noFill/>
                          </a:ln>
                          <a:solidFill>
                            <a:srgbClr val="4D4D4D"/>
                          </a:solidFill>
                          <a:effectLst/>
                          <a:latin typeface="Arial" charset="0"/>
                        </a:rPr>
                        <a:t> “Show me”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08EC0"/>
                        </a:buClr>
                        <a:buSzPct val="80000"/>
                        <a:buFont typeface="Wingdings" pitchFamily="2" charset="2"/>
                        <a:buChar char="§"/>
                        <a:tabLst/>
                      </a:pPr>
                      <a:r>
                        <a:rPr kumimoji="0" lang="en-US" sz="2400" b="0" i="0" u="none" strike="noStrike" cap="none" normalizeH="0" baseline="0" smtClean="0">
                          <a:ln>
                            <a:noFill/>
                          </a:ln>
                          <a:solidFill>
                            <a:srgbClr val="4D4D4D"/>
                          </a:solidFill>
                          <a:effectLst/>
                          <a:latin typeface="Arial" charset="0"/>
                        </a:rPr>
                        <a:t> “Explain it to  </a:t>
                      </a:r>
                    </a:p>
                    <a:p>
                      <a:pPr marL="0" marR="0" lvl="0" indent="0" algn="l" defTabSz="914400" rtl="0" eaLnBrk="1" fontAlgn="base" latinLnBrk="0" hangingPunct="1">
                        <a:lnSpc>
                          <a:spcPct val="100000"/>
                        </a:lnSpc>
                        <a:spcBef>
                          <a:spcPct val="20000"/>
                        </a:spcBef>
                        <a:spcAft>
                          <a:spcPct val="0"/>
                        </a:spcAft>
                        <a:buClr>
                          <a:srgbClr val="008EC0"/>
                        </a:buClr>
                        <a:buSzPct val="80000"/>
                        <a:buFont typeface="Wingdings" pitchFamily="2" charset="2"/>
                        <a:buNone/>
                        <a:tabLst/>
                      </a:pPr>
                      <a:r>
                        <a:rPr kumimoji="0" lang="en-US" sz="2400" b="0" i="0" u="none" strike="noStrike" cap="none" normalizeH="0" baseline="0" smtClean="0">
                          <a:ln>
                            <a:noFill/>
                          </a:ln>
                          <a:solidFill>
                            <a:srgbClr val="4D4D4D"/>
                          </a:solidFill>
                          <a:effectLst/>
                          <a:latin typeface="Arial" charset="0"/>
                        </a:rPr>
                        <a:t>   me”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r>
              <a:tr h="50800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en-US" sz="2400" b="0" i="0" u="none" strike="noStrike" cap="none" normalizeH="0" baseline="0" smtClean="0">
                          <a:ln>
                            <a:noFill/>
                          </a:ln>
                          <a:solidFill>
                            <a:srgbClr val="4D4D4D"/>
                          </a:solidFill>
                          <a:effectLst/>
                          <a:latin typeface="Arial" charset="0"/>
                        </a:rPr>
                        <a:t>- pictures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en-US" sz="2400" b="0" i="0" u="none" strike="noStrike" cap="none" normalizeH="0" baseline="0" smtClean="0">
                          <a:ln>
                            <a:noFill/>
                          </a:ln>
                          <a:solidFill>
                            <a:srgbClr val="4D4D4D"/>
                          </a:solidFill>
                          <a:effectLst/>
                          <a:latin typeface="Arial" charset="0"/>
                        </a:rPr>
                        <a:t>- spoken words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r>
              <a:tr h="50800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en-US" sz="2400" b="0" i="0" u="none" strike="noStrike" cap="none" normalizeH="0" baseline="0" smtClean="0">
                          <a:ln>
                            <a:noFill/>
                          </a:ln>
                          <a:solidFill>
                            <a:srgbClr val="4D4D4D"/>
                          </a:solidFill>
                          <a:effectLst/>
                          <a:latin typeface="Arial" charset="0"/>
                        </a:rPr>
                        <a:t>- diagrams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rowSpan="5">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en-US" sz="2400" b="0" i="0" u="none" strike="noStrike" cap="none" normalizeH="0" baseline="0" dirty="0" smtClean="0">
                          <a:ln>
                            <a:noFill/>
                          </a:ln>
                          <a:solidFill>
                            <a:srgbClr val="4D4D4D"/>
                          </a:solidFill>
                          <a:effectLst/>
                          <a:latin typeface="Arial" charset="0"/>
                        </a:rPr>
                        <a:t>- written words, symbols (seen, but translated by brain into their</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en-US" sz="2400" b="0" i="0" u="none" strike="noStrike" cap="none" normalizeH="0" baseline="0" dirty="0" smtClean="0">
                          <a:ln>
                            <a:noFill/>
                          </a:ln>
                          <a:solidFill>
                            <a:srgbClr val="4D4D4D"/>
                          </a:solidFill>
                          <a:effectLst/>
                          <a:latin typeface="Arial" charset="0"/>
                        </a:rPr>
                        <a:t>Oral equivalents)</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en-US" sz="2400" b="0" i="0" u="none" strike="noStrike" cap="none" normalizeH="0" baseline="0" dirty="0" smtClean="0">
                          <a:ln>
                            <a:noFill/>
                          </a:ln>
                          <a:solidFill>
                            <a:srgbClr val="4D4D4D"/>
                          </a:solidFill>
                          <a:effectLst/>
                          <a:latin typeface="Arial"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tr>
              <a:tr h="50800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en-US" sz="2400" b="0" i="0" u="none" strike="noStrike" cap="none" normalizeH="0" baseline="0" smtClean="0">
                          <a:ln>
                            <a:noFill/>
                          </a:ln>
                          <a:solidFill>
                            <a:srgbClr val="4D4D4D"/>
                          </a:solidFill>
                          <a:effectLst/>
                          <a:latin typeface="Arial" charset="0"/>
                        </a:rPr>
                        <a:t>- sketches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vMerge="1">
                  <a:txBody>
                    <a:bodyPr/>
                    <a:lstStyle/>
                    <a:p>
                      <a:endParaRPr lang="en-MY"/>
                    </a:p>
                  </a:txBody>
                  <a:tcPr/>
                </a:tc>
              </a:tr>
              <a:tr h="50800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en-US" sz="2400" b="0" i="0" u="none" strike="noStrike" cap="none" normalizeH="0" baseline="0" smtClean="0">
                          <a:ln>
                            <a:noFill/>
                          </a:ln>
                          <a:solidFill>
                            <a:srgbClr val="4D4D4D"/>
                          </a:solidFill>
                          <a:effectLst/>
                          <a:latin typeface="Arial" charset="0"/>
                        </a:rPr>
                        <a:t>- schematics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vMerge="1">
                  <a:txBody>
                    <a:bodyPr/>
                    <a:lstStyle/>
                    <a:p>
                      <a:endParaRPr lang="en-MY"/>
                    </a:p>
                  </a:txBody>
                  <a:tcPr/>
                </a:tc>
              </a:tr>
              <a:tr h="50800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en-US" sz="2400" b="0" i="0" u="none" strike="noStrike" cap="none" normalizeH="0" baseline="0" smtClean="0">
                          <a:ln>
                            <a:noFill/>
                          </a:ln>
                          <a:solidFill>
                            <a:srgbClr val="4D4D4D"/>
                          </a:solidFill>
                          <a:effectLst/>
                          <a:latin typeface="Arial" charset="0"/>
                        </a:rPr>
                        <a:t>- flow charts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vMerge="1">
                  <a:txBody>
                    <a:bodyPr/>
                    <a:lstStyle/>
                    <a:p>
                      <a:endParaRPr lang="en-MY"/>
                    </a:p>
                  </a:txBody>
                  <a:tcPr/>
                </a:tc>
              </a:tr>
              <a:tr h="50800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en-US" sz="2400" b="0" i="0" u="none" strike="noStrike" cap="none" normalizeH="0" baseline="0" dirty="0" smtClean="0">
                          <a:ln>
                            <a:noFill/>
                          </a:ln>
                          <a:solidFill>
                            <a:srgbClr val="4D4D4D"/>
                          </a:solidFill>
                          <a:effectLst/>
                          <a:latin typeface="Arial" charset="0"/>
                        </a:rPr>
                        <a:t>- plots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MY"/>
                    </a:p>
                  </a:txBody>
                  <a:tcPr/>
                </a:tc>
              </a:tr>
            </a:tbl>
          </a:graphicData>
        </a:graphic>
      </p:graphicFrame>
      <p:pic>
        <p:nvPicPr>
          <p:cNvPr id="75797" name="Picture 77" descr="AG00488_"/>
          <p:cNvPicPr>
            <a:picLocks noChangeAspect="1" noChangeArrowheads="1" noCrop="1"/>
          </p:cNvPicPr>
          <p:nvPr/>
        </p:nvPicPr>
        <p:blipFill>
          <a:blip r:embed="rId3" cstate="print"/>
          <a:srcRect/>
          <a:stretch>
            <a:fillRect/>
          </a:stretch>
        </p:blipFill>
        <p:spPr bwMode="auto">
          <a:xfrm>
            <a:off x="5940152" y="5445224"/>
            <a:ext cx="1844675" cy="1200150"/>
          </a:xfrm>
          <a:prstGeom prst="rect">
            <a:avLst/>
          </a:prstGeom>
          <a:noFill/>
          <a:ln w="9525">
            <a:noFill/>
            <a:miter lim="800000"/>
            <a:headEnd/>
            <a:tailEnd/>
          </a:ln>
        </p:spPr>
      </p:pic>
      <p:pic>
        <p:nvPicPr>
          <p:cNvPr id="4" name="Picture 3"/>
          <p:cNvPicPr>
            <a:picLocks noChangeAspect="1"/>
          </p:cNvPicPr>
          <p:nvPr/>
        </p:nvPicPr>
        <p:blipFill>
          <a:blip r:embed="rId4"/>
          <a:stretch>
            <a:fillRect/>
          </a:stretch>
        </p:blipFill>
        <p:spPr>
          <a:xfrm>
            <a:off x="7668344" y="116632"/>
            <a:ext cx="936104" cy="936104"/>
          </a:xfrm>
          <a:prstGeom prst="rect">
            <a:avLst/>
          </a:prstGeom>
        </p:spPr>
      </p:pic>
    </p:spTree>
    <p:extLst>
      <p:ext uri="{BB962C8B-B14F-4D97-AF65-F5344CB8AC3E}">
        <p14:creationId xmlns:p14="http://schemas.microsoft.com/office/powerpoint/2010/main" val="1433789577"/>
      </p:ext>
    </p:extLst>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9011</TotalTime>
  <Words>9686</Words>
  <Application>Microsoft Macintosh PowerPoint</Application>
  <PresentationFormat>On-screen Show (4:3)</PresentationFormat>
  <Paragraphs>1628</Paragraphs>
  <Slides>203</Slides>
  <Notes>21</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203</vt:i4>
      </vt:variant>
    </vt:vector>
  </HeadingPairs>
  <TitlesOfParts>
    <vt:vector size="206" baseType="lpstr">
      <vt:lpstr>Office Theme</vt:lpstr>
      <vt:lpstr>Bitmap Image</vt:lpstr>
      <vt:lpstr>PBrush</vt:lpstr>
      <vt:lpstr>12 &amp; 13 February 2013 Higher Education Council (HEC) &amp; Pakistan Engineering Council (PEC) Dreamland Hotel Islamabad, Pakistan</vt:lpstr>
      <vt:lpstr>DAY 1  Programme</vt:lpstr>
      <vt:lpstr>DAY 2  Programme</vt:lpstr>
      <vt:lpstr>Rate between 1 to 5 with 1 “not at all” and 5 “yes a lot”</vt:lpstr>
      <vt:lpstr>Expected Outcomes</vt:lpstr>
      <vt:lpstr>Gentle Reminder</vt:lpstr>
      <vt:lpstr>Outcome Based Education: Knowledge &amp; Implementation</vt:lpstr>
      <vt:lpstr>Day 1       Outlines</vt:lpstr>
      <vt:lpstr>Introduction   (20 minutes)</vt:lpstr>
      <vt:lpstr>Engineering Curricula</vt:lpstr>
      <vt:lpstr>Potential Employers</vt:lpstr>
      <vt:lpstr>Students</vt:lpstr>
      <vt:lpstr>Common Questions on Outcome Based Education (OBE)</vt:lpstr>
      <vt:lpstr>PowerPoint Presentation</vt:lpstr>
      <vt:lpstr>OBE Meets IHL (Before 2005)</vt:lpstr>
      <vt:lpstr>Expectations of Accreditation</vt:lpstr>
      <vt:lpstr>Stages of OBE</vt:lpstr>
      <vt:lpstr>PowerPoint Presentation</vt:lpstr>
      <vt:lpstr>Outcome Based Education – Concept   (1 hour)</vt:lpstr>
      <vt:lpstr>Outcome Based Education</vt:lpstr>
      <vt:lpstr>Characteristics of OBE curricula</vt:lpstr>
      <vt:lpstr>Characteristics of OBE curricula cont….</vt:lpstr>
      <vt:lpstr>Characteristics of OBE curricula cont….</vt:lpstr>
      <vt:lpstr>PowerPoint Presentation</vt:lpstr>
      <vt:lpstr>PowerPoint Presentation</vt:lpstr>
      <vt:lpstr>Strategy of OBE</vt:lpstr>
      <vt:lpstr>PowerPoint Presentation</vt:lpstr>
      <vt:lpstr>Linking Topics to Programme Educational Objectives (PEO)</vt:lpstr>
      <vt:lpstr>Jargons</vt:lpstr>
      <vt:lpstr>PowerPoint Presentation</vt:lpstr>
      <vt:lpstr>OBE addresses the following key questions:</vt:lpstr>
      <vt:lpstr>What do you want the students to have or able to do?</vt:lpstr>
      <vt:lpstr>How can you best help students achieve it?</vt:lpstr>
      <vt:lpstr>How will you know what they have achieved it?</vt:lpstr>
      <vt:lpstr>How do you close the loop ?</vt:lpstr>
      <vt:lpstr>PowerPoint Presentation</vt:lpstr>
      <vt:lpstr>Developing Curriculum Curricula    (75 minutes)</vt:lpstr>
      <vt:lpstr>PowerPoint Presentation</vt:lpstr>
      <vt:lpstr>Developing OBE Curricula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Curricula Models</vt:lpstr>
      <vt:lpstr>PowerPoint Presentation</vt:lpstr>
      <vt:lpstr>Programme Educational Objectives (PEO)    (45 minutes)</vt:lpstr>
      <vt:lpstr>Accreditation Questions on PEO  </vt:lpstr>
      <vt:lpstr>CHARACTERISTICS OF GOOD OBJECTIVE STATEMENTS</vt:lpstr>
      <vt:lpstr>eg. Programme Objectives (PEO)</vt:lpstr>
      <vt:lpstr>Exercise 1 List down potential stakeholders</vt:lpstr>
      <vt:lpstr>Exercise 2</vt:lpstr>
      <vt:lpstr>Programme Outcomes     (90 minutes)</vt:lpstr>
      <vt:lpstr>Programme Outcomes</vt:lpstr>
      <vt:lpstr>CHARACTERISTICS OF GOOD OUTCOME STATEMENTS</vt:lpstr>
      <vt:lpstr>WA &amp; EAC PROGRAMME OUTCOMES</vt:lpstr>
      <vt:lpstr>WA &amp; EAC PROGRAMME OUTCOMES</vt:lpstr>
      <vt:lpstr>Programme Outcomes cont…</vt:lpstr>
      <vt:lpstr>Exercise 3</vt:lpstr>
      <vt:lpstr>Course Outcomes    (75 minutes)</vt:lpstr>
      <vt:lpstr>Course Development</vt:lpstr>
      <vt:lpstr>Creating a Course</vt:lpstr>
      <vt:lpstr>Course Outcomes – derived from Teaching Plan</vt:lpstr>
      <vt:lpstr>PowerPoint Presentation</vt:lpstr>
      <vt:lpstr>Course Outcomes (CO) Contribution to Programme Outcomes (PO)</vt:lpstr>
      <vt:lpstr>Course Outcomes (CO) Contribution to Programme Outcomes (PO)</vt:lpstr>
      <vt:lpstr>PowerPoint Presentation</vt:lpstr>
      <vt:lpstr>Some Current Issues for Educators</vt:lpstr>
      <vt:lpstr>3 Components of a learning outcome</vt:lpstr>
      <vt:lpstr>3 Components of a learning outcome</vt:lpstr>
      <vt:lpstr>3 Components of a learning outcome</vt:lpstr>
      <vt:lpstr> Why are course outcomes important? </vt:lpstr>
      <vt:lpstr>Learning outcomes by adding a condition and standard</vt:lpstr>
      <vt:lpstr>Learning Outcomes</vt:lpstr>
      <vt:lpstr>Checklist for writing learning outcomes</vt:lpstr>
      <vt:lpstr>Teaching Plan</vt:lpstr>
      <vt:lpstr>What to consider when preparing a teaching plan?</vt:lpstr>
      <vt:lpstr>Cont….</vt:lpstr>
      <vt:lpstr>Cont…</vt:lpstr>
      <vt:lpstr>Cont….</vt:lpstr>
      <vt:lpstr>PowerPoint Presentation</vt:lpstr>
      <vt:lpstr>Exercise 4</vt:lpstr>
      <vt:lpstr>Exercise 5</vt:lpstr>
      <vt:lpstr>Exercise 6 Scenario</vt:lpstr>
      <vt:lpstr>Questions</vt:lpstr>
      <vt:lpstr>Questions</vt:lpstr>
      <vt:lpstr>Thank you</vt:lpstr>
      <vt:lpstr>Delivery &amp; Assessment</vt:lpstr>
      <vt:lpstr>Day 2       Outlines</vt:lpstr>
      <vt:lpstr>Learning Styles    (30 minutes)</vt:lpstr>
      <vt:lpstr>Learning Style Model</vt:lpstr>
      <vt:lpstr>Sensor &amp; Intuitor</vt:lpstr>
      <vt:lpstr>Approach</vt:lpstr>
      <vt:lpstr>Learning and Teaching Styles</vt:lpstr>
      <vt:lpstr>PowerPoint Presentation</vt:lpstr>
      <vt:lpstr>PowerPoint Presentation</vt:lpstr>
      <vt:lpstr>PowerPoint Presentation</vt:lpstr>
      <vt:lpstr>PowerPoint Presentation</vt:lpstr>
      <vt:lpstr>PowerPoint Presentation</vt:lpstr>
      <vt:lpstr>PowerPoint Presentation</vt:lpstr>
      <vt:lpstr>Delivery / Pedagogy    (2 hours)</vt:lpstr>
      <vt:lpstr>Lecture Method</vt:lpstr>
      <vt:lpstr>Socratic Concept</vt:lpstr>
      <vt:lpstr>Case Method</vt:lpstr>
      <vt:lpstr>Case Method – cont…</vt:lpstr>
      <vt:lpstr>Case Method – cont…</vt:lpstr>
      <vt:lpstr>Case Method – cont…</vt:lpstr>
      <vt:lpstr>What is a Case?</vt:lpstr>
      <vt:lpstr>Cases</vt:lpstr>
      <vt:lpstr>Armchair Cases</vt:lpstr>
      <vt:lpstr>Why are cases used?</vt:lpstr>
      <vt:lpstr>Why are cases used?   Cont….</vt:lpstr>
      <vt:lpstr>Why are cases used? – cont….</vt:lpstr>
      <vt:lpstr>Skills developed from Case Method</vt:lpstr>
      <vt:lpstr>Skills developed from Case Method – cont…..</vt:lpstr>
      <vt:lpstr>Skills developed from Case Method – Cont…..</vt:lpstr>
      <vt:lpstr>Problem-based Learning</vt:lpstr>
      <vt:lpstr>PROJECT/PROBLEM BASED</vt:lpstr>
      <vt:lpstr>Curriculum</vt:lpstr>
      <vt:lpstr>Lecture &amp; Project</vt:lpstr>
      <vt:lpstr>Problem organised project work</vt:lpstr>
      <vt:lpstr>Requirements</vt:lpstr>
      <vt:lpstr>Graduates </vt:lpstr>
      <vt:lpstr>Chinese Proverb</vt:lpstr>
      <vt:lpstr>Instructors/Supervisors </vt:lpstr>
      <vt:lpstr>Requirements for the students</vt:lpstr>
      <vt:lpstr>Assessment   (2 hours)</vt:lpstr>
      <vt:lpstr>PowerPoint Presentation</vt:lpstr>
      <vt:lpstr>Assessment</vt:lpstr>
      <vt:lpstr>What to Assess/Measure? </vt:lpstr>
      <vt:lpstr>Expectations from Evaluators on Assessment</vt:lpstr>
      <vt:lpstr>Lessons learnt from accreditation activities related to assessment</vt:lpstr>
      <vt:lpstr>Assessment &amp; Evaluation</vt:lpstr>
      <vt:lpstr>Assessment tools </vt:lpstr>
      <vt:lpstr>Assessment tools cont….</vt:lpstr>
      <vt:lpstr>Course Coverage &amp; Assessment</vt:lpstr>
      <vt:lpstr>PowerPoint Presentation</vt:lpstr>
      <vt:lpstr>Assessment</vt:lpstr>
      <vt:lpstr>Assessing &amp; Evaluating Course Outcomes</vt:lpstr>
      <vt:lpstr>Course Outcomes (CO)  -NUTRITION</vt:lpstr>
      <vt:lpstr>Course outcomes (CO) -  Natural Science</vt:lpstr>
      <vt:lpstr>Outcome-based Assessment</vt:lpstr>
      <vt:lpstr>Performance Criteria/ Indicators  - Good Teamwork</vt:lpstr>
      <vt:lpstr>Performance Criteria/ Indicators – Public Speaking</vt:lpstr>
      <vt:lpstr>Bloom’s Taxonomy</vt:lpstr>
      <vt:lpstr>PowerPoint Presentation</vt:lpstr>
      <vt:lpstr>PowerPoint Presentation</vt:lpstr>
      <vt:lpstr>PowerPoint Presentation</vt:lpstr>
      <vt:lpstr>Programme Outcome Assessment Matrix</vt:lpstr>
      <vt:lpstr>Course Assessment Matrix</vt:lpstr>
      <vt:lpstr>Observation   (15 minutes)</vt:lpstr>
      <vt:lpstr>What skills do observers need?</vt:lpstr>
      <vt:lpstr>Write notes / capture </vt:lpstr>
      <vt:lpstr>Observing</vt:lpstr>
      <vt:lpstr>Indicators of student interest </vt:lpstr>
      <vt:lpstr>Know the student</vt:lpstr>
      <vt:lpstr>Rubrics  (30 minutes)</vt:lpstr>
      <vt:lpstr>Unified key outcomes</vt:lpstr>
      <vt:lpstr>Rubric</vt:lpstr>
      <vt:lpstr>Rubrics - What are they good for?</vt:lpstr>
      <vt:lpstr>3 common features of rubrics</vt:lpstr>
      <vt:lpstr>Rubric</vt:lpstr>
      <vt:lpstr>Types of Rubrics</vt:lpstr>
      <vt:lpstr>Rubric Scoring</vt:lpstr>
      <vt:lpstr>Levels?</vt:lpstr>
      <vt:lpstr>Effective Rubrics</vt:lpstr>
      <vt:lpstr>Advantages</vt:lpstr>
      <vt:lpstr>Advantages (cont)</vt:lpstr>
      <vt:lpstr>Assessment Report   (10 minutes)</vt:lpstr>
      <vt:lpstr>Report</vt:lpstr>
      <vt:lpstr>Report</vt:lpstr>
      <vt:lpstr>Report</vt:lpstr>
      <vt:lpstr> Report</vt:lpstr>
      <vt:lpstr>Interviews   (10 minutes)</vt:lpstr>
      <vt:lpstr> interviews</vt:lpstr>
      <vt:lpstr>Question - what did you like best about the programme?</vt:lpstr>
      <vt:lpstr>Question - what did you like best about the programme?</vt:lpstr>
      <vt:lpstr>Group interviews, or focus groups</vt:lpstr>
      <vt:lpstr>Presenting Assessment Results</vt:lpstr>
      <vt:lpstr>Exercises    (25 minutes)</vt:lpstr>
      <vt:lpstr>Exercise 6</vt:lpstr>
      <vt:lpstr>Exercise 7</vt:lpstr>
      <vt:lpstr>Exercise 8</vt:lpstr>
      <vt:lpstr>Exercise 9</vt:lpstr>
      <vt:lpstr>Debriefing</vt:lpstr>
      <vt:lpstr>Some Thoughts</vt:lpstr>
      <vt:lpstr>Some Thoughts</vt:lpstr>
      <vt:lpstr>Wait</vt:lpstr>
      <vt:lpstr>How to face an evaluator?</vt:lpstr>
      <vt:lpstr>How do you close the loop ?</vt:lpstr>
      <vt:lpstr>Make it simple</vt:lpstr>
      <vt:lpstr>Programmes caught in between!</vt:lpstr>
      <vt:lpstr>Big Picture</vt:lpstr>
      <vt:lpstr>Conclusion</vt:lpstr>
      <vt:lpstr>Recommendations</vt:lpstr>
      <vt:lpstr>OBE Meets IHL (Now ... 2013)</vt:lpstr>
      <vt:lpstr>Evaluator’s contribution</vt:lpstr>
      <vt:lpstr>Job as a Lecturer</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zaini</dc:creator>
  <cp:lastModifiedBy>Megat Johari Megat Mohd Noor</cp:lastModifiedBy>
  <cp:revision>440</cp:revision>
  <dcterms:created xsi:type="dcterms:W3CDTF">2011-12-07T11:53:07Z</dcterms:created>
  <dcterms:modified xsi:type="dcterms:W3CDTF">2013-02-13T05:39:10Z</dcterms:modified>
</cp:coreProperties>
</file>