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7"/>
  </p:notesMasterIdLst>
  <p:sldIdLst>
    <p:sldId id="298" r:id="rId2"/>
    <p:sldId id="344" r:id="rId3"/>
    <p:sldId id="345" r:id="rId4"/>
    <p:sldId id="379" r:id="rId5"/>
    <p:sldId id="395" r:id="rId6"/>
    <p:sldId id="426" r:id="rId7"/>
    <p:sldId id="378" r:id="rId8"/>
    <p:sldId id="408" r:id="rId9"/>
    <p:sldId id="409" r:id="rId10"/>
    <p:sldId id="405" r:id="rId11"/>
    <p:sldId id="411" r:id="rId12"/>
    <p:sldId id="382" r:id="rId13"/>
    <p:sldId id="384" r:id="rId14"/>
    <p:sldId id="429" r:id="rId15"/>
    <p:sldId id="385" r:id="rId16"/>
    <p:sldId id="386" r:id="rId17"/>
    <p:sldId id="387" r:id="rId18"/>
    <p:sldId id="404" r:id="rId19"/>
    <p:sldId id="394" r:id="rId20"/>
    <p:sldId id="415" r:id="rId21"/>
    <p:sldId id="427" r:id="rId22"/>
    <p:sldId id="410" r:id="rId23"/>
    <p:sldId id="413" r:id="rId24"/>
    <p:sldId id="452" r:id="rId25"/>
    <p:sldId id="396" r:id="rId26"/>
    <p:sldId id="412" r:id="rId27"/>
    <p:sldId id="414" r:id="rId28"/>
    <p:sldId id="428" r:id="rId29"/>
    <p:sldId id="270" r:id="rId30"/>
    <p:sldId id="259" r:id="rId31"/>
    <p:sldId id="380" r:id="rId32"/>
    <p:sldId id="336" r:id="rId33"/>
    <p:sldId id="334" r:id="rId34"/>
    <p:sldId id="407" r:id="rId35"/>
    <p:sldId id="453" r:id="rId36"/>
    <p:sldId id="398" r:id="rId37"/>
    <p:sldId id="337" r:id="rId38"/>
    <p:sldId id="284" r:id="rId39"/>
    <p:sldId id="26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332" r:id="rId54"/>
    <p:sldId id="416" r:id="rId55"/>
    <p:sldId id="339" r:id="rId56"/>
    <p:sldId id="430" r:id="rId57"/>
    <p:sldId id="431" r:id="rId58"/>
    <p:sldId id="432" r:id="rId59"/>
    <p:sldId id="419" r:id="rId60"/>
    <p:sldId id="338" r:id="rId61"/>
    <p:sldId id="454" r:id="rId62"/>
    <p:sldId id="399" r:id="rId63"/>
    <p:sldId id="257" r:id="rId64"/>
    <p:sldId id="287" r:id="rId65"/>
    <p:sldId id="288" r:id="rId66"/>
    <p:sldId id="388" r:id="rId67"/>
    <p:sldId id="389" r:id="rId68"/>
    <p:sldId id="390" r:id="rId69"/>
    <p:sldId id="420" r:id="rId70"/>
    <p:sldId id="421" r:id="rId71"/>
    <p:sldId id="422" r:id="rId72"/>
    <p:sldId id="423" r:id="rId73"/>
    <p:sldId id="424" r:id="rId74"/>
    <p:sldId id="438" r:id="rId75"/>
    <p:sldId id="439" r:id="rId76"/>
    <p:sldId id="440" r:id="rId77"/>
    <p:sldId id="441" r:id="rId78"/>
    <p:sldId id="442" r:id="rId79"/>
    <p:sldId id="443" r:id="rId80"/>
    <p:sldId id="434" r:id="rId81"/>
    <p:sldId id="435" r:id="rId82"/>
    <p:sldId id="436" r:id="rId83"/>
    <p:sldId id="459" r:id="rId84"/>
    <p:sldId id="460" r:id="rId85"/>
    <p:sldId id="461" r:id="rId86"/>
    <p:sldId id="462" r:id="rId87"/>
    <p:sldId id="463" r:id="rId88"/>
    <p:sldId id="464" r:id="rId89"/>
    <p:sldId id="433" r:id="rId90"/>
    <p:sldId id="297" r:id="rId91"/>
    <p:sldId id="425" r:id="rId92"/>
    <p:sldId id="444" r:id="rId93"/>
    <p:sldId id="445" r:id="rId94"/>
    <p:sldId id="446" r:id="rId95"/>
    <p:sldId id="447" r:id="rId96"/>
    <p:sldId id="448" r:id="rId97"/>
    <p:sldId id="449" r:id="rId98"/>
    <p:sldId id="450" r:id="rId99"/>
    <p:sldId id="451" r:id="rId100"/>
    <p:sldId id="400" r:id="rId101"/>
    <p:sldId id="391" r:id="rId102"/>
    <p:sldId id="258" r:id="rId103"/>
    <p:sldId id="392" r:id="rId104"/>
    <p:sldId id="261" r:id="rId105"/>
    <p:sldId id="393" r:id="rId106"/>
    <p:sldId id="455" r:id="rId107"/>
    <p:sldId id="401" r:id="rId108"/>
    <p:sldId id="265" r:id="rId109"/>
    <p:sldId id="266" r:id="rId110"/>
    <p:sldId id="262" r:id="rId111"/>
    <p:sldId id="456" r:id="rId112"/>
    <p:sldId id="457" r:id="rId113"/>
    <p:sldId id="402" r:id="rId114"/>
    <p:sldId id="267" r:id="rId115"/>
    <p:sldId id="437" r:id="rId116"/>
    <p:sldId id="264" r:id="rId117"/>
    <p:sldId id="268" r:id="rId118"/>
    <p:sldId id="458" r:id="rId119"/>
    <p:sldId id="403" r:id="rId120"/>
    <p:sldId id="293" r:id="rId121"/>
    <p:sldId id="383" r:id="rId122"/>
    <p:sldId id="291" r:id="rId123"/>
    <p:sldId id="306" r:id="rId124"/>
    <p:sldId id="307" r:id="rId125"/>
    <p:sldId id="308" r:id="rId126"/>
    <p:sldId id="309" r:id="rId127"/>
    <p:sldId id="310" r:id="rId128"/>
    <p:sldId id="312" r:id="rId129"/>
    <p:sldId id="313" r:id="rId130"/>
    <p:sldId id="314" r:id="rId131"/>
    <p:sldId id="315" r:id="rId132"/>
    <p:sldId id="316" r:id="rId133"/>
    <p:sldId id="317" r:id="rId134"/>
    <p:sldId id="318" r:id="rId135"/>
    <p:sldId id="319" r:id="rId136"/>
    <p:sldId id="321" r:id="rId137"/>
    <p:sldId id="322" r:id="rId138"/>
    <p:sldId id="323" r:id="rId139"/>
    <p:sldId id="324" r:id="rId140"/>
    <p:sldId id="381" r:id="rId141"/>
    <p:sldId id="327" r:id="rId142"/>
    <p:sldId id="326" r:id="rId143"/>
    <p:sldId id="417" r:id="rId144"/>
    <p:sldId id="418" r:id="rId145"/>
    <p:sldId id="331" r:id="rId1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81" d="100"/>
          <a:sy n="81" d="100"/>
        </p:scale>
        <p:origin x="-1896" y="-552"/>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216"/>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viewProps" Target="viewProps.xml"/><Relationship Id="rId151" Type="http://schemas.openxmlformats.org/officeDocument/2006/relationships/theme" Target="theme/theme1.xml"/><Relationship Id="rId15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notesMaster" Target="notesMasters/notesMaster1.xml"/><Relationship Id="rId148" Type="http://schemas.openxmlformats.org/officeDocument/2006/relationships/printerSettings" Target="printerSettings/printerSettings1.bin"/><Relationship Id="rId1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059E-036C-4B91-A79C-63448D0AA4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MY"/>
        </a:p>
      </dgm:t>
    </dgm:pt>
    <dgm:pt modelId="{CF38F22F-83EC-45C6-A3E1-81BF018C5948}">
      <dgm:prSet phldrT="[Text]" custT="1"/>
      <dgm:spPr>
        <a:solidFill>
          <a:srgbClr val="FFFF00"/>
        </a:solidFill>
      </dgm:spPr>
      <dgm:t>
        <a:bodyPr/>
        <a:lstStyle/>
        <a:p>
          <a:r>
            <a:rPr lang="en-US" sz="2800" b="1" dirty="0" smtClean="0">
              <a:solidFill>
                <a:schemeClr val="tx1"/>
              </a:solidFill>
            </a:rPr>
            <a:t>Program </a:t>
          </a:r>
        </a:p>
        <a:p>
          <a:r>
            <a:rPr lang="en-US" sz="2800" b="1" dirty="0" smtClean="0">
              <a:solidFill>
                <a:schemeClr val="tx1"/>
              </a:solidFill>
            </a:rPr>
            <a:t>Objectives (1) </a:t>
          </a:r>
          <a:r>
            <a:rPr lang="en-US" sz="2800" b="1" dirty="0" smtClean="0">
              <a:solidFill>
                <a:schemeClr val="tx1"/>
              </a:solidFill>
            </a:rPr>
            <a:t>&amp; </a:t>
          </a:r>
          <a:r>
            <a:rPr lang="en-US" sz="2800" b="1" dirty="0" smtClean="0">
              <a:solidFill>
                <a:schemeClr val="tx1"/>
              </a:solidFill>
            </a:rPr>
            <a:t>Outcomes (2)</a:t>
          </a:r>
          <a:endParaRPr lang="en-MY" sz="2800" b="1" dirty="0">
            <a:solidFill>
              <a:schemeClr val="tx1"/>
            </a:solidFill>
          </a:endParaRPr>
        </a:p>
      </dgm:t>
    </dgm:pt>
    <dgm:pt modelId="{C52F103C-CE52-4828-AA74-83A84B33207B}" type="parTrans" cxnId="{7E78C17B-7E17-4DFD-A79B-D3A0A81C4E33}">
      <dgm:prSet/>
      <dgm:spPr/>
      <dgm:t>
        <a:bodyPr/>
        <a:lstStyle/>
        <a:p>
          <a:endParaRPr lang="en-MY">
            <a:solidFill>
              <a:schemeClr val="tx1"/>
            </a:solidFill>
          </a:endParaRPr>
        </a:p>
      </dgm:t>
    </dgm:pt>
    <dgm:pt modelId="{6E3400B0-8C83-4DEB-97E4-4259A87F1012}" type="sibTrans" cxnId="{7E78C17B-7E17-4DFD-A79B-D3A0A81C4E33}">
      <dgm:prSet/>
      <dgm:spPr/>
      <dgm:t>
        <a:bodyPr/>
        <a:lstStyle/>
        <a:p>
          <a:endParaRPr lang="en-MY">
            <a:solidFill>
              <a:schemeClr val="tx1"/>
            </a:solidFill>
          </a:endParaRPr>
        </a:p>
      </dgm:t>
    </dgm:pt>
    <dgm:pt modelId="{CC0E7A6D-ACC8-4CFC-B203-31D78A17FEC1}">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Students (4)</a:t>
          </a:r>
          <a:endParaRPr lang="en-MY" sz="2800" b="1" dirty="0">
            <a:solidFill>
              <a:schemeClr val="tx1"/>
            </a:solidFill>
          </a:endParaRPr>
        </a:p>
      </dgm:t>
    </dgm:pt>
    <dgm:pt modelId="{266D95C1-92D3-415C-8FE7-F507C75158DE}" type="parTrans" cxnId="{27EC5AD9-BF65-4250-A15F-8695E045BE5D}">
      <dgm:prSet/>
      <dgm:spPr/>
      <dgm:t>
        <a:bodyPr/>
        <a:lstStyle/>
        <a:p>
          <a:endParaRPr lang="en-MY">
            <a:solidFill>
              <a:schemeClr val="tx1"/>
            </a:solidFill>
          </a:endParaRPr>
        </a:p>
      </dgm:t>
    </dgm:pt>
    <dgm:pt modelId="{1FFFB58D-83EC-44A2-97E6-F2E09B5967B9}" type="sibTrans" cxnId="{27EC5AD9-BF65-4250-A15F-8695E045BE5D}">
      <dgm:prSet/>
      <dgm:spPr/>
      <dgm:t>
        <a:bodyPr/>
        <a:lstStyle/>
        <a:p>
          <a:endParaRPr lang="en-MY">
            <a:solidFill>
              <a:schemeClr val="tx1"/>
            </a:solidFill>
          </a:endParaRPr>
        </a:p>
      </dgm:t>
    </dgm:pt>
    <dgm:pt modelId="{7638EA6E-D4DA-4491-90BF-F9AE6C75475B}">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MY" sz="2800" b="1" dirty="0" smtClean="0">
              <a:solidFill>
                <a:schemeClr val="tx1"/>
              </a:solidFill>
            </a:rPr>
            <a:t>Faculty (5)</a:t>
          </a:r>
          <a:endParaRPr lang="en-MY" sz="2800" b="1" dirty="0">
            <a:solidFill>
              <a:schemeClr val="tx1"/>
            </a:solidFill>
          </a:endParaRPr>
        </a:p>
      </dgm:t>
    </dgm:pt>
    <dgm:pt modelId="{F158A893-4ECE-4196-BF1A-789AAEA9A6AE}" type="parTrans" cxnId="{E2BCDB96-82E7-4E3E-9550-5A14B8CF5788}">
      <dgm:prSet/>
      <dgm:spPr/>
      <dgm:t>
        <a:bodyPr/>
        <a:lstStyle/>
        <a:p>
          <a:endParaRPr lang="en-MY">
            <a:solidFill>
              <a:schemeClr val="tx1"/>
            </a:solidFill>
          </a:endParaRPr>
        </a:p>
      </dgm:t>
    </dgm:pt>
    <dgm:pt modelId="{AB5A9481-5878-46F6-9F1C-E7A418EBFE72}" type="sibTrans" cxnId="{E2BCDB96-82E7-4E3E-9550-5A14B8CF5788}">
      <dgm:prSet/>
      <dgm:spPr/>
      <dgm:t>
        <a:bodyPr/>
        <a:lstStyle/>
        <a:p>
          <a:endParaRPr lang="en-MY">
            <a:solidFill>
              <a:schemeClr val="tx1"/>
            </a:solidFill>
          </a:endParaRPr>
        </a:p>
      </dgm:t>
    </dgm:pt>
    <dgm:pt modelId="{CE31A4C4-55C5-43F5-AFD9-3D451196BFCD}">
      <dgm:prSet phldrT="[Text]" custT="1"/>
      <dgm:spPr>
        <a:solidFill>
          <a:srgbClr val="FFFF00"/>
        </a:solidFill>
      </dgm:spPr>
      <dgm:t>
        <a:bodyPr/>
        <a:lstStyle/>
        <a:p>
          <a:r>
            <a:rPr lang="en-MY" sz="2400" b="1" dirty="0" smtClean="0">
              <a:solidFill>
                <a:schemeClr val="tx1"/>
              </a:solidFill>
            </a:rPr>
            <a:t>Institutional Support &amp; Financial Resources (7)</a:t>
          </a:r>
          <a:endParaRPr lang="en-MY" sz="2400" b="1" dirty="0">
            <a:solidFill>
              <a:schemeClr val="tx1"/>
            </a:solidFill>
          </a:endParaRPr>
        </a:p>
      </dgm:t>
    </dgm:pt>
    <dgm:pt modelId="{56C1EEAE-83B1-4B1E-9C06-53DEA4F239DD}" type="parTrans" cxnId="{8DB06D30-8803-40F2-85EC-A81E9D2148A0}">
      <dgm:prSet/>
      <dgm:spPr/>
      <dgm:t>
        <a:bodyPr/>
        <a:lstStyle/>
        <a:p>
          <a:endParaRPr lang="en-MY">
            <a:solidFill>
              <a:schemeClr val="tx1"/>
            </a:solidFill>
          </a:endParaRPr>
        </a:p>
      </dgm:t>
    </dgm:pt>
    <dgm:pt modelId="{21B58829-4608-4F37-AAB5-9065320A4B99}" type="sibTrans" cxnId="{8DB06D30-8803-40F2-85EC-A81E9D2148A0}">
      <dgm:prSet/>
      <dgm:spPr/>
      <dgm:t>
        <a:bodyPr/>
        <a:lstStyle/>
        <a:p>
          <a:endParaRPr lang="en-MY">
            <a:solidFill>
              <a:schemeClr val="tx1"/>
            </a:solidFill>
          </a:endParaRPr>
        </a:p>
      </dgm:t>
    </dgm:pt>
    <dgm:pt modelId="{6D0BD2B3-3EDF-41A3-9C69-6516292E4EE9}">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Infrastructures &amp; Facilities (6)</a:t>
          </a:r>
          <a:endParaRPr lang="en-MY" sz="2400" b="1" dirty="0" smtClean="0">
            <a:solidFill>
              <a:schemeClr val="tx1"/>
            </a:solidFill>
          </a:endParaRPr>
        </a:p>
      </dgm:t>
    </dgm:pt>
    <dgm:pt modelId="{1DFF2FB1-F91F-4647-94DD-D7B11C7ADCC4}" type="parTrans" cxnId="{A40FEC6B-5204-437A-9851-FCF76BE2BBA1}">
      <dgm:prSet/>
      <dgm:spPr/>
      <dgm:t>
        <a:bodyPr/>
        <a:lstStyle/>
        <a:p>
          <a:endParaRPr lang="en-MY">
            <a:solidFill>
              <a:schemeClr val="tx1"/>
            </a:solidFill>
          </a:endParaRPr>
        </a:p>
      </dgm:t>
    </dgm:pt>
    <dgm:pt modelId="{658DBA72-C3FC-45B0-9154-3AA4A64AF6A4}" type="sibTrans" cxnId="{A40FEC6B-5204-437A-9851-FCF76BE2BBA1}">
      <dgm:prSet/>
      <dgm:spPr/>
      <dgm:t>
        <a:bodyPr/>
        <a:lstStyle/>
        <a:p>
          <a:endParaRPr lang="en-MY">
            <a:solidFill>
              <a:schemeClr val="tx1"/>
            </a:solidFill>
          </a:endParaRPr>
        </a:p>
      </dgm:t>
    </dgm:pt>
    <dgm:pt modelId="{845AD105-7696-4F97-8061-E11082BEEFF6}">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Curriculum &amp; Learning Process (3)</a:t>
          </a:r>
          <a:endParaRPr lang="en-MY" sz="2800" b="1" dirty="0">
            <a:solidFill>
              <a:schemeClr val="tx1"/>
            </a:solidFill>
          </a:endParaRPr>
        </a:p>
      </dgm:t>
    </dgm:pt>
    <dgm:pt modelId="{E2DFF029-8548-4E14-890E-86861908F7E9}" type="parTrans" cxnId="{71C805C3-8A16-4148-8C62-7126EB124E55}">
      <dgm:prSet/>
      <dgm:spPr/>
      <dgm:t>
        <a:bodyPr/>
        <a:lstStyle/>
        <a:p>
          <a:endParaRPr lang="en-MY">
            <a:solidFill>
              <a:schemeClr val="tx1"/>
            </a:solidFill>
          </a:endParaRPr>
        </a:p>
      </dgm:t>
    </dgm:pt>
    <dgm:pt modelId="{681C6880-6C4D-44C4-9AC8-64D0F9B43F93}" type="sibTrans" cxnId="{71C805C3-8A16-4148-8C62-7126EB124E55}">
      <dgm:prSet/>
      <dgm:spPr/>
      <dgm:t>
        <a:bodyPr/>
        <a:lstStyle/>
        <a:p>
          <a:endParaRPr lang="en-MY">
            <a:solidFill>
              <a:schemeClr val="tx1"/>
            </a:solidFill>
          </a:endParaRPr>
        </a:p>
      </dgm:t>
    </dgm:pt>
    <dgm:pt modelId="{953FB006-1106-1C47-BAD1-EC86C177C6FA}">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MY" sz="2800" b="1" dirty="0" smtClean="0">
              <a:solidFill>
                <a:schemeClr val="tx1"/>
              </a:solidFill>
            </a:rPr>
            <a:t>Industry Linkages (9)</a:t>
          </a:r>
          <a:endParaRPr lang="en-MY" sz="2800" b="1" dirty="0">
            <a:solidFill>
              <a:schemeClr val="tx1"/>
            </a:solidFill>
          </a:endParaRPr>
        </a:p>
      </dgm:t>
    </dgm:pt>
    <dgm:pt modelId="{47A04837-5273-CF41-B0C6-1F62625C2F92}" type="parTrans" cxnId="{510BB2E8-185E-D346-8671-8DFEA40626F2}">
      <dgm:prSet/>
      <dgm:spPr/>
    </dgm:pt>
    <dgm:pt modelId="{2C5F49AE-E2E5-7841-B59B-3AFCDA02472F}" type="sibTrans" cxnId="{510BB2E8-185E-D346-8671-8DFEA40626F2}">
      <dgm:prSet/>
      <dgm:spPr/>
    </dgm:pt>
    <dgm:pt modelId="{3FE20E80-D358-441D-A2C8-B49A95E4827D}" type="pres">
      <dgm:prSet presAssocID="{5D1A059E-036C-4B91-A79C-63448D0AA468}" presName="Name0" presStyleCnt="0">
        <dgm:presLayoutVars>
          <dgm:chMax val="1"/>
          <dgm:dir/>
          <dgm:animLvl val="ctr"/>
          <dgm:resizeHandles val="exact"/>
        </dgm:presLayoutVars>
      </dgm:prSet>
      <dgm:spPr/>
      <dgm:t>
        <a:bodyPr/>
        <a:lstStyle/>
        <a:p>
          <a:endParaRPr lang="en-MY"/>
        </a:p>
      </dgm:t>
    </dgm:pt>
    <dgm:pt modelId="{3891B11C-AB6C-4DBF-A4B1-1B838DF88BDA}" type="pres">
      <dgm:prSet presAssocID="{CF38F22F-83EC-45C6-A3E1-81BF018C5948}" presName="centerShape" presStyleLbl="node0" presStyleIdx="0" presStyleCnt="1" custScaleX="129995" custLinFactNeighborY="1123"/>
      <dgm:spPr/>
      <dgm:t>
        <a:bodyPr/>
        <a:lstStyle/>
        <a:p>
          <a:endParaRPr lang="en-MY"/>
        </a:p>
      </dgm:t>
    </dgm:pt>
    <dgm:pt modelId="{C2987E39-3B0A-48A8-B4C6-B8C1AEB41D5A}" type="pres">
      <dgm:prSet presAssocID="{CC0E7A6D-ACC8-4CFC-B203-31D78A17FEC1}" presName="node" presStyleLbl="node1" presStyleIdx="0" presStyleCnt="6" custScaleX="149240" custRadScaleRad="98693">
        <dgm:presLayoutVars>
          <dgm:bulletEnabled val="1"/>
        </dgm:presLayoutVars>
      </dgm:prSet>
      <dgm:spPr/>
      <dgm:t>
        <a:bodyPr/>
        <a:lstStyle/>
        <a:p>
          <a:endParaRPr lang="en-MY"/>
        </a:p>
      </dgm:t>
    </dgm:pt>
    <dgm:pt modelId="{AA58C604-8165-4CE6-909F-3DF31CBD3230}" type="pres">
      <dgm:prSet presAssocID="{CC0E7A6D-ACC8-4CFC-B203-31D78A17FEC1}" presName="dummy" presStyleCnt="0"/>
      <dgm:spPr/>
    </dgm:pt>
    <dgm:pt modelId="{C90D57D5-6D6E-4C82-8AE4-25E25E14485C}" type="pres">
      <dgm:prSet presAssocID="{1FFFB58D-83EC-44A2-97E6-F2E09B5967B9}" presName="sibTrans" presStyleLbl="sibTrans2D1" presStyleIdx="0" presStyleCnt="6"/>
      <dgm:spPr/>
      <dgm:t>
        <a:bodyPr/>
        <a:lstStyle/>
        <a:p>
          <a:endParaRPr lang="en-MY"/>
        </a:p>
      </dgm:t>
    </dgm:pt>
    <dgm:pt modelId="{FE97926B-56A3-4CAD-8563-5FBBB024C596}" type="pres">
      <dgm:prSet presAssocID="{7638EA6E-D4DA-4491-90BF-F9AE6C75475B}" presName="node" presStyleLbl="node1" presStyleIdx="1" presStyleCnt="6" custScaleX="153911" custRadScaleRad="113399" custRadScaleInc="9112">
        <dgm:presLayoutVars>
          <dgm:bulletEnabled val="1"/>
        </dgm:presLayoutVars>
      </dgm:prSet>
      <dgm:spPr/>
      <dgm:t>
        <a:bodyPr/>
        <a:lstStyle/>
        <a:p>
          <a:endParaRPr lang="en-MY"/>
        </a:p>
      </dgm:t>
    </dgm:pt>
    <dgm:pt modelId="{E9189920-1BD1-44FB-BEBB-ECD87B9D4CD0}" type="pres">
      <dgm:prSet presAssocID="{7638EA6E-D4DA-4491-90BF-F9AE6C75475B}" presName="dummy" presStyleCnt="0"/>
      <dgm:spPr/>
    </dgm:pt>
    <dgm:pt modelId="{231D5E4E-C71A-4288-BE1B-324470954C35}" type="pres">
      <dgm:prSet presAssocID="{AB5A9481-5878-46F6-9F1C-E7A418EBFE72}" presName="sibTrans" presStyleLbl="sibTrans2D1" presStyleIdx="1" presStyleCnt="6"/>
      <dgm:spPr/>
      <dgm:t>
        <a:bodyPr/>
        <a:lstStyle/>
        <a:p>
          <a:endParaRPr lang="en-MY"/>
        </a:p>
      </dgm:t>
    </dgm:pt>
    <dgm:pt modelId="{24FA1C78-0679-4DFA-A363-B8A0A23F8A31}" type="pres">
      <dgm:prSet presAssocID="{CE31A4C4-55C5-43F5-AFD9-3D451196BFCD}" presName="node" presStyleLbl="node1" presStyleIdx="2" presStyleCnt="6" custScaleX="158243" custRadScaleRad="109702" custRadScaleInc="-18316">
        <dgm:presLayoutVars>
          <dgm:bulletEnabled val="1"/>
        </dgm:presLayoutVars>
      </dgm:prSet>
      <dgm:spPr/>
      <dgm:t>
        <a:bodyPr/>
        <a:lstStyle/>
        <a:p>
          <a:endParaRPr lang="en-MY"/>
        </a:p>
      </dgm:t>
    </dgm:pt>
    <dgm:pt modelId="{E0D4B9C5-4709-4DA1-9FD0-5ED3308D74F2}" type="pres">
      <dgm:prSet presAssocID="{CE31A4C4-55C5-43F5-AFD9-3D451196BFCD}" presName="dummy" presStyleCnt="0"/>
      <dgm:spPr/>
    </dgm:pt>
    <dgm:pt modelId="{1542FC3A-45C2-4CE6-927D-D02BB057E803}" type="pres">
      <dgm:prSet presAssocID="{21B58829-4608-4F37-AAB5-9065320A4B99}" presName="sibTrans" presStyleLbl="sibTrans2D1" presStyleIdx="2" presStyleCnt="6"/>
      <dgm:spPr/>
      <dgm:t>
        <a:bodyPr/>
        <a:lstStyle/>
        <a:p>
          <a:endParaRPr lang="en-MY"/>
        </a:p>
      </dgm:t>
    </dgm:pt>
    <dgm:pt modelId="{580D2AB1-7B40-4B42-A85A-B813E33936D8}" type="pres">
      <dgm:prSet presAssocID="{6D0BD2B3-3EDF-41A3-9C69-6516292E4EE9}" presName="node" presStyleLbl="node1" presStyleIdx="3" presStyleCnt="6" custScaleX="166189" custRadScaleRad="101357" custRadScaleInc="18241">
        <dgm:presLayoutVars>
          <dgm:bulletEnabled val="1"/>
        </dgm:presLayoutVars>
      </dgm:prSet>
      <dgm:spPr/>
      <dgm:t>
        <a:bodyPr/>
        <a:lstStyle/>
        <a:p>
          <a:endParaRPr lang="en-MY"/>
        </a:p>
      </dgm:t>
    </dgm:pt>
    <dgm:pt modelId="{42CC434D-3D18-4AC0-BB87-76D0EB4059B8}" type="pres">
      <dgm:prSet presAssocID="{6D0BD2B3-3EDF-41A3-9C69-6516292E4EE9}" presName="dummy" presStyleCnt="0"/>
      <dgm:spPr/>
    </dgm:pt>
    <dgm:pt modelId="{29450A0E-0E41-40B9-885B-C9F5C193CB84}" type="pres">
      <dgm:prSet presAssocID="{658DBA72-C3FC-45B0-9154-3AA4A64AF6A4}" presName="sibTrans" presStyleLbl="sibTrans2D1" presStyleIdx="3" presStyleCnt="6"/>
      <dgm:spPr/>
      <dgm:t>
        <a:bodyPr/>
        <a:lstStyle/>
        <a:p>
          <a:endParaRPr lang="en-MY"/>
        </a:p>
      </dgm:t>
    </dgm:pt>
    <dgm:pt modelId="{2BC2DB6B-56D0-954A-8372-68B368C78C9B}" type="pres">
      <dgm:prSet presAssocID="{953FB006-1106-1C47-BAD1-EC86C177C6FA}" presName="node" presStyleLbl="node1" presStyleIdx="4" presStyleCnt="6" custScaleX="138511" custRadScaleRad="104217" custRadScaleInc="6651">
        <dgm:presLayoutVars>
          <dgm:bulletEnabled val="1"/>
        </dgm:presLayoutVars>
      </dgm:prSet>
      <dgm:spPr/>
      <dgm:t>
        <a:bodyPr/>
        <a:lstStyle/>
        <a:p>
          <a:endParaRPr lang="en-US"/>
        </a:p>
      </dgm:t>
    </dgm:pt>
    <dgm:pt modelId="{203E0B6B-C7F7-7047-B223-224F4B89AF06}" type="pres">
      <dgm:prSet presAssocID="{953FB006-1106-1C47-BAD1-EC86C177C6FA}" presName="dummy" presStyleCnt="0"/>
      <dgm:spPr/>
    </dgm:pt>
    <dgm:pt modelId="{795E4D36-A131-F647-9D55-34F0E3675DE8}" type="pres">
      <dgm:prSet presAssocID="{2C5F49AE-E2E5-7841-B59B-3AFCDA02472F}" presName="sibTrans" presStyleLbl="sibTrans2D1" presStyleIdx="4" presStyleCnt="6"/>
      <dgm:spPr/>
    </dgm:pt>
    <dgm:pt modelId="{7CFBB3A4-877E-4BDD-9525-F4670B0934B6}" type="pres">
      <dgm:prSet presAssocID="{845AD105-7696-4F97-8061-E11082BEEFF6}" presName="node" presStyleLbl="node1" presStyleIdx="5" presStyleCnt="6" custScaleX="156679" custRadScaleRad="113399" custRadScaleInc="-9112">
        <dgm:presLayoutVars>
          <dgm:bulletEnabled val="1"/>
        </dgm:presLayoutVars>
      </dgm:prSet>
      <dgm:spPr/>
      <dgm:t>
        <a:bodyPr/>
        <a:lstStyle/>
        <a:p>
          <a:endParaRPr lang="en-MY"/>
        </a:p>
      </dgm:t>
    </dgm:pt>
    <dgm:pt modelId="{62EF4A88-04DF-49AD-BB4C-81908C2B867A}" type="pres">
      <dgm:prSet presAssocID="{845AD105-7696-4F97-8061-E11082BEEFF6}" presName="dummy" presStyleCnt="0"/>
      <dgm:spPr/>
    </dgm:pt>
    <dgm:pt modelId="{4E22FA6B-4D25-4E08-A90E-C48D36D81AD5}" type="pres">
      <dgm:prSet presAssocID="{681C6880-6C4D-44C4-9AC8-64D0F9B43F93}" presName="sibTrans" presStyleLbl="sibTrans2D1" presStyleIdx="5" presStyleCnt="6"/>
      <dgm:spPr/>
      <dgm:t>
        <a:bodyPr/>
        <a:lstStyle/>
        <a:p>
          <a:endParaRPr lang="en-MY"/>
        </a:p>
      </dgm:t>
    </dgm:pt>
  </dgm:ptLst>
  <dgm:cxnLst>
    <dgm:cxn modelId="{DCA9E685-2FF8-8C42-90AA-27628AA8F782}" type="presOf" srcId="{AB5A9481-5878-46F6-9F1C-E7A418EBFE72}" destId="{231D5E4E-C71A-4288-BE1B-324470954C35}" srcOrd="0" destOrd="0" presId="urn:microsoft.com/office/officeart/2005/8/layout/radial6"/>
    <dgm:cxn modelId="{56A5AE65-10A2-9D4F-A201-54353961C3CF}" type="presOf" srcId="{7638EA6E-D4DA-4491-90BF-F9AE6C75475B}" destId="{FE97926B-56A3-4CAD-8563-5FBBB024C596}" srcOrd="0" destOrd="0" presId="urn:microsoft.com/office/officeart/2005/8/layout/radial6"/>
    <dgm:cxn modelId="{A40FEC6B-5204-437A-9851-FCF76BE2BBA1}" srcId="{CF38F22F-83EC-45C6-A3E1-81BF018C5948}" destId="{6D0BD2B3-3EDF-41A3-9C69-6516292E4EE9}" srcOrd="3" destOrd="0" parTransId="{1DFF2FB1-F91F-4647-94DD-D7B11C7ADCC4}" sibTransId="{658DBA72-C3FC-45B0-9154-3AA4A64AF6A4}"/>
    <dgm:cxn modelId="{E25BF439-CD61-4441-B158-A5C8FEF13F06}" type="presOf" srcId="{845AD105-7696-4F97-8061-E11082BEEFF6}" destId="{7CFBB3A4-877E-4BDD-9525-F4670B0934B6}" srcOrd="0" destOrd="0" presId="urn:microsoft.com/office/officeart/2005/8/layout/radial6"/>
    <dgm:cxn modelId="{96FB4B6A-0D19-364F-8A53-B558D017097C}" type="presOf" srcId="{5D1A059E-036C-4B91-A79C-63448D0AA468}" destId="{3FE20E80-D358-441D-A2C8-B49A95E4827D}" srcOrd="0" destOrd="0" presId="urn:microsoft.com/office/officeart/2005/8/layout/radial6"/>
    <dgm:cxn modelId="{8DB06D30-8803-40F2-85EC-A81E9D2148A0}" srcId="{CF38F22F-83EC-45C6-A3E1-81BF018C5948}" destId="{CE31A4C4-55C5-43F5-AFD9-3D451196BFCD}" srcOrd="2" destOrd="0" parTransId="{56C1EEAE-83B1-4B1E-9C06-53DEA4F239DD}" sibTransId="{21B58829-4608-4F37-AAB5-9065320A4B99}"/>
    <dgm:cxn modelId="{E2BCDB96-82E7-4E3E-9550-5A14B8CF5788}" srcId="{CF38F22F-83EC-45C6-A3E1-81BF018C5948}" destId="{7638EA6E-D4DA-4491-90BF-F9AE6C75475B}" srcOrd="1" destOrd="0" parTransId="{F158A893-4ECE-4196-BF1A-789AAEA9A6AE}" sibTransId="{AB5A9481-5878-46F6-9F1C-E7A418EBFE72}"/>
    <dgm:cxn modelId="{E5436C02-F9B0-2C4F-A41C-F844010D7BF3}" type="presOf" srcId="{CC0E7A6D-ACC8-4CFC-B203-31D78A17FEC1}" destId="{C2987E39-3B0A-48A8-B4C6-B8C1AEB41D5A}" srcOrd="0" destOrd="0" presId="urn:microsoft.com/office/officeart/2005/8/layout/radial6"/>
    <dgm:cxn modelId="{27EC5AD9-BF65-4250-A15F-8695E045BE5D}" srcId="{CF38F22F-83EC-45C6-A3E1-81BF018C5948}" destId="{CC0E7A6D-ACC8-4CFC-B203-31D78A17FEC1}" srcOrd="0" destOrd="0" parTransId="{266D95C1-92D3-415C-8FE7-F507C75158DE}" sibTransId="{1FFFB58D-83EC-44A2-97E6-F2E09B5967B9}"/>
    <dgm:cxn modelId="{EED36BE9-3829-D249-8FEA-C6A8CBA50430}" type="presOf" srcId="{681C6880-6C4D-44C4-9AC8-64D0F9B43F93}" destId="{4E22FA6B-4D25-4E08-A90E-C48D36D81AD5}" srcOrd="0" destOrd="0" presId="urn:microsoft.com/office/officeart/2005/8/layout/radial6"/>
    <dgm:cxn modelId="{71C805C3-8A16-4148-8C62-7126EB124E55}" srcId="{CF38F22F-83EC-45C6-A3E1-81BF018C5948}" destId="{845AD105-7696-4F97-8061-E11082BEEFF6}" srcOrd="5" destOrd="0" parTransId="{E2DFF029-8548-4E14-890E-86861908F7E9}" sibTransId="{681C6880-6C4D-44C4-9AC8-64D0F9B43F93}"/>
    <dgm:cxn modelId="{5EBFADD0-18E7-8345-B448-B036218D8073}" type="presOf" srcId="{21B58829-4608-4F37-AAB5-9065320A4B99}" destId="{1542FC3A-45C2-4CE6-927D-D02BB057E803}" srcOrd="0" destOrd="0" presId="urn:microsoft.com/office/officeart/2005/8/layout/radial6"/>
    <dgm:cxn modelId="{1514C8AD-68ED-804F-A61A-BCC32A2C76F5}" type="presOf" srcId="{CE31A4C4-55C5-43F5-AFD9-3D451196BFCD}" destId="{24FA1C78-0679-4DFA-A363-B8A0A23F8A31}" srcOrd="0" destOrd="0" presId="urn:microsoft.com/office/officeart/2005/8/layout/radial6"/>
    <dgm:cxn modelId="{97DFDE1B-A081-A644-BFFF-3B2EA6AF3D81}" type="presOf" srcId="{6D0BD2B3-3EDF-41A3-9C69-6516292E4EE9}" destId="{580D2AB1-7B40-4B42-A85A-B813E33936D8}" srcOrd="0" destOrd="0" presId="urn:microsoft.com/office/officeart/2005/8/layout/radial6"/>
    <dgm:cxn modelId="{B952BB36-2C45-114B-8DDA-D71ED0BD0F9E}" type="presOf" srcId="{658DBA72-C3FC-45B0-9154-3AA4A64AF6A4}" destId="{29450A0E-0E41-40B9-885B-C9F5C193CB84}" srcOrd="0" destOrd="0" presId="urn:microsoft.com/office/officeart/2005/8/layout/radial6"/>
    <dgm:cxn modelId="{7E78C17B-7E17-4DFD-A79B-D3A0A81C4E33}" srcId="{5D1A059E-036C-4B91-A79C-63448D0AA468}" destId="{CF38F22F-83EC-45C6-A3E1-81BF018C5948}" srcOrd="0" destOrd="0" parTransId="{C52F103C-CE52-4828-AA74-83A84B33207B}" sibTransId="{6E3400B0-8C83-4DEB-97E4-4259A87F1012}"/>
    <dgm:cxn modelId="{72A46A1F-BE35-4A46-A118-83AA91FAFD9A}" type="presOf" srcId="{2C5F49AE-E2E5-7841-B59B-3AFCDA02472F}" destId="{795E4D36-A131-F647-9D55-34F0E3675DE8}" srcOrd="0" destOrd="0" presId="urn:microsoft.com/office/officeart/2005/8/layout/radial6"/>
    <dgm:cxn modelId="{510BB2E8-185E-D346-8671-8DFEA40626F2}" srcId="{CF38F22F-83EC-45C6-A3E1-81BF018C5948}" destId="{953FB006-1106-1C47-BAD1-EC86C177C6FA}" srcOrd="4" destOrd="0" parTransId="{47A04837-5273-CF41-B0C6-1F62625C2F92}" sibTransId="{2C5F49AE-E2E5-7841-B59B-3AFCDA02472F}"/>
    <dgm:cxn modelId="{997BAF2F-3C1C-7A45-8466-26888DCB0C22}" type="presOf" srcId="{CF38F22F-83EC-45C6-A3E1-81BF018C5948}" destId="{3891B11C-AB6C-4DBF-A4B1-1B838DF88BDA}" srcOrd="0" destOrd="0" presId="urn:microsoft.com/office/officeart/2005/8/layout/radial6"/>
    <dgm:cxn modelId="{51DAC24C-D2FF-D44D-9A61-8D941A064106}" type="presOf" srcId="{953FB006-1106-1C47-BAD1-EC86C177C6FA}" destId="{2BC2DB6B-56D0-954A-8372-68B368C78C9B}" srcOrd="0" destOrd="0" presId="urn:microsoft.com/office/officeart/2005/8/layout/radial6"/>
    <dgm:cxn modelId="{BE6F50BA-D0E3-DA45-A87E-DAEE3F41629D}" type="presOf" srcId="{1FFFB58D-83EC-44A2-97E6-F2E09B5967B9}" destId="{C90D57D5-6D6E-4C82-8AE4-25E25E14485C}" srcOrd="0" destOrd="0" presId="urn:microsoft.com/office/officeart/2005/8/layout/radial6"/>
    <dgm:cxn modelId="{019A8877-65D5-5745-A7A0-43CF06902CF2}" type="presParOf" srcId="{3FE20E80-D358-441D-A2C8-B49A95E4827D}" destId="{3891B11C-AB6C-4DBF-A4B1-1B838DF88BDA}" srcOrd="0" destOrd="0" presId="urn:microsoft.com/office/officeart/2005/8/layout/radial6"/>
    <dgm:cxn modelId="{D55F7372-C7ED-4A49-BA67-5A4ADA76B49A}" type="presParOf" srcId="{3FE20E80-D358-441D-A2C8-B49A95E4827D}" destId="{C2987E39-3B0A-48A8-B4C6-B8C1AEB41D5A}" srcOrd="1" destOrd="0" presId="urn:microsoft.com/office/officeart/2005/8/layout/radial6"/>
    <dgm:cxn modelId="{FFD8D01E-EC0D-C740-86A8-5805F1CC7916}" type="presParOf" srcId="{3FE20E80-D358-441D-A2C8-B49A95E4827D}" destId="{AA58C604-8165-4CE6-909F-3DF31CBD3230}" srcOrd="2" destOrd="0" presId="urn:microsoft.com/office/officeart/2005/8/layout/radial6"/>
    <dgm:cxn modelId="{88F6EBE4-2FAB-9440-AEAF-7DD4580EB789}" type="presParOf" srcId="{3FE20E80-D358-441D-A2C8-B49A95E4827D}" destId="{C90D57D5-6D6E-4C82-8AE4-25E25E14485C}" srcOrd="3" destOrd="0" presId="urn:microsoft.com/office/officeart/2005/8/layout/radial6"/>
    <dgm:cxn modelId="{2DDFD801-88E6-5240-A9AD-A0F4DC654C06}" type="presParOf" srcId="{3FE20E80-D358-441D-A2C8-B49A95E4827D}" destId="{FE97926B-56A3-4CAD-8563-5FBBB024C596}" srcOrd="4" destOrd="0" presId="urn:microsoft.com/office/officeart/2005/8/layout/radial6"/>
    <dgm:cxn modelId="{AEEDF591-5A7A-A146-8C8A-32F555FBAE41}" type="presParOf" srcId="{3FE20E80-D358-441D-A2C8-B49A95E4827D}" destId="{E9189920-1BD1-44FB-BEBB-ECD87B9D4CD0}" srcOrd="5" destOrd="0" presId="urn:microsoft.com/office/officeart/2005/8/layout/radial6"/>
    <dgm:cxn modelId="{FD4F37B5-6737-3C4D-81D6-F5A1473D95F2}" type="presParOf" srcId="{3FE20E80-D358-441D-A2C8-B49A95E4827D}" destId="{231D5E4E-C71A-4288-BE1B-324470954C35}" srcOrd="6" destOrd="0" presId="urn:microsoft.com/office/officeart/2005/8/layout/radial6"/>
    <dgm:cxn modelId="{3EFECCB5-4F7D-4640-9091-D1D55DEF7656}" type="presParOf" srcId="{3FE20E80-D358-441D-A2C8-B49A95E4827D}" destId="{24FA1C78-0679-4DFA-A363-B8A0A23F8A31}" srcOrd="7" destOrd="0" presId="urn:microsoft.com/office/officeart/2005/8/layout/radial6"/>
    <dgm:cxn modelId="{8DD0DB4E-A078-8C4D-923C-15A4B57E2B95}" type="presParOf" srcId="{3FE20E80-D358-441D-A2C8-B49A95E4827D}" destId="{E0D4B9C5-4709-4DA1-9FD0-5ED3308D74F2}" srcOrd="8" destOrd="0" presId="urn:microsoft.com/office/officeart/2005/8/layout/radial6"/>
    <dgm:cxn modelId="{160B9CE9-B911-0046-9B7D-D893DF9C0738}" type="presParOf" srcId="{3FE20E80-D358-441D-A2C8-B49A95E4827D}" destId="{1542FC3A-45C2-4CE6-927D-D02BB057E803}" srcOrd="9" destOrd="0" presId="urn:microsoft.com/office/officeart/2005/8/layout/radial6"/>
    <dgm:cxn modelId="{BC5CCC1D-09F0-4247-AA1C-3AA20526319F}" type="presParOf" srcId="{3FE20E80-D358-441D-A2C8-B49A95E4827D}" destId="{580D2AB1-7B40-4B42-A85A-B813E33936D8}" srcOrd="10" destOrd="0" presId="urn:microsoft.com/office/officeart/2005/8/layout/radial6"/>
    <dgm:cxn modelId="{B74D8FA4-21BB-F349-B7FB-9F866222FD7B}" type="presParOf" srcId="{3FE20E80-D358-441D-A2C8-B49A95E4827D}" destId="{42CC434D-3D18-4AC0-BB87-76D0EB4059B8}" srcOrd="11" destOrd="0" presId="urn:microsoft.com/office/officeart/2005/8/layout/radial6"/>
    <dgm:cxn modelId="{D971D588-F62F-5A4B-BA64-A717EB1AC3ED}" type="presParOf" srcId="{3FE20E80-D358-441D-A2C8-B49A95E4827D}" destId="{29450A0E-0E41-40B9-885B-C9F5C193CB84}" srcOrd="12" destOrd="0" presId="urn:microsoft.com/office/officeart/2005/8/layout/radial6"/>
    <dgm:cxn modelId="{D4869832-BDC8-1746-B9D5-C0FD7FB87D49}" type="presParOf" srcId="{3FE20E80-D358-441D-A2C8-B49A95E4827D}" destId="{2BC2DB6B-56D0-954A-8372-68B368C78C9B}" srcOrd="13" destOrd="0" presId="urn:microsoft.com/office/officeart/2005/8/layout/radial6"/>
    <dgm:cxn modelId="{C2232CAA-B1A7-B44F-A132-9E3CDC13B8F3}" type="presParOf" srcId="{3FE20E80-D358-441D-A2C8-B49A95E4827D}" destId="{203E0B6B-C7F7-7047-B223-224F4B89AF06}" srcOrd="14" destOrd="0" presId="urn:microsoft.com/office/officeart/2005/8/layout/radial6"/>
    <dgm:cxn modelId="{969959B5-6BB9-C849-AF95-F5939AB0A8C8}" type="presParOf" srcId="{3FE20E80-D358-441D-A2C8-B49A95E4827D}" destId="{795E4D36-A131-F647-9D55-34F0E3675DE8}" srcOrd="15" destOrd="0" presId="urn:microsoft.com/office/officeart/2005/8/layout/radial6"/>
    <dgm:cxn modelId="{B984C7A3-4CB1-8449-8783-8D899DC18352}" type="presParOf" srcId="{3FE20E80-D358-441D-A2C8-B49A95E4827D}" destId="{7CFBB3A4-877E-4BDD-9525-F4670B0934B6}" srcOrd="16" destOrd="0" presId="urn:microsoft.com/office/officeart/2005/8/layout/radial6"/>
    <dgm:cxn modelId="{D683EF3B-7F27-D940-AB8C-E548ABE8A28E}" type="presParOf" srcId="{3FE20E80-D358-441D-A2C8-B49A95E4827D}" destId="{62EF4A88-04DF-49AD-BB4C-81908C2B867A}" srcOrd="17" destOrd="0" presId="urn:microsoft.com/office/officeart/2005/8/layout/radial6"/>
    <dgm:cxn modelId="{EB7D6755-2F00-5D48-A6B5-4F47187FB206}" type="presParOf" srcId="{3FE20E80-D358-441D-A2C8-B49A95E4827D}" destId="{4E22FA6B-4D25-4E08-A90E-C48D36D81AD5}" srcOrd="18" destOrd="0" presId="urn:microsoft.com/office/officeart/2005/8/layout/radial6"/>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FA6B-4D25-4E08-A90E-C48D36D81AD5}">
      <dsp:nvSpPr>
        <dsp:cNvPr id="0" name=""/>
        <dsp:cNvSpPr/>
      </dsp:nvSpPr>
      <dsp:spPr>
        <a:xfrm>
          <a:off x="1509066" y="778374"/>
          <a:ext cx="5305856" cy="5305856"/>
        </a:xfrm>
        <a:prstGeom prst="blockArc">
          <a:avLst>
            <a:gd name="adj1" fmla="val 12746193"/>
            <a:gd name="adj2" fmla="val 1673714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5E4D36-A131-F647-9D55-34F0E3675DE8}">
      <dsp:nvSpPr>
        <dsp:cNvPr id="0" name=""/>
        <dsp:cNvSpPr/>
      </dsp:nvSpPr>
      <dsp:spPr>
        <a:xfrm>
          <a:off x="1639268" y="548386"/>
          <a:ext cx="5305856" cy="5305856"/>
        </a:xfrm>
        <a:prstGeom prst="blockArc">
          <a:avLst>
            <a:gd name="adj1" fmla="val 8639913"/>
            <a:gd name="adj2" fmla="val 12395635"/>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50A0E-0E41-40B9-885B-C9F5C193CB84}">
      <dsp:nvSpPr>
        <dsp:cNvPr id="0" name=""/>
        <dsp:cNvSpPr/>
      </dsp:nvSpPr>
      <dsp:spPr>
        <a:xfrm>
          <a:off x="1788303" y="778103"/>
          <a:ext cx="5305856" cy="5305856"/>
        </a:xfrm>
        <a:prstGeom prst="blockArc">
          <a:avLst>
            <a:gd name="adj1" fmla="val 5456987"/>
            <a:gd name="adj2" fmla="val 9003138"/>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2FC3A-45C2-4CE6-927D-D02BB057E803}">
      <dsp:nvSpPr>
        <dsp:cNvPr id="0" name=""/>
        <dsp:cNvSpPr/>
      </dsp:nvSpPr>
      <dsp:spPr>
        <a:xfrm>
          <a:off x="2176062" y="813775"/>
          <a:ext cx="5305856" cy="5305856"/>
        </a:xfrm>
        <a:prstGeom prst="blockArc">
          <a:avLst>
            <a:gd name="adj1" fmla="val 1690429"/>
            <a:gd name="adj2" fmla="val 5973757"/>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1D5E4E-C71A-4288-BE1B-324470954C35}">
      <dsp:nvSpPr>
        <dsp:cNvPr id="0" name=""/>
        <dsp:cNvSpPr/>
      </dsp:nvSpPr>
      <dsp:spPr>
        <a:xfrm>
          <a:off x="2254787" y="676968"/>
          <a:ext cx="5305856" cy="5305856"/>
        </a:xfrm>
        <a:prstGeom prst="blockArc">
          <a:avLst>
            <a:gd name="adj1" fmla="val 19810886"/>
            <a:gd name="adj2" fmla="val 1899737"/>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0D57D5-6D6E-4C82-8AE4-25E25E14485C}">
      <dsp:nvSpPr>
        <dsp:cNvPr id="0" name=""/>
        <dsp:cNvSpPr/>
      </dsp:nvSpPr>
      <dsp:spPr>
        <a:xfrm>
          <a:off x="2316026" y="778374"/>
          <a:ext cx="5305856" cy="5305856"/>
        </a:xfrm>
        <a:prstGeom prst="blockArc">
          <a:avLst>
            <a:gd name="adj1" fmla="val 15662860"/>
            <a:gd name="adj2" fmla="val 19653807"/>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91B11C-AB6C-4DBF-A4B1-1B838DF88BDA}">
      <dsp:nvSpPr>
        <dsp:cNvPr id="0" name=""/>
        <dsp:cNvSpPr/>
      </dsp:nvSpPr>
      <dsp:spPr>
        <a:xfrm>
          <a:off x="3015786" y="2295122"/>
          <a:ext cx="3099375" cy="2384226"/>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Program </a:t>
          </a:r>
        </a:p>
        <a:p>
          <a:pPr lvl="0" algn="ctr" defTabSz="1244600">
            <a:lnSpc>
              <a:spcPct val="90000"/>
            </a:lnSpc>
            <a:spcBef>
              <a:spcPct val="0"/>
            </a:spcBef>
            <a:spcAft>
              <a:spcPct val="35000"/>
            </a:spcAft>
          </a:pPr>
          <a:r>
            <a:rPr lang="en-US" sz="2800" b="1" kern="1200" dirty="0" smtClean="0">
              <a:solidFill>
                <a:schemeClr val="tx1"/>
              </a:solidFill>
            </a:rPr>
            <a:t>Objectives (1) </a:t>
          </a:r>
          <a:r>
            <a:rPr lang="en-US" sz="2800" b="1" kern="1200" dirty="0" smtClean="0">
              <a:solidFill>
                <a:schemeClr val="tx1"/>
              </a:solidFill>
            </a:rPr>
            <a:t>&amp; </a:t>
          </a:r>
          <a:r>
            <a:rPr lang="en-US" sz="2800" b="1" kern="1200" dirty="0" smtClean="0">
              <a:solidFill>
                <a:schemeClr val="tx1"/>
              </a:solidFill>
            </a:rPr>
            <a:t>Outcomes (2)</a:t>
          </a:r>
          <a:endParaRPr lang="en-MY" sz="2800" b="1" kern="1200" dirty="0">
            <a:solidFill>
              <a:schemeClr val="tx1"/>
            </a:solidFill>
          </a:endParaRPr>
        </a:p>
      </dsp:txBody>
      <dsp:txXfrm>
        <a:off x="3469679" y="2644284"/>
        <a:ext cx="2191589" cy="1685902"/>
      </dsp:txXfrm>
    </dsp:sp>
    <dsp:sp modelId="{C2987E39-3B0A-48A8-B4C6-B8C1AEB41D5A}">
      <dsp:nvSpPr>
        <dsp:cNvPr id="0" name=""/>
        <dsp:cNvSpPr/>
      </dsp:nvSpPr>
      <dsp:spPr>
        <a:xfrm>
          <a:off x="3320097" y="35563"/>
          <a:ext cx="2490753" cy="166895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tx1"/>
              </a:solidFill>
            </a:rPr>
            <a:t>Students (4)</a:t>
          </a:r>
          <a:endParaRPr lang="en-MY" sz="2800" b="1" kern="1200" dirty="0">
            <a:solidFill>
              <a:schemeClr val="tx1"/>
            </a:solidFill>
          </a:endParaRPr>
        </a:p>
      </dsp:txBody>
      <dsp:txXfrm>
        <a:off x="3684859" y="279976"/>
        <a:ext cx="1761229" cy="1180132"/>
      </dsp:txXfrm>
    </dsp:sp>
    <dsp:sp modelId="{FE97926B-56A3-4CAD-8563-5FBBB024C596}">
      <dsp:nvSpPr>
        <dsp:cNvPr id="0" name=""/>
        <dsp:cNvSpPr/>
      </dsp:nvSpPr>
      <dsp:spPr>
        <a:xfrm>
          <a:off x="5872924" y="1206111"/>
          <a:ext cx="2568710" cy="166895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MY" sz="2800" b="1" kern="1200" dirty="0" smtClean="0">
              <a:solidFill>
                <a:schemeClr val="tx1"/>
              </a:solidFill>
            </a:rPr>
            <a:t>Faculty (5)</a:t>
          </a:r>
          <a:endParaRPr lang="en-MY" sz="2800" b="1" kern="1200" dirty="0">
            <a:solidFill>
              <a:schemeClr val="tx1"/>
            </a:solidFill>
          </a:endParaRPr>
        </a:p>
      </dsp:txBody>
      <dsp:txXfrm>
        <a:off x="6249103" y="1450524"/>
        <a:ext cx="1816352" cy="1180132"/>
      </dsp:txXfrm>
    </dsp:sp>
    <dsp:sp modelId="{24FA1C78-0679-4DFA-A363-B8A0A23F8A31}">
      <dsp:nvSpPr>
        <dsp:cNvPr id="0" name=""/>
        <dsp:cNvSpPr/>
      </dsp:nvSpPr>
      <dsp:spPr>
        <a:xfrm>
          <a:off x="5794128" y="3856431"/>
          <a:ext cx="2641010" cy="166895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MY" sz="2400" b="1" kern="1200" dirty="0" smtClean="0">
              <a:solidFill>
                <a:schemeClr val="tx1"/>
              </a:solidFill>
            </a:rPr>
            <a:t>Institutional Support &amp; Financial Resources (7)</a:t>
          </a:r>
          <a:endParaRPr lang="en-MY" sz="2400" b="1" kern="1200" dirty="0">
            <a:solidFill>
              <a:schemeClr val="tx1"/>
            </a:solidFill>
          </a:endParaRPr>
        </a:p>
      </dsp:txBody>
      <dsp:txXfrm>
        <a:off x="6180895" y="4100844"/>
        <a:ext cx="1867476" cy="1180132"/>
      </dsp:txXfrm>
    </dsp:sp>
    <dsp:sp modelId="{580D2AB1-7B40-4B42-A85A-B813E33936D8}">
      <dsp:nvSpPr>
        <dsp:cNvPr id="0" name=""/>
        <dsp:cNvSpPr/>
      </dsp:nvSpPr>
      <dsp:spPr>
        <a:xfrm>
          <a:off x="3011439" y="5189041"/>
          <a:ext cx="2773625" cy="166895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solidFill>
                <a:schemeClr val="tx1"/>
              </a:solidFill>
            </a:rPr>
            <a:t>Infrastructures &amp; Facilities (6)</a:t>
          </a:r>
          <a:endParaRPr lang="en-MY" sz="2400" b="1" kern="1200" dirty="0" smtClean="0">
            <a:solidFill>
              <a:schemeClr val="tx1"/>
            </a:solidFill>
          </a:endParaRPr>
        </a:p>
      </dsp:txBody>
      <dsp:txXfrm>
        <a:off x="3417627" y="5433454"/>
        <a:ext cx="1961249" cy="1180132"/>
      </dsp:txXfrm>
    </dsp:sp>
    <dsp:sp modelId="{2BC2DB6B-56D0-954A-8372-68B368C78C9B}">
      <dsp:nvSpPr>
        <dsp:cNvPr id="0" name=""/>
        <dsp:cNvSpPr/>
      </dsp:nvSpPr>
      <dsp:spPr>
        <a:xfrm>
          <a:off x="1038733" y="3890924"/>
          <a:ext cx="2311691" cy="166895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MY" sz="2800" b="1" kern="1200" dirty="0" smtClean="0">
              <a:solidFill>
                <a:schemeClr val="tx1"/>
              </a:solidFill>
            </a:rPr>
            <a:t>Industry Linkages (9)</a:t>
          </a:r>
          <a:endParaRPr lang="en-MY" sz="2800" b="1" kern="1200" dirty="0">
            <a:solidFill>
              <a:schemeClr val="tx1"/>
            </a:solidFill>
          </a:endParaRPr>
        </a:p>
      </dsp:txBody>
      <dsp:txXfrm>
        <a:off x="1377272" y="4135337"/>
        <a:ext cx="1634613" cy="1180132"/>
      </dsp:txXfrm>
    </dsp:sp>
    <dsp:sp modelId="{7CFBB3A4-877E-4BDD-9525-F4670B0934B6}">
      <dsp:nvSpPr>
        <dsp:cNvPr id="0" name=""/>
        <dsp:cNvSpPr/>
      </dsp:nvSpPr>
      <dsp:spPr>
        <a:xfrm>
          <a:off x="666215" y="1206111"/>
          <a:ext cx="2614907" cy="166895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tx1"/>
              </a:solidFill>
            </a:rPr>
            <a:t>Curriculum &amp; Learning Process (3)</a:t>
          </a:r>
          <a:endParaRPr lang="en-MY" sz="2800" b="1" kern="1200" dirty="0">
            <a:solidFill>
              <a:schemeClr val="tx1"/>
            </a:solidFill>
          </a:endParaRPr>
        </a:p>
      </dsp:txBody>
      <dsp:txXfrm>
        <a:off x="1049159" y="1450524"/>
        <a:ext cx="1849019" cy="11801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D2CFA-A9D4-7045-9958-E5DC45B9AF27}" type="datetimeFigureOut">
              <a:rPr lang="en-US" smtClean="0"/>
              <a:t>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706F0-6E14-3D44-911D-15EE861594EE}" type="slidenum">
              <a:rPr lang="en-US" smtClean="0"/>
              <a:t>‹#›</a:t>
            </a:fld>
            <a:endParaRPr lang="en-US"/>
          </a:p>
        </p:txBody>
      </p:sp>
    </p:spTree>
    <p:extLst>
      <p:ext uri="{BB962C8B-B14F-4D97-AF65-F5344CB8AC3E}">
        <p14:creationId xmlns:p14="http://schemas.microsoft.com/office/powerpoint/2010/main" val="671368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5E1B8A-7EA2-42E8-9823-732875C3281B}" type="slidenum">
              <a:rPr lang="en-US" smtClean="0"/>
              <a:pPr fontAlgn="base">
                <a:spcBef>
                  <a:spcPct val="0"/>
                </a:spcBef>
                <a:spcAft>
                  <a:spcPct val="0"/>
                </a:spcAft>
                <a:defRPr/>
              </a:pPr>
              <a:t>8</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xfrm>
            <a:off x="685801" y="4343400"/>
            <a:ext cx="5486400" cy="4113213"/>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2E12D6A-3501-4704-A9CA-466428273207}" type="slidenum">
              <a:rPr lang="en-US" smtClean="0">
                <a:latin typeface="Times New Roman" pitchFamily="18" charset="0"/>
              </a:rPr>
              <a:pPr/>
              <a:t>76</a:t>
            </a:fld>
            <a:endParaRPr lang="en-US"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549FF21-87B4-4529-B1CF-428B0883BEC2}" type="slidenum">
              <a:rPr lang="en-US" smtClean="0">
                <a:latin typeface="Times New Roman" pitchFamily="18" charset="0"/>
              </a:rPr>
              <a:pPr/>
              <a:t>92</a:t>
            </a:fld>
            <a:endParaRPr lang="en-US" smtClean="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477691F-E858-42D3-AADF-16A42888AC3C}" type="slidenum">
              <a:rPr lang="en-US" smtClean="0">
                <a:latin typeface="Times New Roman" pitchFamily="18" charset="0"/>
              </a:rPr>
              <a:pPr/>
              <a:t>93</a:t>
            </a:fld>
            <a:endParaRPr lang="en-US" smtClean="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CC95DC5-EA74-4FFD-B954-A4E82B85E403}" type="slidenum">
              <a:rPr lang="en-US" smtClean="0">
                <a:latin typeface="Times New Roman" pitchFamily="18" charset="0"/>
              </a:rPr>
              <a:pPr/>
              <a:t>94</a:t>
            </a:fld>
            <a:endParaRPr lang="en-US"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512A58-9091-47F8-8943-AC9C64C144AC}" type="slidenum">
              <a:rPr lang="en-US" smtClean="0">
                <a:latin typeface="Times New Roman" pitchFamily="18" charset="0"/>
              </a:rPr>
              <a:pPr/>
              <a:t>95</a:t>
            </a:fld>
            <a:endParaRPr lang="en-US"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0CBDDC9-B87D-482A-B104-BA4512644BF2}" type="slidenum">
              <a:rPr lang="en-US" smtClean="0">
                <a:latin typeface="Times New Roman" pitchFamily="18" charset="0"/>
              </a:rPr>
              <a:pPr/>
              <a:t>96</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706F0-6E14-3D44-911D-15EE861594EE}" type="slidenum">
              <a:rPr lang="en-US" smtClean="0"/>
              <a:t>117</a:t>
            </a:fld>
            <a:endParaRPr lang="en-US"/>
          </a:p>
        </p:txBody>
      </p:sp>
    </p:spTree>
    <p:extLst>
      <p:ext uri="{BB962C8B-B14F-4D97-AF65-F5344CB8AC3E}">
        <p14:creationId xmlns:p14="http://schemas.microsoft.com/office/powerpoint/2010/main" val="2699435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46A15D-7662-F342-B232-A0C69E692123}" type="slidenum">
              <a:rPr lang="en-US" sz="1200"/>
              <a:pPr eaLnBrk="1" hangingPunct="1"/>
              <a:t>123</a:t>
            </a:fld>
            <a:endParaRPr lang="en-US" sz="1200"/>
          </a:p>
        </p:txBody>
      </p:sp>
      <p:sp>
        <p:nvSpPr>
          <p:cNvPr id="25602" name="Rectangle 2"/>
          <p:cNvSpPr>
            <a:spLocks noGrp="1" noRot="1" noChangeAspect="1" noChangeArrowheads="1" noTextEdit="1"/>
          </p:cNvSpPr>
          <p:nvPr>
            <p:ph type="sldImg"/>
          </p:nvPr>
        </p:nvSpPr>
        <p:spPr bwMode="auto">
          <a:xfrm>
            <a:off x="1144588" y="685800"/>
            <a:ext cx="4567237" cy="34258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xfrm>
            <a:off x="912813" y="4341813"/>
            <a:ext cx="5027612"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075" tIns="46038" rIns="92075" bIns="46038"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29928E-74F0-B84D-BB39-675B39DCFA02}" type="slidenum">
              <a:rPr lang="en-US" sz="1200"/>
              <a:pPr eaLnBrk="1" hangingPunct="1"/>
              <a:t>128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2FE759-D9F2-8E43-A025-A916A13E9070}" type="slidenum">
              <a:rPr lang="en-US" sz="1200"/>
              <a:pPr eaLnBrk="1" hangingPunct="1"/>
              <a:t>14</a:t>
            </a:fld>
            <a:endParaRPr lang="en-US" sz="1200"/>
          </a:p>
        </p:txBody>
      </p:sp>
      <p:sp>
        <p:nvSpPr>
          <p:cNvPr id="23554" name="Rectangle 2"/>
          <p:cNvSpPr>
            <a:spLocks noGrp="1" noRot="1" noChangeAspect="1" noChangeArrowheads="1" noTextEdit="1"/>
          </p:cNvSpPr>
          <p:nvPr>
            <p:ph type="sldImg"/>
          </p:nvPr>
        </p:nvSpPr>
        <p:spPr bwMode="auto">
          <a:xfrm>
            <a:off x="1144588" y="685800"/>
            <a:ext cx="4567237" cy="34258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xfrm>
            <a:off x="912813" y="4341813"/>
            <a:ext cx="5027612"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075" tIns="46038" rIns="92075" bIns="46038"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5C92B7-6B53-5146-9BD8-B1B561BAE1C0}" type="slidenum">
              <a:rPr lang="en-US" sz="1200"/>
              <a:pPr eaLnBrk="1" hangingPunct="1"/>
              <a:t>28</a:t>
            </a:fld>
            <a:endParaRPr lang="en-US" sz="1200"/>
          </a:p>
        </p:txBody>
      </p:sp>
      <p:sp>
        <p:nvSpPr>
          <p:cNvPr id="21506" name="Rectangle 2"/>
          <p:cNvSpPr>
            <a:spLocks noGrp="1" noRot="1" noChangeAspect="1" noChangeArrowheads="1" noTextEdit="1"/>
          </p:cNvSpPr>
          <p:nvPr>
            <p:ph type="sldImg"/>
          </p:nvPr>
        </p:nvSpPr>
        <p:spPr bwMode="auto">
          <a:xfrm>
            <a:off x="1144588" y="685800"/>
            <a:ext cx="4567237" cy="34258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xfrm>
            <a:off x="912813" y="4341813"/>
            <a:ext cx="5027612"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075" tIns="46038" rIns="92075" bIns="46038"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BA8C34F3-5496-4979-89E7-B79860C3A874}" type="slidenum">
              <a:rPr lang="en-US"/>
              <a:pPr/>
              <a:t>33</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3ACCFE9E-B1BF-43B2-A7D8-8899C3E5377A}" type="slidenum">
              <a:rPr lang="en-US"/>
              <a:pPr/>
              <a:t>71</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F2E8552C-008E-4452-AFF0-909DB364FD33}" type="slidenum">
              <a:rPr lang="en-US"/>
              <a:pPr/>
              <a:t>72</a:t>
            </a:fld>
            <a:endParaRPr 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EA2E28F9-AE03-452C-9B06-18FAB61B32B2}" type="slidenum">
              <a:rPr lang="en-US"/>
              <a:pPr/>
              <a:t>73</a:t>
            </a:fld>
            <a:endParaRPr lang="en-US"/>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AB6A0556-97D9-4CB8-B726-38BE065FF36E}" type="slidenum">
              <a:rPr lang="en-US" smtClean="0">
                <a:latin typeface="Times New Roman" pitchFamily="18" charset="0"/>
              </a:rPr>
              <a:pPr/>
              <a:t>74</a:t>
            </a:fld>
            <a:endParaRPr lang="en-US"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BF34BFE-2E40-4D48-9415-1A36FE91D717}" type="slidenum">
              <a:rPr lang="en-US" smtClean="0">
                <a:latin typeface="Times New Roman" pitchFamily="18" charset="0"/>
              </a:rPr>
              <a:pPr/>
              <a:t>75</a:t>
            </a:fld>
            <a:endParaRPr lang="en-US"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96E25-FF9E-124A-BF58-82AFC2DD82FB}"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365491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6E25-FF9E-124A-BF58-82AFC2DD82FB}"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38258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6E25-FF9E-124A-BF58-82AFC2DD82FB}"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186276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MY"/>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E455B988-D14A-445D-8551-1DECE464C43E}" type="slidenum">
              <a:rPr lang="en-US"/>
              <a:pPr>
                <a:defRPr/>
              </a:pPr>
              <a:t>‹#›</a:t>
            </a:fld>
            <a:endParaRPr lang="en-US" dirty="0"/>
          </a:p>
        </p:txBody>
      </p:sp>
    </p:spTree>
    <p:extLst>
      <p:ext uri="{BB962C8B-B14F-4D97-AF65-F5344CB8AC3E}">
        <p14:creationId xmlns:p14="http://schemas.microsoft.com/office/powerpoint/2010/main" val="176638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MY"/>
          </a:p>
        </p:txBody>
      </p:sp>
      <p:sp>
        <p:nvSpPr>
          <p:cNvPr id="3" name="Table Placeholder 2"/>
          <p:cNvSpPr>
            <a:spLocks noGrp="1"/>
          </p:cNvSpPr>
          <p:nvPr>
            <p:ph type="tbl" idx="1"/>
          </p:nvPr>
        </p:nvSpPr>
        <p:spPr>
          <a:xfrm>
            <a:off x="685800" y="1981200"/>
            <a:ext cx="7772400" cy="4114800"/>
          </a:xfrm>
        </p:spPr>
        <p:txBody>
          <a:bodyPr/>
          <a:lstStyle/>
          <a:p>
            <a:pPr lvl="0"/>
            <a:endParaRPr lang="en-MY"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Megat Johari Megat Mohd Noor</a:t>
            </a:r>
          </a:p>
        </p:txBody>
      </p:sp>
      <p:sp>
        <p:nvSpPr>
          <p:cNvPr id="6" name="Rectangle 6"/>
          <p:cNvSpPr>
            <a:spLocks noGrp="1" noChangeArrowheads="1"/>
          </p:cNvSpPr>
          <p:nvPr>
            <p:ph type="sldNum" sz="quarter" idx="12"/>
          </p:nvPr>
        </p:nvSpPr>
        <p:spPr>
          <a:ln/>
        </p:spPr>
        <p:txBody>
          <a:bodyPr/>
          <a:lstStyle>
            <a:lvl1pPr>
              <a:defRPr/>
            </a:lvl1pPr>
          </a:lstStyle>
          <a:p>
            <a:pPr>
              <a:defRPr/>
            </a:pPr>
            <a:fld id="{2E602C89-11C4-402C-8C97-4E45136E972B}" type="slidenum">
              <a:rPr lang="en-GB"/>
              <a:pPr>
                <a:defRPr/>
              </a:pPr>
              <a:t>‹#›</a:t>
            </a:fld>
            <a:endParaRPr lang="en-GB"/>
          </a:p>
        </p:txBody>
      </p:sp>
    </p:spTree>
    <p:extLst>
      <p:ext uri="{BB962C8B-B14F-4D97-AF65-F5344CB8AC3E}">
        <p14:creationId xmlns:p14="http://schemas.microsoft.com/office/powerpoint/2010/main" val="358541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6E25-FF9E-124A-BF58-82AFC2DD82FB}"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396538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96E25-FF9E-124A-BF58-82AFC2DD82FB}"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18061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96E25-FF9E-124A-BF58-82AFC2DD82FB}" type="datetimeFigureOut">
              <a:rPr lang="en-US" smtClean="0"/>
              <a:t>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395500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96E25-FF9E-124A-BF58-82AFC2DD82FB}" type="datetimeFigureOut">
              <a:rPr lang="en-US" smtClean="0"/>
              <a:t>11/3/14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421663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96E25-FF9E-124A-BF58-82AFC2DD82FB}" type="datetimeFigureOut">
              <a:rPr lang="en-US" smtClean="0"/>
              <a:t>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389634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6E25-FF9E-124A-BF58-82AFC2DD82FB}" type="datetimeFigureOut">
              <a:rPr lang="en-US" smtClean="0"/>
              <a:t>11/3/14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33434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6E25-FF9E-124A-BF58-82AFC2DD82FB}" type="datetimeFigureOut">
              <a:rPr lang="en-US" smtClean="0"/>
              <a:t>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363903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6E25-FF9E-124A-BF58-82AFC2DD82FB}" type="datetimeFigureOut">
              <a:rPr lang="en-US" smtClean="0"/>
              <a:t>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75D5D-EECD-8F47-BD52-337088FCAEB7}" type="slidenum">
              <a:rPr lang="en-US" smtClean="0"/>
              <a:t>‹#›</a:t>
            </a:fld>
            <a:endParaRPr lang="en-US"/>
          </a:p>
        </p:txBody>
      </p:sp>
    </p:spTree>
    <p:extLst>
      <p:ext uri="{BB962C8B-B14F-4D97-AF65-F5344CB8AC3E}">
        <p14:creationId xmlns:p14="http://schemas.microsoft.com/office/powerpoint/2010/main" val="76729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6E25-FF9E-124A-BF58-82AFC2DD82FB}" type="datetimeFigureOut">
              <a:rPr lang="en-US" smtClean="0"/>
              <a:t>11/3/14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75D5D-EECD-8F47-BD52-337088FCAEB7}" type="slidenum">
              <a:rPr lang="en-US" smtClean="0"/>
              <a:t>‹#›</a:t>
            </a:fld>
            <a:endParaRPr lang="en-US"/>
          </a:p>
        </p:txBody>
      </p:sp>
    </p:spTree>
    <p:extLst>
      <p:ext uri="{BB962C8B-B14F-4D97-AF65-F5344CB8AC3E}">
        <p14:creationId xmlns:p14="http://schemas.microsoft.com/office/powerpoint/2010/main" val="310834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2.png"/><Relationship Id="rId6" Type="http://schemas.openxmlformats.org/officeDocument/2006/relationships/image" Target="../media/image13.gi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gif"/></Relationships>
</file>

<file path=ppt/slides/_rels/slide96.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23851" y="590550"/>
            <a:ext cx="5367143" cy="1470025"/>
          </a:xfrm>
        </p:spPr>
        <p:txBody>
          <a:bodyPr>
            <a:normAutofit/>
          </a:bodyPr>
          <a:lstStyle/>
          <a:p>
            <a:pPr algn="l" eaLnBrk="1" hangingPunct="1"/>
            <a:r>
              <a:rPr lang="en-US" b="1" dirty="0" smtClean="0">
                <a:latin typeface="Calibri" charset="0"/>
              </a:rPr>
              <a:t>Training for PEC Program Evaluators</a:t>
            </a:r>
            <a:endParaRPr lang="en-US" b="1" dirty="0">
              <a:latin typeface="Calibri" charset="0"/>
            </a:endParaRPr>
          </a:p>
        </p:txBody>
      </p:sp>
      <p:sp>
        <p:nvSpPr>
          <p:cNvPr id="14338" name="Subtitle 2"/>
          <p:cNvSpPr>
            <a:spLocks noGrp="1"/>
          </p:cNvSpPr>
          <p:nvPr>
            <p:ph type="subTitle" idx="1"/>
          </p:nvPr>
        </p:nvSpPr>
        <p:spPr>
          <a:xfrm>
            <a:off x="323850" y="3128779"/>
            <a:ext cx="5688013" cy="2776324"/>
          </a:xfrm>
        </p:spPr>
        <p:txBody>
          <a:bodyPr>
            <a:normAutofit fontScale="92500" lnSpcReduction="20000"/>
          </a:bodyPr>
          <a:lstStyle/>
          <a:p>
            <a:pPr algn="l" eaLnBrk="1" hangingPunct="1"/>
            <a:r>
              <a:rPr lang="en-US" sz="3000" b="1" dirty="0">
                <a:solidFill>
                  <a:srgbClr val="FF0000"/>
                </a:solidFill>
                <a:latin typeface="Calibri" charset="0"/>
              </a:rPr>
              <a:t>Prof. Megat Johari Megat Mohd Noor</a:t>
            </a:r>
          </a:p>
          <a:p>
            <a:pPr algn="l" eaLnBrk="1" hangingPunct="1"/>
            <a:endParaRPr lang="en-US" sz="1800" i="1" dirty="0" smtClean="0">
              <a:solidFill>
                <a:srgbClr val="FF0000"/>
              </a:solidFill>
              <a:latin typeface="Calibri" charset="0"/>
            </a:endParaRPr>
          </a:p>
          <a:p>
            <a:pPr algn="l" eaLnBrk="1" hangingPunct="1"/>
            <a:r>
              <a:rPr lang="en-US" sz="1800" i="1" dirty="0" smtClean="0">
                <a:solidFill>
                  <a:srgbClr val="FF0000"/>
                </a:solidFill>
                <a:latin typeface="Calibri" charset="0"/>
              </a:rPr>
              <a:t>Director </a:t>
            </a:r>
            <a:r>
              <a:rPr lang="en-US" sz="1800" i="1" dirty="0">
                <a:solidFill>
                  <a:srgbClr val="FF0000"/>
                </a:solidFill>
                <a:latin typeface="Calibri" charset="0"/>
              </a:rPr>
              <a:t>of Quality &amp; Risk Management,</a:t>
            </a:r>
          </a:p>
          <a:p>
            <a:pPr algn="l" eaLnBrk="1" hangingPunct="1"/>
            <a:r>
              <a:rPr lang="en-US" sz="1800" i="1" dirty="0" err="1">
                <a:solidFill>
                  <a:srgbClr val="FF0000"/>
                </a:solidFill>
                <a:latin typeface="Calibri" charset="0"/>
              </a:rPr>
              <a:t>Universiti</a:t>
            </a:r>
            <a:r>
              <a:rPr lang="en-US" sz="1800" i="1" dirty="0">
                <a:solidFill>
                  <a:srgbClr val="FF0000"/>
                </a:solidFill>
                <a:latin typeface="Calibri" charset="0"/>
              </a:rPr>
              <a:t> </a:t>
            </a:r>
            <a:r>
              <a:rPr lang="en-US" sz="1800" i="1" dirty="0" err="1">
                <a:solidFill>
                  <a:srgbClr val="FF0000"/>
                </a:solidFill>
                <a:latin typeface="Calibri" charset="0"/>
              </a:rPr>
              <a:t>Teknologi</a:t>
            </a:r>
            <a:r>
              <a:rPr lang="en-US" sz="1800" i="1" dirty="0">
                <a:solidFill>
                  <a:srgbClr val="FF0000"/>
                </a:solidFill>
                <a:latin typeface="Calibri" charset="0"/>
              </a:rPr>
              <a:t> Malaysia (UTM) Kuala </a:t>
            </a:r>
            <a:r>
              <a:rPr lang="en-US" sz="1800" i="1" dirty="0" smtClean="0">
                <a:solidFill>
                  <a:srgbClr val="FF0000"/>
                </a:solidFill>
                <a:latin typeface="Calibri" charset="0"/>
              </a:rPr>
              <a:t>Lumpur</a:t>
            </a:r>
          </a:p>
          <a:p>
            <a:pPr algn="l" eaLnBrk="1" hangingPunct="1"/>
            <a:endParaRPr lang="en-US" sz="1800" i="1" dirty="0">
              <a:solidFill>
                <a:srgbClr val="FF0000"/>
              </a:solidFill>
              <a:latin typeface="Calibri" charset="0"/>
            </a:endParaRPr>
          </a:p>
          <a:p>
            <a:pPr algn="l" eaLnBrk="1" hangingPunct="1"/>
            <a:r>
              <a:rPr lang="en-US" sz="1800" i="1" dirty="0" smtClean="0">
                <a:solidFill>
                  <a:srgbClr val="FF0000"/>
                </a:solidFill>
                <a:latin typeface="Calibri" charset="0"/>
              </a:rPr>
              <a:t>Head of </a:t>
            </a:r>
            <a:r>
              <a:rPr lang="en-US" sz="1800" i="1" dirty="0" err="1" smtClean="0">
                <a:solidFill>
                  <a:srgbClr val="FF0000"/>
                </a:solidFill>
                <a:latin typeface="Calibri" charset="0"/>
              </a:rPr>
              <a:t>Ecolgical</a:t>
            </a:r>
            <a:r>
              <a:rPr lang="en-US" sz="1800" i="1" dirty="0" smtClean="0">
                <a:solidFill>
                  <a:srgbClr val="FF0000"/>
                </a:solidFill>
                <a:latin typeface="Calibri" charset="0"/>
              </a:rPr>
              <a:t> Engineering Research Laboratory</a:t>
            </a:r>
          </a:p>
          <a:p>
            <a:pPr algn="l" eaLnBrk="1" hangingPunct="1"/>
            <a:r>
              <a:rPr lang="en-US" sz="1800" i="1" dirty="0" smtClean="0">
                <a:solidFill>
                  <a:srgbClr val="FF0000"/>
                </a:solidFill>
                <a:latin typeface="Calibri" charset="0"/>
              </a:rPr>
              <a:t>Malaysia Japan International Institute of Technology</a:t>
            </a:r>
          </a:p>
          <a:p>
            <a:pPr algn="l" eaLnBrk="1" hangingPunct="1"/>
            <a:r>
              <a:rPr lang="en-US" sz="1800" i="1" dirty="0" err="1" smtClean="0">
                <a:solidFill>
                  <a:srgbClr val="FF0000"/>
                </a:solidFill>
                <a:latin typeface="Calibri" charset="0"/>
              </a:rPr>
              <a:t>Universiti</a:t>
            </a:r>
            <a:r>
              <a:rPr lang="en-US" sz="1800" i="1" dirty="0" smtClean="0">
                <a:solidFill>
                  <a:srgbClr val="FF0000"/>
                </a:solidFill>
                <a:latin typeface="Calibri" charset="0"/>
              </a:rPr>
              <a:t> </a:t>
            </a:r>
            <a:r>
              <a:rPr lang="en-US" sz="1800" i="1" dirty="0" err="1" smtClean="0">
                <a:solidFill>
                  <a:srgbClr val="FF0000"/>
                </a:solidFill>
                <a:latin typeface="Calibri" charset="0"/>
              </a:rPr>
              <a:t>Teknologi</a:t>
            </a:r>
            <a:r>
              <a:rPr lang="en-US" sz="1800" i="1" dirty="0" smtClean="0">
                <a:solidFill>
                  <a:srgbClr val="FF0000"/>
                </a:solidFill>
                <a:latin typeface="Calibri" charset="0"/>
              </a:rPr>
              <a:t> Malaysia, Kuala Lumpur</a:t>
            </a:r>
            <a:endParaRPr lang="en-US" sz="1800" i="1" dirty="0">
              <a:solidFill>
                <a:srgbClr val="FF0000"/>
              </a:solidFill>
              <a:latin typeface="Calibri" charset="0"/>
            </a:endParaRPr>
          </a:p>
          <a:p>
            <a:pPr algn="l" eaLnBrk="1" hangingPunct="1"/>
            <a:endParaRPr lang="en-US" sz="2000" b="1" dirty="0">
              <a:solidFill>
                <a:srgbClr val="FF0000"/>
              </a:solidFill>
              <a:latin typeface="Calibri" charset="0"/>
            </a:endParaRPr>
          </a:p>
          <a:p>
            <a:pPr algn="l" eaLnBrk="1" hangingPunct="1"/>
            <a:endParaRPr lang="en-US" sz="1800" i="1" dirty="0">
              <a:solidFill>
                <a:srgbClr val="FF0000"/>
              </a:solidFill>
              <a:latin typeface="Calibri" charset="0"/>
            </a:endParaRPr>
          </a:p>
          <a:p>
            <a:pPr algn="l" eaLnBrk="1" hangingPunct="1"/>
            <a:endParaRPr lang="en-US" sz="1800" i="1" dirty="0">
              <a:solidFill>
                <a:srgbClr val="FF0000"/>
              </a:solidFill>
              <a:latin typeface="Calibri" charset="0"/>
            </a:endParaRPr>
          </a:p>
        </p:txBody>
      </p:sp>
      <p:pic>
        <p:nvPicPr>
          <p:cNvPr id="14339" name="Picture 3" descr="1794548_689809147728952_1713202636_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9559" y="188913"/>
            <a:ext cx="3260123" cy="638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57863"/>
            <a:ext cx="52197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1568" y="1983130"/>
            <a:ext cx="4572000" cy="954107"/>
          </a:xfrm>
          <a:prstGeom prst="rect">
            <a:avLst/>
          </a:prstGeom>
        </p:spPr>
        <p:txBody>
          <a:bodyPr>
            <a:spAutoFit/>
          </a:bodyPr>
          <a:lstStyle/>
          <a:p>
            <a:r>
              <a:rPr lang="en-US" sz="2800" i="1" dirty="0">
                <a:solidFill>
                  <a:srgbClr val="0000FF"/>
                </a:solidFill>
                <a:latin typeface="Calibri" charset="0"/>
              </a:rPr>
              <a:t>Islamabad, Pakistan</a:t>
            </a:r>
          </a:p>
          <a:p>
            <a:r>
              <a:rPr lang="en-US" sz="2800" i="1" dirty="0">
                <a:solidFill>
                  <a:srgbClr val="0000FF"/>
                </a:solidFill>
                <a:latin typeface="Calibri" charset="0"/>
              </a:rPr>
              <a:t>5-7 November 2014</a:t>
            </a:r>
            <a:endParaRPr lang="en-US" sz="2800" i="1" dirty="0">
              <a:solidFill>
                <a:srgbClr val="0000FF"/>
              </a:solidFill>
              <a:latin typeface="Calibri" charset="0"/>
            </a:endParaRPr>
          </a:p>
        </p:txBody>
      </p:sp>
    </p:spTree>
    <p:extLst>
      <p:ext uri="{BB962C8B-B14F-4D97-AF65-F5344CB8AC3E}">
        <p14:creationId xmlns:p14="http://schemas.microsoft.com/office/powerpoint/2010/main" val="7259884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Accreditation</a:t>
            </a:r>
            <a:endParaRPr lang="en-US" dirty="0"/>
          </a:p>
        </p:txBody>
      </p:sp>
      <p:sp>
        <p:nvSpPr>
          <p:cNvPr id="3" name="Content Placeholder 2"/>
          <p:cNvSpPr>
            <a:spLocks noGrp="1"/>
          </p:cNvSpPr>
          <p:nvPr>
            <p:ph idx="1"/>
          </p:nvPr>
        </p:nvSpPr>
        <p:spPr/>
        <p:txBody>
          <a:bodyPr/>
          <a:lstStyle/>
          <a:p>
            <a:r>
              <a:rPr lang="en-US" dirty="0" smtClean="0"/>
              <a:t>Manual</a:t>
            </a:r>
          </a:p>
          <a:p>
            <a:r>
              <a:rPr lang="en-US" dirty="0" smtClean="0"/>
              <a:t>SAR</a:t>
            </a:r>
          </a:p>
          <a:p>
            <a:r>
              <a:rPr lang="en-US" dirty="0" smtClean="0"/>
              <a:t>Previous accreditation report</a:t>
            </a:r>
          </a:p>
          <a:p>
            <a:r>
              <a:rPr lang="en-US" dirty="0" smtClean="0"/>
              <a:t>Checklist</a:t>
            </a:r>
          </a:p>
          <a:p>
            <a:r>
              <a:rPr lang="en-US" dirty="0" smtClean="0"/>
              <a:t>Schedule</a:t>
            </a:r>
            <a:endParaRPr lang="en-US" dirty="0"/>
          </a:p>
        </p:txBody>
      </p:sp>
    </p:spTree>
    <p:extLst>
      <p:ext uri="{BB962C8B-B14F-4D97-AF65-F5344CB8AC3E}">
        <p14:creationId xmlns:p14="http://schemas.microsoft.com/office/powerpoint/2010/main" val="1061610299"/>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13"/>
            <a:ext cx="8229600" cy="1143000"/>
          </a:xfrm>
        </p:spPr>
        <p:txBody>
          <a:bodyPr>
            <a:normAutofit fontScale="90000"/>
          </a:bodyPr>
          <a:lstStyle/>
          <a:p>
            <a:r>
              <a:rPr lang="en-US" dirty="0" smtClean="0"/>
              <a:t>Program</a:t>
            </a:r>
            <a:br>
              <a:rPr lang="en-US" dirty="0" smtClean="0"/>
            </a:br>
            <a:r>
              <a:rPr lang="en-US" dirty="0" smtClean="0"/>
              <a:t>Day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4629397"/>
              </p:ext>
            </p:extLst>
          </p:nvPr>
        </p:nvGraphicFramePr>
        <p:xfrm>
          <a:off x="364629" y="1515090"/>
          <a:ext cx="8562480" cy="91440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09.00 </a:t>
                      </a:r>
                      <a:endParaRPr lang="en-US" sz="2400" dirty="0"/>
                    </a:p>
                  </a:txBody>
                  <a:tcPr/>
                </a:tc>
                <a:tc>
                  <a:txBody>
                    <a:bodyPr/>
                    <a:lstStyle/>
                    <a:p>
                      <a:r>
                        <a:rPr lang="en-US" sz="2400" dirty="0" smtClean="0"/>
                        <a:t>Students (4)</a:t>
                      </a:r>
                      <a:r>
                        <a:rPr lang="en-US" sz="2400" baseline="0" dirty="0" smtClean="0"/>
                        <a:t> and </a:t>
                      </a:r>
                      <a:r>
                        <a:rPr lang="en-US" sz="2400" dirty="0" smtClean="0"/>
                        <a:t>Faculty (5)</a:t>
                      </a:r>
                      <a:endParaRPr lang="en-US" sz="2400" dirty="0"/>
                    </a:p>
                  </a:txBody>
                  <a:tcPr/>
                </a:tc>
                <a:tc>
                  <a:txBody>
                    <a:bodyPr/>
                    <a:lstStyle/>
                    <a:p>
                      <a:r>
                        <a:rPr lang="en-US" sz="2400" dirty="0" smtClean="0"/>
                        <a:t>Megat Johari</a:t>
                      </a:r>
                      <a:endParaRPr lang="en-US" sz="2400" dirty="0"/>
                    </a:p>
                  </a:txBody>
                  <a:tcPr/>
                </a:tc>
              </a:tr>
            </a:tbl>
          </a:graphicData>
        </a:graphic>
      </p:graphicFrame>
    </p:spTree>
    <p:extLst>
      <p:ext uri="{BB962C8B-B14F-4D97-AF65-F5344CB8AC3E}">
        <p14:creationId xmlns:p14="http://schemas.microsoft.com/office/powerpoint/2010/main" val="185257371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 Indirect 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77152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98"/>
            <a:ext cx="8229600" cy="1143000"/>
          </a:xfrm>
        </p:spPr>
        <p:txBody>
          <a:bodyPr>
            <a:normAutofit fontScale="90000"/>
          </a:bodyPr>
          <a:lstStyle/>
          <a:p>
            <a:r>
              <a:rPr lang="en-US" dirty="0" smtClean="0"/>
              <a:t>PEC Manual 2014</a:t>
            </a:r>
            <a:br>
              <a:rPr lang="en-US" dirty="0" smtClean="0"/>
            </a:br>
            <a:r>
              <a:rPr lang="en-US" dirty="0" smtClean="0"/>
              <a:t>4. </a:t>
            </a:r>
            <a:r>
              <a:rPr lang="en-US" b="1" dirty="0" smtClean="0"/>
              <a:t>Students</a:t>
            </a:r>
            <a:endParaRPr lang="en-US" b="1" dirty="0"/>
          </a:p>
        </p:txBody>
      </p:sp>
      <p:sp>
        <p:nvSpPr>
          <p:cNvPr id="3" name="Content Placeholder 2"/>
          <p:cNvSpPr>
            <a:spLocks noGrp="1"/>
          </p:cNvSpPr>
          <p:nvPr>
            <p:ph idx="1"/>
          </p:nvPr>
        </p:nvSpPr>
        <p:spPr>
          <a:xfrm>
            <a:off x="235165" y="1411192"/>
            <a:ext cx="8732461" cy="5174370"/>
          </a:xfrm>
        </p:spPr>
        <p:txBody>
          <a:bodyPr>
            <a:normAutofit fontScale="70000" lnSpcReduction="20000"/>
          </a:bodyPr>
          <a:lstStyle/>
          <a:p>
            <a:r>
              <a:rPr lang="en-US" dirty="0"/>
              <a:t>frame and enforce policies for admitting fresh </a:t>
            </a:r>
            <a:r>
              <a:rPr lang="en-US" dirty="0" smtClean="0"/>
              <a:t>(ENTRY) as </a:t>
            </a:r>
            <a:r>
              <a:rPr lang="en-US" dirty="0"/>
              <a:t>well as transfer students</a:t>
            </a:r>
            <a:r>
              <a:rPr lang="en-MY" dirty="0"/>
              <a:t> </a:t>
            </a:r>
            <a:endParaRPr lang="en-MY" dirty="0" smtClean="0"/>
          </a:p>
          <a:p>
            <a:r>
              <a:rPr lang="en-US" dirty="0"/>
              <a:t>guide students regarding academic and career </a:t>
            </a:r>
            <a:r>
              <a:rPr lang="en-US" dirty="0" smtClean="0"/>
              <a:t>matters</a:t>
            </a:r>
          </a:p>
          <a:p>
            <a:r>
              <a:rPr lang="en-US" dirty="0"/>
              <a:t>p</a:t>
            </a:r>
            <a:r>
              <a:rPr lang="en-US" dirty="0" smtClean="0"/>
              <a:t>olicies to </a:t>
            </a:r>
            <a:r>
              <a:rPr lang="en-US" dirty="0"/>
              <a:t>maintain a manageable teaching load in all </a:t>
            </a:r>
            <a:r>
              <a:rPr lang="en-US" dirty="0" smtClean="0"/>
              <a:t>semesters</a:t>
            </a:r>
          </a:p>
          <a:p>
            <a:r>
              <a:rPr lang="en-US" dirty="0" smtClean="0"/>
              <a:t>provide </a:t>
            </a:r>
            <a:r>
              <a:rPr lang="en-US" dirty="0"/>
              <a:t>conducive teaching-learning environment, and also monitor / evaluate students’ progression towards achieving program outcomes and </a:t>
            </a:r>
            <a:r>
              <a:rPr lang="en-US" dirty="0" smtClean="0"/>
              <a:t>objectives</a:t>
            </a:r>
          </a:p>
          <a:p>
            <a:r>
              <a:rPr lang="en-US" dirty="0" smtClean="0"/>
              <a:t>inculcate </a:t>
            </a:r>
            <a:r>
              <a:rPr lang="en-US" dirty="0"/>
              <a:t>ethical practices and inter-personal skills </a:t>
            </a:r>
            <a:r>
              <a:rPr lang="en-US" dirty="0" smtClean="0"/>
              <a:t>through </a:t>
            </a:r>
            <a:r>
              <a:rPr lang="en-US" dirty="0"/>
              <a:t>opportunities / facilities for extra- and co-curricular </a:t>
            </a:r>
            <a:r>
              <a:rPr lang="en-US" dirty="0" smtClean="0"/>
              <a:t>activities</a:t>
            </a:r>
          </a:p>
          <a:p>
            <a:r>
              <a:rPr lang="en-US" dirty="0"/>
              <a:t>p</a:t>
            </a:r>
            <a:r>
              <a:rPr lang="en-US" dirty="0" smtClean="0"/>
              <a:t>rovision </a:t>
            </a:r>
            <a:r>
              <a:rPr lang="en-US" dirty="0"/>
              <a:t>of in-door and out-door sports facilities for physical fitness and mental </a:t>
            </a:r>
            <a:r>
              <a:rPr lang="en-US" dirty="0" smtClean="0"/>
              <a:t>endurance</a:t>
            </a:r>
          </a:p>
          <a:p>
            <a:r>
              <a:rPr lang="en-US" dirty="0" smtClean="0"/>
              <a:t>provide administrative </a:t>
            </a:r>
            <a:r>
              <a:rPr lang="en-US" dirty="0"/>
              <a:t>and financial support </a:t>
            </a:r>
            <a:r>
              <a:rPr lang="en-US" dirty="0" smtClean="0"/>
              <a:t>for </a:t>
            </a:r>
            <a:r>
              <a:rPr lang="en-US" dirty="0"/>
              <a:t>establishing student clubs, societies, and chapters for various co-curricular </a:t>
            </a:r>
            <a:r>
              <a:rPr lang="en-US" dirty="0" smtClean="0"/>
              <a:t>activities (meant </a:t>
            </a:r>
            <a:r>
              <a:rPr lang="en-US" dirty="0"/>
              <a:t>to transform the students / graduates into proficient </a:t>
            </a:r>
            <a:r>
              <a:rPr lang="en-US" dirty="0" smtClean="0"/>
              <a:t>engineers</a:t>
            </a:r>
            <a:r>
              <a:rPr lang="en-US" dirty="0"/>
              <a:t>)</a:t>
            </a:r>
            <a:endParaRPr lang="en-MY" dirty="0"/>
          </a:p>
          <a:p>
            <a:endParaRPr lang="en-US" dirty="0" smtClean="0"/>
          </a:p>
          <a:p>
            <a:endParaRPr lang="en-US" dirty="0" smtClean="0"/>
          </a:p>
          <a:p>
            <a:endParaRPr lang="en-US" dirty="0"/>
          </a:p>
        </p:txBody>
      </p:sp>
    </p:spTree>
    <p:extLst>
      <p:ext uri="{BB962C8B-B14F-4D97-AF65-F5344CB8AC3E}">
        <p14:creationId xmlns:p14="http://schemas.microsoft.com/office/powerpoint/2010/main" val="9338487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smtClean="0">
                <a:solidFill>
                  <a:srgbClr val="FF0000"/>
                </a:solidFill>
              </a:rPr>
              <a:t>Annual Intake</a:t>
            </a:r>
            <a:r>
              <a:rPr lang="en-US" dirty="0" smtClean="0"/>
              <a:t>: considering </a:t>
            </a:r>
            <a:r>
              <a:rPr lang="en-US" dirty="0"/>
              <a:t>the capacity of the program and its allied facilities</a:t>
            </a:r>
            <a:r>
              <a:rPr lang="en-MY" dirty="0"/>
              <a:t> </a:t>
            </a:r>
            <a:endParaRPr lang="en-US" dirty="0" smtClean="0"/>
          </a:p>
          <a:p>
            <a:r>
              <a:rPr lang="en-US" b="1" dirty="0" smtClean="0">
                <a:solidFill>
                  <a:srgbClr val="FF0000"/>
                </a:solidFill>
              </a:rPr>
              <a:t>Admission response</a:t>
            </a:r>
            <a:r>
              <a:rPr lang="en-US" dirty="0" smtClean="0"/>
              <a:t>: applicants: accepted: joined</a:t>
            </a:r>
          </a:p>
          <a:p>
            <a:r>
              <a:rPr lang="en-US" dirty="0" smtClean="0"/>
              <a:t>Transfer of students: </a:t>
            </a:r>
          </a:p>
          <a:p>
            <a:r>
              <a:rPr lang="en-US" dirty="0" smtClean="0"/>
              <a:t>Academic counseling:</a:t>
            </a:r>
          </a:p>
          <a:p>
            <a:r>
              <a:rPr lang="en-US" dirty="0"/>
              <a:t>Career and Student Wellness </a:t>
            </a:r>
            <a:r>
              <a:rPr lang="en-US" dirty="0" smtClean="0"/>
              <a:t>Counseling</a:t>
            </a:r>
            <a:r>
              <a:rPr lang="en-MY" dirty="0" smtClean="0"/>
              <a:t>:</a:t>
            </a:r>
          </a:p>
          <a:p>
            <a:r>
              <a:rPr lang="en-US" dirty="0"/>
              <a:t>Class Size (Theory</a:t>
            </a:r>
            <a:r>
              <a:rPr lang="en-US" dirty="0" smtClean="0"/>
              <a:t>):</a:t>
            </a:r>
          </a:p>
          <a:p>
            <a:r>
              <a:rPr lang="en-US" dirty="0" smtClean="0"/>
              <a:t>Class Siz</a:t>
            </a:r>
            <a:r>
              <a:rPr lang="en-US" dirty="0"/>
              <a:t>e</a:t>
            </a:r>
            <a:r>
              <a:rPr lang="en-US" dirty="0" smtClean="0"/>
              <a:t> </a:t>
            </a:r>
            <a:r>
              <a:rPr lang="en-US" dirty="0"/>
              <a:t>(Practical</a:t>
            </a:r>
            <a:r>
              <a:rPr lang="en-US" dirty="0" smtClean="0"/>
              <a:t>):</a:t>
            </a:r>
            <a:r>
              <a:rPr lang="en-MY" dirty="0" smtClean="0"/>
              <a:t> </a:t>
            </a:r>
          </a:p>
          <a:p>
            <a:r>
              <a:rPr lang="en-US" dirty="0"/>
              <a:t>Semester Academic </a:t>
            </a:r>
            <a:r>
              <a:rPr lang="en-US" dirty="0" smtClean="0"/>
              <a:t>Load</a:t>
            </a:r>
            <a:r>
              <a:rPr lang="en-MY" dirty="0" smtClean="0"/>
              <a:t>:</a:t>
            </a:r>
          </a:p>
          <a:p>
            <a:r>
              <a:rPr lang="en-US" b="1" dirty="0" smtClean="0">
                <a:solidFill>
                  <a:srgbClr val="FF0000"/>
                </a:solidFill>
              </a:rPr>
              <a:t>Completion </a:t>
            </a:r>
            <a:r>
              <a:rPr lang="en-US" b="1" dirty="0">
                <a:solidFill>
                  <a:srgbClr val="FF0000"/>
                </a:solidFill>
              </a:rPr>
              <a:t>of Courses and Student </a:t>
            </a:r>
            <a:r>
              <a:rPr lang="en-US" b="1" dirty="0" smtClean="0">
                <a:solidFill>
                  <a:srgbClr val="FF0000"/>
                </a:solidFill>
              </a:rPr>
              <a:t>Feedback</a:t>
            </a:r>
            <a:r>
              <a:rPr lang="en-MY" dirty="0" smtClean="0"/>
              <a:t>: </a:t>
            </a:r>
            <a:r>
              <a:rPr lang="en-US" dirty="0"/>
              <a:t>gathered from the official record, e.g. course-file as well as through feedback and interaction with students</a:t>
            </a:r>
            <a:r>
              <a:rPr lang="en-MY" dirty="0"/>
              <a:t> </a:t>
            </a:r>
            <a:endParaRPr lang="en-MY" dirty="0" smtClean="0"/>
          </a:p>
          <a:p>
            <a:r>
              <a:rPr lang="en-US" dirty="0" smtClean="0"/>
              <a:t>Participation </a:t>
            </a:r>
            <a:r>
              <a:rPr lang="en-US" dirty="0"/>
              <a:t>in </a:t>
            </a:r>
            <a:r>
              <a:rPr lang="en-US" dirty="0" smtClean="0"/>
              <a:t>Competitions:</a:t>
            </a:r>
            <a:r>
              <a:rPr lang="en-MY" dirty="0" smtClean="0"/>
              <a:t> </a:t>
            </a:r>
          </a:p>
          <a:p>
            <a:r>
              <a:rPr lang="en-US" dirty="0"/>
              <a:t>Student Performance </a:t>
            </a:r>
            <a:r>
              <a:rPr lang="en-US" dirty="0" smtClean="0"/>
              <a:t>Evaluation:</a:t>
            </a:r>
            <a:r>
              <a:rPr lang="en-MY" dirty="0" smtClean="0"/>
              <a:t> </a:t>
            </a:r>
            <a:endParaRPr lang="en-US" dirty="0"/>
          </a:p>
        </p:txBody>
      </p:sp>
      <p:sp>
        <p:nvSpPr>
          <p:cNvPr id="4"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Students</a:t>
            </a:r>
            <a:endParaRPr lang="en-US" dirty="0"/>
          </a:p>
        </p:txBody>
      </p:sp>
    </p:spTree>
    <p:extLst>
      <p:ext uri="{BB962C8B-B14F-4D97-AF65-F5344CB8AC3E}">
        <p14:creationId xmlns:p14="http://schemas.microsoft.com/office/powerpoint/2010/main" val="4016099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5. </a:t>
            </a:r>
            <a:r>
              <a:rPr lang="en-US" b="1" dirty="0" smtClean="0"/>
              <a:t>Faculty</a:t>
            </a:r>
            <a:endParaRPr lang="en-US" b="1" dirty="0"/>
          </a:p>
        </p:txBody>
      </p:sp>
      <p:sp>
        <p:nvSpPr>
          <p:cNvPr id="3" name="Content Placeholder 2"/>
          <p:cNvSpPr>
            <a:spLocks noGrp="1"/>
          </p:cNvSpPr>
          <p:nvPr>
            <p:ph idx="1"/>
          </p:nvPr>
        </p:nvSpPr>
        <p:spPr/>
        <p:txBody>
          <a:bodyPr>
            <a:normAutofit fontScale="92500"/>
          </a:bodyPr>
          <a:lstStyle/>
          <a:p>
            <a:r>
              <a:rPr lang="en-US" dirty="0"/>
              <a:t>The faculty must demonstrate complete familiarity with Outcome-Based Educational (OBE) </a:t>
            </a:r>
            <a:r>
              <a:rPr lang="en-US" dirty="0" smtClean="0"/>
              <a:t>approach</a:t>
            </a:r>
          </a:p>
          <a:p>
            <a:r>
              <a:rPr lang="en-US" dirty="0" smtClean="0"/>
              <a:t>Their </a:t>
            </a:r>
            <a:r>
              <a:rPr lang="en-US" dirty="0"/>
              <a:t>familiarity with the program objectives and </a:t>
            </a:r>
            <a:r>
              <a:rPr lang="en-US" dirty="0" smtClean="0"/>
              <a:t>outcomes and </a:t>
            </a:r>
            <a:r>
              <a:rPr lang="en-US" dirty="0"/>
              <a:t>understanding of the outcome-based assessment </a:t>
            </a:r>
            <a:r>
              <a:rPr lang="en-US" dirty="0" smtClean="0"/>
              <a:t>cycle are </a:t>
            </a:r>
            <a:r>
              <a:rPr lang="en-US" dirty="0"/>
              <a:t>the key elements to ensure attainment of program objectives. </a:t>
            </a:r>
            <a:endParaRPr lang="en-US" dirty="0" smtClean="0"/>
          </a:p>
          <a:p>
            <a:r>
              <a:rPr lang="en-US" dirty="0"/>
              <a:t>P</a:t>
            </a:r>
            <a:r>
              <a:rPr lang="en-US" dirty="0" smtClean="0"/>
              <a:t>erformance </a:t>
            </a:r>
            <a:r>
              <a:rPr lang="en-US" dirty="0"/>
              <a:t>appraisal mechanism </a:t>
            </a:r>
            <a:r>
              <a:rPr lang="en-US" dirty="0" smtClean="0"/>
              <a:t>…. for their </a:t>
            </a:r>
            <a:r>
              <a:rPr lang="en-US" dirty="0"/>
              <a:t>adherence to program’s objective and outcomes.</a:t>
            </a:r>
            <a:endParaRPr lang="en-MY" dirty="0"/>
          </a:p>
          <a:p>
            <a:endParaRPr lang="en-MY" dirty="0"/>
          </a:p>
          <a:p>
            <a:endParaRPr lang="en-US" dirty="0"/>
          </a:p>
        </p:txBody>
      </p:sp>
    </p:spTree>
    <p:extLst>
      <p:ext uri="{BB962C8B-B14F-4D97-AF65-F5344CB8AC3E}">
        <p14:creationId xmlns:p14="http://schemas.microsoft.com/office/powerpoint/2010/main" val="36598504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Faculty strength</a:t>
            </a:r>
          </a:p>
          <a:p>
            <a:r>
              <a:rPr lang="en-US" b="1" dirty="0">
                <a:solidFill>
                  <a:srgbClr val="FF0000"/>
                </a:solidFill>
              </a:rPr>
              <a:t>Full-Time Dedicated </a:t>
            </a:r>
            <a:r>
              <a:rPr lang="en-US" b="1" dirty="0" smtClean="0">
                <a:solidFill>
                  <a:srgbClr val="FF0000"/>
                </a:solidFill>
              </a:rPr>
              <a:t>Faculty</a:t>
            </a:r>
            <a:r>
              <a:rPr lang="en-MY" dirty="0" smtClean="0"/>
              <a:t>: </a:t>
            </a:r>
            <a:r>
              <a:rPr lang="en-US" dirty="0" smtClean="0"/>
              <a:t>4 </a:t>
            </a:r>
            <a:r>
              <a:rPr lang="en-US" dirty="0"/>
              <a:t>engineer faculty members holding post-graduate Engineering Qualifications (i.e. MS or PhD) and actively engaged in teaching core </a:t>
            </a:r>
            <a:r>
              <a:rPr lang="en-US" dirty="0" smtClean="0"/>
              <a:t>subjects</a:t>
            </a:r>
          </a:p>
          <a:p>
            <a:r>
              <a:rPr lang="en-US" dirty="0" smtClean="0"/>
              <a:t> Shared Faculty</a:t>
            </a:r>
          </a:p>
          <a:p>
            <a:r>
              <a:rPr lang="en-US" dirty="0" smtClean="0"/>
              <a:t>Visiting Faculty</a:t>
            </a:r>
          </a:p>
          <a:p>
            <a:r>
              <a:rPr lang="en-US" dirty="0" smtClean="0"/>
              <a:t>Faculty qualifications</a:t>
            </a:r>
          </a:p>
          <a:p>
            <a:r>
              <a:rPr lang="en-US" dirty="0" smtClean="0"/>
              <a:t>Teacher student ratio</a:t>
            </a:r>
          </a:p>
          <a:p>
            <a:r>
              <a:rPr lang="en-US" b="1" dirty="0" smtClean="0">
                <a:solidFill>
                  <a:srgbClr val="FF0000"/>
                </a:solidFill>
              </a:rPr>
              <a:t>Faculty training and mentoring</a:t>
            </a:r>
            <a:r>
              <a:rPr lang="en-US" dirty="0" smtClean="0"/>
              <a:t>: </a:t>
            </a:r>
            <a:r>
              <a:rPr lang="en-US" dirty="0"/>
              <a:t>Outcome-Based Education (OBE) </a:t>
            </a:r>
            <a:r>
              <a:rPr lang="en-US" dirty="0" smtClean="0"/>
              <a:t>system</a:t>
            </a:r>
          </a:p>
          <a:p>
            <a:r>
              <a:rPr lang="en-MY" dirty="0" smtClean="0"/>
              <a:t> </a:t>
            </a:r>
            <a:r>
              <a:rPr lang="en-US" b="1" dirty="0">
                <a:solidFill>
                  <a:srgbClr val="FF0000"/>
                </a:solidFill>
              </a:rPr>
              <a:t>Faculty Retention, Development and Career </a:t>
            </a:r>
            <a:r>
              <a:rPr lang="en-US" b="1" dirty="0" smtClean="0">
                <a:solidFill>
                  <a:srgbClr val="FF0000"/>
                </a:solidFill>
              </a:rPr>
              <a:t>Planning</a:t>
            </a:r>
            <a:r>
              <a:rPr lang="en-US" b="1" dirty="0" smtClean="0"/>
              <a:t>: </a:t>
            </a:r>
            <a:r>
              <a:rPr lang="en-US" dirty="0" smtClean="0"/>
              <a:t>management commitment, plan</a:t>
            </a:r>
          </a:p>
          <a:p>
            <a:r>
              <a:rPr lang="en-US" b="1" dirty="0">
                <a:solidFill>
                  <a:srgbClr val="FF0000"/>
                </a:solidFill>
              </a:rPr>
              <a:t>Pyramid of Academic </a:t>
            </a:r>
            <a:r>
              <a:rPr lang="en-US" b="1" dirty="0" smtClean="0">
                <a:solidFill>
                  <a:srgbClr val="FF0000"/>
                </a:solidFill>
              </a:rPr>
              <a:t>Structure</a:t>
            </a:r>
            <a:r>
              <a:rPr lang="en-MY" dirty="0" smtClean="0"/>
              <a:t>: Prog head?</a:t>
            </a:r>
          </a:p>
          <a:p>
            <a:r>
              <a:rPr lang="en-MY" dirty="0" smtClean="0"/>
              <a:t>Faculty workload</a:t>
            </a:r>
          </a:p>
          <a:p>
            <a:r>
              <a:rPr lang="en-US" dirty="0" smtClean="0"/>
              <a:t>Faculty </a:t>
            </a:r>
            <a:r>
              <a:rPr lang="en-US" dirty="0"/>
              <a:t>Research &amp; Publications</a:t>
            </a:r>
            <a:r>
              <a:rPr lang="en-MY" dirty="0"/>
              <a:t> </a:t>
            </a:r>
            <a:endParaRPr lang="en-MY" dirty="0" smtClean="0"/>
          </a:p>
          <a:p>
            <a:endParaRPr lang="en-MY" dirty="0" smtClean="0"/>
          </a:p>
          <a:p>
            <a:endParaRPr lang="en-MY" dirty="0"/>
          </a:p>
          <a:p>
            <a:endParaRPr lang="en-US" dirty="0" smtClean="0"/>
          </a:p>
          <a:p>
            <a:endParaRPr lang="en-US" dirty="0" smtClean="0"/>
          </a:p>
          <a:p>
            <a:endParaRPr lang="en-US" dirty="0" smtClean="0"/>
          </a:p>
          <a:p>
            <a:endParaRPr lang="en-US" dirty="0" smtClean="0"/>
          </a:p>
          <a:p>
            <a:endParaRPr lang="en-US" dirty="0"/>
          </a:p>
        </p:txBody>
      </p:sp>
      <p:sp>
        <p:nvSpPr>
          <p:cNvPr id="4"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Faculty</a:t>
            </a:r>
            <a:endParaRPr lang="en-US" dirty="0"/>
          </a:p>
        </p:txBody>
      </p:sp>
    </p:spTree>
    <p:extLst>
      <p:ext uri="{BB962C8B-B14F-4D97-AF65-F5344CB8AC3E}">
        <p14:creationId xmlns:p14="http://schemas.microsoft.com/office/powerpoint/2010/main" val="37792385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44339"/>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13"/>
            <a:ext cx="8229600" cy="1143000"/>
          </a:xfrm>
        </p:spPr>
        <p:txBody>
          <a:bodyPr>
            <a:normAutofit fontScale="90000"/>
          </a:bodyPr>
          <a:lstStyle/>
          <a:p>
            <a:r>
              <a:rPr lang="en-US" dirty="0" smtClean="0"/>
              <a:t>Program</a:t>
            </a:r>
            <a:br>
              <a:rPr lang="en-US" dirty="0" smtClean="0"/>
            </a:br>
            <a:r>
              <a:rPr lang="en-US" dirty="0" smtClean="0"/>
              <a:t>Day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2521362"/>
              </p:ext>
            </p:extLst>
          </p:nvPr>
        </p:nvGraphicFramePr>
        <p:xfrm>
          <a:off x="364629" y="1515090"/>
          <a:ext cx="8562480" cy="164592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11.00</a:t>
                      </a:r>
                      <a:endParaRPr lang="en-US" sz="2400" dirty="0"/>
                    </a:p>
                  </a:txBody>
                  <a:tcPr/>
                </a:tc>
                <a:tc>
                  <a:txBody>
                    <a:bodyPr/>
                    <a:lstStyle/>
                    <a:p>
                      <a:r>
                        <a:rPr lang="en-US" sz="2400" dirty="0" smtClean="0"/>
                        <a:t>Infrastructure &amp; Facilities (6) and Institutional Support &amp; Financial</a:t>
                      </a:r>
                      <a:r>
                        <a:rPr lang="en-US" sz="2400" baseline="0" dirty="0" smtClean="0"/>
                        <a:t> Resources (7) </a:t>
                      </a:r>
                      <a:endParaRPr lang="en-US" sz="2400" dirty="0"/>
                    </a:p>
                  </a:txBody>
                  <a:tcPr/>
                </a:tc>
                <a:tc>
                  <a:txBody>
                    <a:bodyPr/>
                    <a:lstStyle/>
                    <a:p>
                      <a:r>
                        <a:rPr lang="en-US" sz="2400" dirty="0" smtClean="0"/>
                        <a:t>Megat Johari</a:t>
                      </a:r>
                      <a:endParaRPr lang="en-US" sz="2400" dirty="0"/>
                    </a:p>
                  </a:txBody>
                  <a:tcPr/>
                </a:tc>
              </a:tr>
            </a:tbl>
          </a:graphicData>
        </a:graphic>
      </p:graphicFrame>
    </p:spTree>
    <p:extLst>
      <p:ext uri="{BB962C8B-B14F-4D97-AF65-F5344CB8AC3E}">
        <p14:creationId xmlns:p14="http://schemas.microsoft.com/office/powerpoint/2010/main" val="1852573716"/>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6. </a:t>
            </a:r>
            <a:r>
              <a:rPr lang="en-US" b="1" dirty="0" smtClean="0"/>
              <a:t>Facilities </a:t>
            </a:r>
            <a:r>
              <a:rPr lang="en-US" b="1" dirty="0" smtClean="0"/>
              <a:t>&amp; Infrastructure</a:t>
            </a:r>
            <a:endParaRPr lang="en-US" b="1" dirty="0"/>
          </a:p>
        </p:txBody>
      </p:sp>
      <p:sp>
        <p:nvSpPr>
          <p:cNvPr id="3" name="Content Placeholder 2"/>
          <p:cNvSpPr>
            <a:spLocks noGrp="1"/>
          </p:cNvSpPr>
          <p:nvPr>
            <p:ph idx="1"/>
          </p:nvPr>
        </p:nvSpPr>
        <p:spPr/>
        <p:txBody>
          <a:bodyPr>
            <a:normAutofit fontScale="85000" lnSpcReduction="20000"/>
          </a:bodyPr>
          <a:lstStyle/>
          <a:p>
            <a:pPr lvl="0"/>
            <a:r>
              <a:rPr lang="en-US" dirty="0"/>
              <a:t>The adequacy of teaching and learning facilities such as classrooms, learning-support facilities, study areas, information resources (library), computing and information-technology systems, laboratories, workshops, and associated equipment to cater for multi-delivery modes.</a:t>
            </a:r>
            <a:endParaRPr lang="en-MY" dirty="0"/>
          </a:p>
          <a:p>
            <a:r>
              <a:rPr lang="en-US" dirty="0"/>
              <a:t> </a:t>
            </a:r>
            <a:endParaRPr lang="en-MY" dirty="0"/>
          </a:p>
          <a:p>
            <a:pPr lvl="0"/>
            <a:r>
              <a:rPr lang="en-US" dirty="0"/>
              <a:t>Describe the adequacy of support facilities such as hostels, sports and recreational centers, health care centers, student centers, and transport in facilitating students’ life on campus and enhancing character building.</a:t>
            </a:r>
            <a:endParaRPr lang="en-MY" dirty="0"/>
          </a:p>
          <a:p>
            <a:endParaRPr lang="en-US" dirty="0"/>
          </a:p>
        </p:txBody>
      </p:sp>
    </p:spTree>
    <p:extLst>
      <p:ext uri="{BB962C8B-B14F-4D97-AF65-F5344CB8AC3E}">
        <p14:creationId xmlns:p14="http://schemas.microsoft.com/office/powerpoint/2010/main" val="6652514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7. </a:t>
            </a:r>
            <a:r>
              <a:rPr lang="en-US" b="1" dirty="0" smtClean="0"/>
              <a:t>Institutional </a:t>
            </a:r>
            <a:r>
              <a:rPr lang="en-US" b="1" dirty="0" smtClean="0"/>
              <a:t>Support &amp; Financial Resources</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9452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b="1" dirty="0">
                <a:latin typeface="Calibri" charset="0"/>
              </a:rPr>
              <a:t>Pre</a:t>
            </a:r>
            <a:r>
              <a:rPr lang="en-US" b="1" dirty="0" smtClean="0">
                <a:latin typeface="Calibri" charset="0"/>
              </a:rPr>
              <a:t>‐Visit </a:t>
            </a:r>
            <a:r>
              <a:rPr lang="en-US" b="1" dirty="0">
                <a:latin typeface="Calibri" charset="0"/>
              </a:rPr>
              <a:t>Meeting</a:t>
            </a:r>
            <a:endParaRPr lang="en-US" dirty="0">
              <a:latin typeface="Calibri" charset="0"/>
            </a:endParaRPr>
          </a:p>
        </p:txBody>
      </p:sp>
      <p:sp>
        <p:nvSpPr>
          <p:cNvPr id="17410" name="Content Placeholder 2"/>
          <p:cNvSpPr>
            <a:spLocks noGrp="1"/>
          </p:cNvSpPr>
          <p:nvPr>
            <p:ph idx="1"/>
          </p:nvPr>
        </p:nvSpPr>
        <p:spPr>
          <a:xfrm>
            <a:off x="428625" y="1357313"/>
            <a:ext cx="8229600" cy="4525962"/>
          </a:xfrm>
        </p:spPr>
        <p:txBody>
          <a:bodyPr>
            <a:normAutofit fontScale="92500" lnSpcReduction="10000"/>
          </a:bodyPr>
          <a:lstStyle/>
          <a:p>
            <a:pPr eaLnBrk="1" hangingPunct="1"/>
            <a:r>
              <a:rPr lang="en-US" dirty="0">
                <a:latin typeface="Calibri" charset="0"/>
              </a:rPr>
              <a:t>Meet at least </a:t>
            </a:r>
            <a:r>
              <a:rPr lang="en-US" b="1" dirty="0">
                <a:solidFill>
                  <a:srgbClr val="FF6600"/>
                </a:solidFill>
                <a:latin typeface="Calibri" charset="0"/>
              </a:rPr>
              <a:t>once</a:t>
            </a:r>
            <a:r>
              <a:rPr lang="en-US" b="1" dirty="0">
                <a:latin typeface="Calibri" charset="0"/>
              </a:rPr>
              <a:t> </a:t>
            </a:r>
            <a:r>
              <a:rPr lang="en-US" dirty="0">
                <a:latin typeface="Calibri" charset="0"/>
              </a:rPr>
              <a:t>(in addition to the meeting on Day ‐1)</a:t>
            </a:r>
            <a:r>
              <a:rPr lang="en-US" dirty="0">
                <a:solidFill>
                  <a:srgbClr val="FF6600"/>
                </a:solidFill>
                <a:latin typeface="Calibri" charset="0"/>
              </a:rPr>
              <a:t> </a:t>
            </a:r>
            <a:r>
              <a:rPr lang="en-US" b="1" dirty="0">
                <a:solidFill>
                  <a:srgbClr val="FF6600"/>
                </a:solidFill>
                <a:latin typeface="Calibri" charset="0"/>
              </a:rPr>
              <a:t>before </a:t>
            </a:r>
            <a:r>
              <a:rPr lang="en-US" dirty="0">
                <a:latin typeface="Calibri" charset="0"/>
              </a:rPr>
              <a:t>the</a:t>
            </a:r>
            <a:r>
              <a:rPr lang="en-US" b="1" dirty="0">
                <a:latin typeface="Calibri" charset="0"/>
              </a:rPr>
              <a:t> </a:t>
            </a:r>
            <a:r>
              <a:rPr lang="en-US" b="1" dirty="0">
                <a:solidFill>
                  <a:srgbClr val="FF6600"/>
                </a:solidFill>
                <a:latin typeface="Calibri" charset="0"/>
              </a:rPr>
              <a:t>Accreditation Visit</a:t>
            </a:r>
            <a:r>
              <a:rPr lang="en-US" dirty="0">
                <a:latin typeface="Calibri" charset="0"/>
              </a:rPr>
              <a:t>, to study and discuss documents, and systematically identify shortcomings. </a:t>
            </a:r>
          </a:p>
          <a:p>
            <a:pPr eaLnBrk="1" hangingPunct="1"/>
            <a:r>
              <a:rPr lang="en-US" dirty="0">
                <a:latin typeface="Calibri" charset="0"/>
              </a:rPr>
              <a:t>Strategically plan and/or request supplementary input from the University to fill the gaps. </a:t>
            </a:r>
            <a:r>
              <a:rPr lang="en-US" dirty="0" smtClean="0">
                <a:latin typeface="Calibri" charset="0"/>
              </a:rPr>
              <a:t>(</a:t>
            </a:r>
            <a:r>
              <a:rPr lang="en-US" b="1" dirty="0" smtClean="0">
                <a:solidFill>
                  <a:srgbClr val="FF0000"/>
                </a:solidFill>
                <a:latin typeface="Calibri" charset="0"/>
              </a:rPr>
              <a:t>Update </a:t>
            </a:r>
            <a:r>
              <a:rPr lang="en-US" b="1" dirty="0">
                <a:solidFill>
                  <a:srgbClr val="FF0000"/>
                </a:solidFill>
                <a:latin typeface="Calibri" charset="0"/>
              </a:rPr>
              <a:t>interim report, checklist, schedule and assignment</a:t>
            </a:r>
            <a:r>
              <a:rPr lang="en-US" dirty="0">
                <a:latin typeface="Calibri" charset="0"/>
              </a:rPr>
              <a:t>) </a:t>
            </a:r>
          </a:p>
          <a:p>
            <a:pPr eaLnBrk="1" hangingPunct="1"/>
            <a:r>
              <a:rPr lang="en-US" dirty="0">
                <a:latin typeface="Calibri" charset="0"/>
              </a:rPr>
              <a:t>Further information required, communicate through </a:t>
            </a:r>
            <a:r>
              <a:rPr lang="en-US" dirty="0" smtClean="0">
                <a:latin typeface="Calibri" charset="0"/>
              </a:rPr>
              <a:t>EAD, PEC</a:t>
            </a:r>
            <a:r>
              <a:rPr lang="en-US" dirty="0">
                <a:latin typeface="Calibri" charset="0"/>
              </a:rPr>
              <a:t>. </a:t>
            </a:r>
          </a:p>
        </p:txBody>
      </p:sp>
      <p:sp>
        <p:nvSpPr>
          <p:cNvPr id="4" name="Content Placeholder 2"/>
          <p:cNvSpPr txBox="1">
            <a:spLocks/>
          </p:cNvSpPr>
          <p:nvPr/>
        </p:nvSpPr>
        <p:spPr>
          <a:xfrm>
            <a:off x="0" y="7009776"/>
            <a:ext cx="9144000" cy="4264078"/>
          </a:xfrm>
          <a:prstGeom prst="rect">
            <a:avLst/>
          </a:prstGeom>
          <a:solidFill>
            <a:srgbClr val="CCFFCC"/>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4800" dirty="0" smtClean="0">
              <a:latin typeface="Calibri" charset="0"/>
            </a:endParaRPr>
          </a:p>
          <a:p>
            <a:r>
              <a:rPr lang="en-US" sz="4800" dirty="0" smtClean="0">
                <a:latin typeface="Calibri" charset="0"/>
              </a:rPr>
              <a:t>Discuss findings (interim report)</a:t>
            </a:r>
          </a:p>
          <a:p>
            <a:r>
              <a:rPr lang="en-US" sz="4800" dirty="0" smtClean="0">
                <a:latin typeface="Calibri" charset="0"/>
              </a:rPr>
              <a:t>Strategy (schedule &amp; assignment)</a:t>
            </a:r>
          </a:p>
          <a:p>
            <a:r>
              <a:rPr lang="en-US" sz="4800" dirty="0" smtClean="0">
                <a:latin typeface="Calibri" charset="0"/>
              </a:rPr>
              <a:t>Update checklist</a:t>
            </a:r>
          </a:p>
          <a:p>
            <a:endParaRPr lang="en-US" sz="4800" dirty="0">
              <a:latin typeface="Calibri" charset="0"/>
            </a:endParaRPr>
          </a:p>
        </p:txBody>
      </p:sp>
    </p:spTree>
    <p:extLst>
      <p:ext uri="{BB962C8B-B14F-4D97-AF65-F5344CB8AC3E}">
        <p14:creationId xmlns:p14="http://schemas.microsoft.com/office/powerpoint/2010/main" val="594157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78 -0.22011 L -0.01128 -0.81372 " pathEditMode="relative" ptsTypes="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Staff</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4434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44339"/>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44339"/>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13"/>
            <a:ext cx="8229600" cy="1143000"/>
          </a:xfrm>
        </p:spPr>
        <p:txBody>
          <a:bodyPr>
            <a:normAutofit fontScale="90000"/>
          </a:bodyPr>
          <a:lstStyle/>
          <a:p>
            <a:r>
              <a:rPr lang="en-US" dirty="0" smtClean="0"/>
              <a:t>Program</a:t>
            </a:r>
            <a:br>
              <a:rPr lang="en-US" dirty="0" smtClean="0"/>
            </a:br>
            <a:r>
              <a:rPr lang="en-US" dirty="0" smtClean="0"/>
              <a:t>Day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0708453"/>
              </p:ext>
            </p:extLst>
          </p:nvPr>
        </p:nvGraphicFramePr>
        <p:xfrm>
          <a:off x="364629" y="1515090"/>
          <a:ext cx="8562480" cy="128016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14.00</a:t>
                      </a:r>
                      <a:endParaRPr lang="en-US" sz="2400" dirty="0"/>
                    </a:p>
                  </a:txBody>
                  <a:tcPr/>
                </a:tc>
                <a:tc>
                  <a:txBody>
                    <a:bodyPr/>
                    <a:lstStyle/>
                    <a:p>
                      <a:r>
                        <a:rPr lang="en-US" sz="2400" dirty="0" smtClean="0"/>
                        <a:t>Continual Quality Improvement (8),</a:t>
                      </a:r>
                      <a:r>
                        <a:rPr lang="en-US" sz="2400" baseline="0" dirty="0" smtClean="0"/>
                        <a:t> </a:t>
                      </a:r>
                      <a:r>
                        <a:rPr lang="en-US" sz="2400" baseline="0" dirty="0" smtClean="0"/>
                        <a:t>and Industrial Linkages (9)</a:t>
                      </a:r>
                      <a:endParaRPr lang="en-US" sz="2400" dirty="0"/>
                    </a:p>
                  </a:txBody>
                  <a:tcPr/>
                </a:tc>
                <a:tc>
                  <a:txBody>
                    <a:bodyPr/>
                    <a:lstStyle/>
                    <a:p>
                      <a:r>
                        <a:rPr lang="en-US" sz="2400" dirty="0" smtClean="0"/>
                        <a:t>Megat Johari</a:t>
                      </a:r>
                      <a:endParaRPr lang="en-US" sz="2400" dirty="0"/>
                    </a:p>
                  </a:txBody>
                  <a:tcPr/>
                </a:tc>
              </a:tr>
            </a:tbl>
          </a:graphicData>
        </a:graphic>
      </p:graphicFrame>
    </p:spTree>
    <p:extLst>
      <p:ext uri="{BB962C8B-B14F-4D97-AF65-F5344CB8AC3E}">
        <p14:creationId xmlns:p14="http://schemas.microsoft.com/office/powerpoint/2010/main" val="1852573716"/>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8. </a:t>
            </a:r>
            <a:r>
              <a:rPr lang="en-US" b="1" dirty="0" smtClean="0"/>
              <a:t>Continuous </a:t>
            </a:r>
            <a:r>
              <a:rPr lang="en-US" b="1" dirty="0" smtClean="0"/>
              <a:t>Quality Improvement</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65003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Stakeholders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97873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Alumni</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362253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9. </a:t>
            </a:r>
            <a:r>
              <a:rPr lang="en-US" b="1" dirty="0" smtClean="0"/>
              <a:t>Industry </a:t>
            </a:r>
            <a:r>
              <a:rPr lang="en-US" b="1" dirty="0" smtClean="0"/>
              <a:t>Linkages</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6779882"/>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44339"/>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13"/>
            <a:ext cx="8229600" cy="1143000"/>
          </a:xfrm>
        </p:spPr>
        <p:txBody>
          <a:bodyPr>
            <a:normAutofit fontScale="90000"/>
          </a:bodyPr>
          <a:lstStyle/>
          <a:p>
            <a:r>
              <a:rPr lang="en-US" dirty="0" smtClean="0"/>
              <a:t>Program</a:t>
            </a:r>
            <a:br>
              <a:rPr lang="en-US" dirty="0" smtClean="0"/>
            </a:br>
            <a:r>
              <a:rPr lang="en-US" dirty="0" smtClean="0"/>
              <a:t>Day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21028552"/>
              </p:ext>
            </p:extLst>
          </p:nvPr>
        </p:nvGraphicFramePr>
        <p:xfrm>
          <a:off x="364629" y="1515090"/>
          <a:ext cx="8562480" cy="91440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16.00</a:t>
                      </a:r>
                      <a:endParaRPr lang="en-US" sz="2400" dirty="0"/>
                    </a:p>
                  </a:txBody>
                  <a:tcPr/>
                </a:tc>
                <a:tc>
                  <a:txBody>
                    <a:bodyPr/>
                    <a:lstStyle/>
                    <a:p>
                      <a:r>
                        <a:rPr lang="en-US" sz="2400" dirty="0" smtClean="0"/>
                        <a:t>Judgment and Exit Meeting</a:t>
                      </a:r>
                      <a:endParaRPr lang="en-US" sz="2400" dirty="0"/>
                    </a:p>
                  </a:txBody>
                  <a:tcPr/>
                </a:tc>
                <a:tc>
                  <a:txBody>
                    <a:bodyPr/>
                    <a:lstStyle/>
                    <a:p>
                      <a:r>
                        <a:rPr lang="en-US" sz="2400" dirty="0" smtClean="0"/>
                        <a:t>Megat Johari</a:t>
                      </a:r>
                      <a:endParaRPr lang="en-US" sz="2400" dirty="0"/>
                    </a:p>
                  </a:txBody>
                  <a:tcPr/>
                </a:tc>
              </a:tr>
            </a:tbl>
          </a:graphicData>
        </a:graphic>
      </p:graphicFrame>
    </p:spTree>
    <p:extLst>
      <p:ext uri="{BB962C8B-B14F-4D97-AF65-F5344CB8AC3E}">
        <p14:creationId xmlns:p14="http://schemas.microsoft.com/office/powerpoint/2010/main" val="18525737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798"/>
            <a:ext cx="8229600" cy="1143000"/>
          </a:xfrm>
        </p:spPr>
        <p:txBody>
          <a:bodyPr>
            <a:normAutofit fontScale="90000"/>
          </a:bodyPr>
          <a:lstStyle/>
          <a:p>
            <a:r>
              <a:rPr lang="en-US" dirty="0" smtClean="0"/>
              <a:t>PEC Manual 2014</a:t>
            </a:r>
            <a:br>
              <a:rPr lang="en-US" dirty="0" smtClean="0"/>
            </a:br>
            <a:r>
              <a:rPr lang="en-US" dirty="0" smtClean="0"/>
              <a:t>Accreditation Team’s Activities (p11)</a:t>
            </a:r>
            <a:endParaRPr lang="en-US" dirty="0"/>
          </a:p>
        </p:txBody>
      </p:sp>
      <p:sp>
        <p:nvSpPr>
          <p:cNvPr id="3" name="Content Placeholder 2"/>
          <p:cNvSpPr>
            <a:spLocks noGrp="1"/>
          </p:cNvSpPr>
          <p:nvPr>
            <p:ph idx="1"/>
          </p:nvPr>
        </p:nvSpPr>
        <p:spPr>
          <a:xfrm>
            <a:off x="250843" y="1443400"/>
            <a:ext cx="8669749" cy="4969682"/>
          </a:xfrm>
        </p:spPr>
        <p:txBody>
          <a:bodyPr>
            <a:noAutofit/>
          </a:bodyPr>
          <a:lstStyle/>
          <a:p>
            <a:r>
              <a:rPr lang="en-US" sz="2600" b="1" dirty="0">
                <a:solidFill>
                  <a:srgbClr val="FF0000"/>
                </a:solidFill>
              </a:rPr>
              <a:t>Pre-visit </a:t>
            </a:r>
            <a:r>
              <a:rPr lang="en-US" sz="2600" dirty="0" smtClean="0"/>
              <a:t>meeting</a:t>
            </a:r>
          </a:p>
          <a:p>
            <a:r>
              <a:rPr lang="en-US" sz="2600" b="1" dirty="0" smtClean="0">
                <a:solidFill>
                  <a:srgbClr val="FF0000"/>
                </a:solidFill>
              </a:rPr>
              <a:t>On</a:t>
            </a:r>
            <a:r>
              <a:rPr lang="en-US" sz="2600" b="1" dirty="0">
                <a:solidFill>
                  <a:srgbClr val="FF0000"/>
                </a:solidFill>
              </a:rPr>
              <a:t>-site visit </a:t>
            </a:r>
            <a:r>
              <a:rPr lang="en-US" sz="2600" dirty="0"/>
              <a:t>starts with a meeting with Head of the </a:t>
            </a:r>
            <a:r>
              <a:rPr lang="en-US" sz="2600" dirty="0" smtClean="0"/>
              <a:t>Institution (</a:t>
            </a:r>
            <a:r>
              <a:rPr lang="en-US" sz="2600" dirty="0" smtClean="0">
                <a:solidFill>
                  <a:srgbClr val="FF0000"/>
                </a:solidFill>
              </a:rPr>
              <a:t>Opening Meeting</a:t>
            </a:r>
            <a:r>
              <a:rPr lang="en-US" sz="2600" dirty="0" smtClean="0"/>
              <a:t>)</a:t>
            </a:r>
          </a:p>
          <a:p>
            <a:r>
              <a:rPr lang="en-US" sz="2600" b="1" dirty="0">
                <a:solidFill>
                  <a:srgbClr val="FF0000"/>
                </a:solidFill>
              </a:rPr>
              <a:t>P</a:t>
            </a:r>
            <a:r>
              <a:rPr lang="en-US" sz="2600" b="1" dirty="0" smtClean="0">
                <a:solidFill>
                  <a:srgbClr val="FF0000"/>
                </a:solidFill>
              </a:rPr>
              <a:t>resentation</a:t>
            </a:r>
            <a:r>
              <a:rPr lang="en-US" sz="2600" dirty="0" smtClean="0"/>
              <a:t> </a:t>
            </a:r>
            <a:r>
              <a:rPr lang="en-US" sz="2600" dirty="0"/>
              <a:t>by the program </a:t>
            </a:r>
            <a:r>
              <a:rPr lang="en-US" sz="2600" dirty="0" smtClean="0"/>
              <a:t>head</a:t>
            </a:r>
          </a:p>
          <a:p>
            <a:r>
              <a:rPr lang="en-US" sz="2600" b="1" dirty="0">
                <a:solidFill>
                  <a:srgbClr val="FF0000"/>
                </a:solidFill>
              </a:rPr>
              <a:t>V</a:t>
            </a:r>
            <a:r>
              <a:rPr lang="en-US" sz="2600" b="1" dirty="0" smtClean="0">
                <a:solidFill>
                  <a:srgbClr val="FF0000"/>
                </a:solidFill>
              </a:rPr>
              <a:t>isit</a:t>
            </a:r>
            <a:r>
              <a:rPr lang="en-US" sz="2600" dirty="0" smtClean="0"/>
              <a:t> </a:t>
            </a:r>
            <a:r>
              <a:rPr lang="en-US" sz="2600" dirty="0"/>
              <a:t>to Laboratories, Libraries, Workshops, and other </a:t>
            </a:r>
            <a:r>
              <a:rPr lang="en-US" sz="2600" b="1" dirty="0">
                <a:solidFill>
                  <a:srgbClr val="FF0000"/>
                </a:solidFill>
              </a:rPr>
              <a:t>Infrastructure/</a:t>
            </a:r>
            <a:r>
              <a:rPr lang="en-US" sz="2600" b="1" dirty="0" smtClean="0">
                <a:solidFill>
                  <a:srgbClr val="FF0000"/>
                </a:solidFill>
              </a:rPr>
              <a:t>Facilities</a:t>
            </a:r>
          </a:p>
          <a:p>
            <a:r>
              <a:rPr lang="en-US" sz="2600" b="1" dirty="0">
                <a:solidFill>
                  <a:srgbClr val="FF0000"/>
                </a:solidFill>
              </a:rPr>
              <a:t>M</a:t>
            </a:r>
            <a:r>
              <a:rPr lang="en-US" sz="2600" b="1" dirty="0" smtClean="0">
                <a:solidFill>
                  <a:srgbClr val="FF0000"/>
                </a:solidFill>
              </a:rPr>
              <a:t>eeting</a:t>
            </a:r>
            <a:r>
              <a:rPr lang="en-US" sz="2600" dirty="0" smtClean="0"/>
              <a:t> </a:t>
            </a:r>
            <a:r>
              <a:rPr lang="en-US" sz="2600" dirty="0"/>
              <a:t>with administrative staff, faculty, students and other stakeholders such as alumni, employers, parents.</a:t>
            </a:r>
            <a:r>
              <a:rPr lang="en-MY" sz="2600" dirty="0"/>
              <a:t> </a:t>
            </a:r>
            <a:endParaRPr lang="en-MY" sz="2600" dirty="0" smtClean="0"/>
          </a:p>
          <a:p>
            <a:r>
              <a:rPr lang="en-US" sz="2600" b="1" dirty="0">
                <a:solidFill>
                  <a:srgbClr val="FF0000"/>
                </a:solidFill>
              </a:rPr>
              <a:t>Exit meeting </a:t>
            </a:r>
            <a:r>
              <a:rPr lang="en-US" sz="2600" dirty="0"/>
              <a:t>with the Management, Principal/Deans to briefly share the strengths and weaknesses of the program. </a:t>
            </a:r>
            <a:endParaRPr lang="en-US" sz="2600" dirty="0" smtClean="0"/>
          </a:p>
          <a:p>
            <a:r>
              <a:rPr lang="en-US" sz="2600" b="1" dirty="0" smtClean="0">
                <a:solidFill>
                  <a:srgbClr val="FF0000"/>
                </a:solidFill>
              </a:rPr>
              <a:t>Discussion</a:t>
            </a:r>
            <a:r>
              <a:rPr lang="en-US" sz="2600" dirty="0" smtClean="0"/>
              <a:t> </a:t>
            </a:r>
            <a:r>
              <a:rPr lang="en-US" sz="2600" dirty="0"/>
              <a:t>among team members followed by compilation of Visit Report and submission to EAB</a:t>
            </a:r>
            <a:r>
              <a:rPr lang="en-US" sz="2600" dirty="0" smtClean="0"/>
              <a:t>.</a:t>
            </a:r>
            <a:endParaRPr lang="en-US" sz="2600" dirty="0"/>
          </a:p>
        </p:txBody>
      </p:sp>
      <p:cxnSp>
        <p:nvCxnSpPr>
          <p:cNvPr id="5" name="Straight Connector 4"/>
          <p:cNvCxnSpPr/>
          <p:nvPr/>
        </p:nvCxnSpPr>
        <p:spPr>
          <a:xfrm>
            <a:off x="-391942" y="1944309"/>
            <a:ext cx="9892609" cy="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09625" y="5922609"/>
            <a:ext cx="9892609" cy="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0347261" y="1944309"/>
            <a:ext cx="0" cy="39783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9532435">
            <a:off x="8809441" y="2058435"/>
            <a:ext cx="3304210" cy="830997"/>
          </a:xfrm>
          <a:prstGeom prst="rect">
            <a:avLst/>
          </a:prstGeom>
          <a:solidFill>
            <a:srgbClr val="CCFFCC"/>
          </a:solidFill>
        </p:spPr>
        <p:txBody>
          <a:bodyPr wrap="none" rtlCol="0">
            <a:spAutoFit/>
          </a:bodyPr>
          <a:lstStyle/>
          <a:p>
            <a:r>
              <a:rPr lang="en-US" sz="4800" b="1" dirty="0" smtClean="0">
                <a:solidFill>
                  <a:srgbClr val="3366FF"/>
                </a:solidFill>
              </a:rPr>
              <a:t>On-site Visit</a:t>
            </a:r>
            <a:endParaRPr lang="en-US" sz="4800" b="1" dirty="0">
              <a:solidFill>
                <a:srgbClr val="3366FF"/>
              </a:solidFill>
            </a:endParaRPr>
          </a:p>
        </p:txBody>
      </p:sp>
    </p:spTree>
    <p:extLst>
      <p:ext uri="{BB962C8B-B14F-4D97-AF65-F5344CB8AC3E}">
        <p14:creationId xmlns:p14="http://schemas.microsoft.com/office/powerpoint/2010/main" val="2238510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14414 0.11724 L -0.68826 0.21339 " pathEditMode="relative" ptsTypes="AA">
                                      <p:cBhvr>
                                        <p:cTn id="16" dur="2000" fill="hold"/>
                                        <p:tgtEl>
                                          <p:spTgt spid="7"/>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174 0.00047 L -0.67576 0.00047 " pathEditMode="relative" ptsTypes="AA">
                                      <p:cBhvr>
                                        <p:cTn id="18"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 &amp; </a:t>
            </a:r>
            <a:r>
              <a:rPr lang="en-US" dirty="0" err="1" smtClean="0"/>
              <a:t>Judgement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73791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a:t>
            </a:r>
            <a:r>
              <a:rPr lang="en-US" dirty="0"/>
              <a:t>performance </a:t>
            </a:r>
            <a:r>
              <a:rPr lang="en-US" dirty="0" smtClean="0"/>
              <a:t>appraisal (p12)</a:t>
            </a:r>
            <a:br>
              <a:rPr lang="en-US" dirty="0" smtClean="0"/>
            </a:br>
            <a:r>
              <a:rPr lang="en-US" dirty="0" smtClean="0"/>
              <a:t>(Triangulation &amp; Judgment)</a:t>
            </a:r>
            <a:endParaRPr lang="en-US" dirty="0"/>
          </a:p>
        </p:txBody>
      </p:sp>
      <p:sp>
        <p:nvSpPr>
          <p:cNvPr id="3" name="Content Placeholder 2"/>
          <p:cNvSpPr>
            <a:spLocks noGrp="1"/>
          </p:cNvSpPr>
          <p:nvPr>
            <p:ph idx="1"/>
          </p:nvPr>
        </p:nvSpPr>
        <p:spPr/>
        <p:txBody>
          <a:bodyPr>
            <a:normAutofit/>
          </a:bodyPr>
          <a:lstStyle/>
          <a:p>
            <a:r>
              <a:rPr lang="en-US" dirty="0"/>
              <a:t>P</a:t>
            </a:r>
            <a:r>
              <a:rPr lang="en-US" dirty="0" smtClean="0"/>
              <a:t>hysical </a:t>
            </a:r>
            <a:r>
              <a:rPr lang="en-US" dirty="0"/>
              <a:t>verification of infrastructure/ facilities, </a:t>
            </a:r>
            <a:r>
              <a:rPr lang="en-US" dirty="0" smtClean="0"/>
              <a:t>records</a:t>
            </a:r>
          </a:p>
          <a:p>
            <a:r>
              <a:rPr lang="en-US" dirty="0"/>
              <a:t>I</a:t>
            </a:r>
            <a:r>
              <a:rPr lang="en-US" dirty="0" smtClean="0"/>
              <a:t>nterviews </a:t>
            </a:r>
            <a:r>
              <a:rPr lang="en-US" dirty="0"/>
              <a:t>with administrators, faculty, alumni, students / stakeholders and other </a:t>
            </a:r>
            <a:r>
              <a:rPr lang="en-US" dirty="0" smtClean="0"/>
              <a:t>activities</a:t>
            </a:r>
            <a:endParaRPr lang="en-US" dirty="0"/>
          </a:p>
          <a:p>
            <a:r>
              <a:rPr lang="en-US" dirty="0" smtClean="0"/>
              <a:t>To </a:t>
            </a:r>
            <a:r>
              <a:rPr lang="en-US" dirty="0"/>
              <a:t>mention strengths and weaknesses against each </a:t>
            </a:r>
            <a:r>
              <a:rPr lang="en-US" dirty="0" smtClean="0"/>
              <a:t>criterion (p13)</a:t>
            </a:r>
            <a:endParaRPr lang="en-US" dirty="0"/>
          </a:p>
        </p:txBody>
      </p:sp>
    </p:spTree>
    <p:extLst>
      <p:ext uri="{BB962C8B-B14F-4D97-AF65-F5344CB8AC3E}">
        <p14:creationId xmlns:p14="http://schemas.microsoft.com/office/powerpoint/2010/main" val="1412750045"/>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 evaluator asked the XYZ University management as to why the research and development activities at the university were below par as compared to other universities. He suggested that the management to institute a center for R&amp;D and undertake rigorous collaborative R&amp;D efforts with top three universities in the country. He also commented that his own university has an excellent set-up to drive the R&amp;D agenda that the XYZ university can learn from.</a:t>
            </a:r>
          </a:p>
          <a:p>
            <a:r>
              <a:rPr lang="en-US" dirty="0"/>
              <a:t>D</a:t>
            </a:r>
            <a:r>
              <a:rPr lang="en-US" dirty="0" smtClean="0"/>
              <a:t>iscuss and give you opinion on the transpired interview.</a:t>
            </a:r>
            <a:endParaRPr lang="en-US" dirty="0"/>
          </a:p>
        </p:txBody>
      </p:sp>
    </p:spTree>
    <p:extLst>
      <p:ext uri="{BB962C8B-B14F-4D97-AF65-F5344CB8AC3E}">
        <p14:creationId xmlns:p14="http://schemas.microsoft.com/office/powerpoint/2010/main" val="2274742277"/>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68313" y="1447800"/>
            <a:ext cx="8183562" cy="4343400"/>
          </a:xfrm>
        </p:spPr>
        <p:txBody>
          <a:bodyPr lIns="92075" tIns="46038" rIns="92075" bIns="46038"/>
          <a:lstStyle/>
          <a:p>
            <a:pPr>
              <a:buClr>
                <a:schemeClr val="tx1"/>
              </a:buClr>
            </a:pPr>
            <a:r>
              <a:rPr lang="en-US" sz="4000">
                <a:solidFill>
                  <a:srgbClr val="000000"/>
                </a:solidFill>
                <a:latin typeface="Calibri" charset="0"/>
              </a:rPr>
              <a:t>Curriculum development (specification/input)</a:t>
            </a:r>
          </a:p>
          <a:p>
            <a:pPr>
              <a:buClr>
                <a:schemeClr val="tx1"/>
              </a:buClr>
            </a:pPr>
            <a:r>
              <a:rPr lang="en-US" sz="4000">
                <a:solidFill>
                  <a:srgbClr val="000000"/>
                </a:solidFill>
                <a:latin typeface="Calibri" charset="0"/>
              </a:rPr>
              <a:t>Curriculum implementation (process)</a:t>
            </a:r>
          </a:p>
          <a:p>
            <a:pPr>
              <a:buClr>
                <a:schemeClr val="tx1"/>
              </a:buClr>
            </a:pPr>
            <a:r>
              <a:rPr lang="en-US" sz="4000">
                <a:solidFill>
                  <a:srgbClr val="000000"/>
                </a:solidFill>
                <a:latin typeface="Calibri" charset="0"/>
              </a:rPr>
              <a:t>Demonstrated outcomes (output)</a:t>
            </a:r>
          </a:p>
        </p:txBody>
      </p:sp>
      <p:sp>
        <p:nvSpPr>
          <p:cNvPr id="24578" name="Rectangle 5"/>
          <p:cNvSpPr>
            <a:spLocks noChangeArrowheads="1"/>
          </p:cNvSpPr>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lgn="ctr">
              <a:spcBef>
                <a:spcPct val="20000"/>
              </a:spcBef>
              <a:buClr>
                <a:schemeClr val="folHlink"/>
              </a:buClr>
              <a:buSzPct val="80000"/>
              <a:buFont typeface="Wingdings" charset="0"/>
              <a:buNone/>
            </a:pPr>
            <a:r>
              <a:rPr lang="en-US" sz="4000" b="1" dirty="0" smtClean="0">
                <a:solidFill>
                  <a:srgbClr val="0A0A92"/>
                </a:solidFill>
              </a:rPr>
              <a:t>TRIANGULATION APPROACH</a:t>
            </a:r>
            <a:endParaRPr lang="en-US" sz="4000" b="1" dirty="0">
              <a:solidFill>
                <a:srgbClr val="0A0A92"/>
              </a:solidFill>
            </a:endParaRPr>
          </a:p>
          <a:p>
            <a:pPr marL="609600" indent="-609600" algn="ctr">
              <a:spcBef>
                <a:spcPct val="20000"/>
              </a:spcBef>
              <a:buClr>
                <a:schemeClr val="folHlink"/>
              </a:buClr>
              <a:buSzPct val="80000"/>
              <a:buFont typeface="Wingdings" charset="0"/>
              <a:buNone/>
            </a:pPr>
            <a:r>
              <a:rPr lang="en-US" sz="4000" b="1" dirty="0">
                <a:solidFill>
                  <a:srgbClr val="0A0A92"/>
                </a:solidFill>
              </a:rPr>
              <a:t>	</a:t>
            </a:r>
          </a:p>
        </p:txBody>
      </p:sp>
    </p:spTree>
    <p:extLst>
      <p:ext uri="{BB962C8B-B14F-4D97-AF65-F5344CB8AC3E}">
        <p14:creationId xmlns:p14="http://schemas.microsoft.com/office/powerpoint/2010/main" val="206198088"/>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checkerboard(across)">
                                      <p:cBhvr>
                                        <p:cTn id="7" dur="5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checkerboard(across)">
                                      <p:cBhvr>
                                        <p:cTn id="12" dur="500"/>
                                        <p:tgtEl>
                                          <p:spTgt spid="14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checkerboard(across)">
                                      <p:cBhvr>
                                        <p:cTn id="17"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47700" y="692150"/>
            <a:ext cx="8101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Clr>
                <a:schemeClr val="folHlink"/>
              </a:buClr>
              <a:buSzPct val="80000"/>
              <a:buFont typeface="Wingdings" charset="0"/>
              <a:buNone/>
            </a:pPr>
            <a:r>
              <a:rPr lang="en-US" sz="3600" b="1">
                <a:solidFill>
                  <a:srgbClr val="0A0A92"/>
                </a:solidFill>
              </a:rPr>
              <a:t>Objective Evidence</a:t>
            </a:r>
          </a:p>
          <a:p>
            <a:pPr marL="609600" indent="-609600">
              <a:spcBef>
                <a:spcPct val="20000"/>
              </a:spcBef>
              <a:buClr>
                <a:schemeClr val="folHlink"/>
              </a:buClr>
              <a:buSzPct val="80000"/>
              <a:buFont typeface="Wingdings" charset="0"/>
              <a:buNone/>
            </a:pPr>
            <a:r>
              <a:rPr lang="en-US" sz="3200">
                <a:solidFill>
                  <a:srgbClr val="0A0A92"/>
                </a:solidFill>
              </a:rPr>
              <a:t>	Evidence is the facts or information used to prove or disprove a proposition. It should be collected through:-</a:t>
            </a:r>
          </a:p>
        </p:txBody>
      </p:sp>
      <p:sp>
        <p:nvSpPr>
          <p:cNvPr id="15363" name="Rectangle 5"/>
          <p:cNvSpPr>
            <a:spLocks noChangeArrowheads="1"/>
          </p:cNvSpPr>
          <p:nvPr/>
        </p:nvSpPr>
        <p:spPr bwMode="auto">
          <a:xfrm>
            <a:off x="1676400" y="3230563"/>
            <a:ext cx="716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Clr>
                <a:schemeClr val="tx1"/>
              </a:buClr>
              <a:buSzPct val="80000"/>
              <a:buFont typeface="Wingdings" charset="0"/>
              <a:buBlip>
                <a:blip r:embed="rId2"/>
              </a:buBlip>
            </a:pPr>
            <a:r>
              <a:rPr lang="en-US" sz="3200">
                <a:solidFill>
                  <a:srgbClr val="0A0A92"/>
                </a:solidFill>
              </a:rPr>
              <a:t>Interviewing</a:t>
            </a:r>
          </a:p>
          <a:p>
            <a:pPr marL="609600" indent="-609600">
              <a:spcBef>
                <a:spcPct val="20000"/>
              </a:spcBef>
              <a:buClr>
                <a:schemeClr val="tx1"/>
              </a:buClr>
              <a:buSzPct val="80000"/>
              <a:buFont typeface="Wingdings" charset="0"/>
              <a:buBlip>
                <a:blip r:embed="rId2"/>
              </a:buBlip>
            </a:pPr>
            <a:r>
              <a:rPr lang="en-US" sz="3200">
                <a:solidFill>
                  <a:srgbClr val="0A0A92"/>
                </a:solidFill>
              </a:rPr>
              <a:t>Observation of environment</a:t>
            </a:r>
          </a:p>
          <a:p>
            <a:pPr marL="609600" indent="-609600">
              <a:spcBef>
                <a:spcPct val="20000"/>
              </a:spcBef>
              <a:buClr>
                <a:schemeClr val="tx1"/>
              </a:buClr>
              <a:buSzPct val="80000"/>
              <a:buFont typeface="Wingdings" charset="0"/>
              <a:buBlip>
                <a:blip r:embed="rId2"/>
              </a:buBlip>
            </a:pPr>
            <a:r>
              <a:rPr lang="en-US" sz="3200">
                <a:solidFill>
                  <a:srgbClr val="0A0A92"/>
                </a:solidFill>
              </a:rPr>
              <a:t>Observation of implementation</a:t>
            </a:r>
          </a:p>
          <a:p>
            <a:pPr marL="609600" indent="-609600">
              <a:spcBef>
                <a:spcPct val="20000"/>
              </a:spcBef>
              <a:buClr>
                <a:schemeClr val="tx1"/>
              </a:buClr>
              <a:buSzPct val="80000"/>
              <a:buFont typeface="Wingdings" charset="0"/>
              <a:buBlip>
                <a:blip r:embed="rId2"/>
              </a:buBlip>
            </a:pPr>
            <a:r>
              <a:rPr lang="en-US" sz="3200">
                <a:solidFill>
                  <a:srgbClr val="0A0A92"/>
                </a:solidFill>
              </a:rPr>
              <a:t>Checking of records of document</a:t>
            </a:r>
          </a:p>
        </p:txBody>
      </p:sp>
    </p:spTree>
    <p:extLst>
      <p:ext uri="{BB962C8B-B14F-4D97-AF65-F5344CB8AC3E}">
        <p14:creationId xmlns:p14="http://schemas.microsoft.com/office/powerpoint/2010/main" val="3665822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lgn="ctr">
              <a:spcBef>
                <a:spcPct val="20000"/>
              </a:spcBef>
              <a:buClr>
                <a:schemeClr val="folHlink"/>
              </a:buClr>
              <a:buSzPct val="80000"/>
              <a:buFont typeface="Wingdings" charset="0"/>
              <a:buNone/>
            </a:pPr>
            <a:r>
              <a:rPr lang="en-US" sz="3600" b="1">
                <a:solidFill>
                  <a:srgbClr val="0A0A92"/>
                </a:solidFill>
              </a:rPr>
              <a:t>Objective Evidence</a:t>
            </a:r>
            <a:r>
              <a:rPr lang="en-US" sz="3600">
                <a:solidFill>
                  <a:srgbClr val="0A0A92"/>
                </a:solidFill>
              </a:rPr>
              <a:t> </a:t>
            </a:r>
            <a:endParaRPr lang="en-US" sz="3200">
              <a:solidFill>
                <a:srgbClr val="0A0A92"/>
              </a:solidFill>
            </a:endParaRPr>
          </a:p>
        </p:txBody>
      </p:sp>
      <p:sp>
        <p:nvSpPr>
          <p:cNvPr id="16387" name="Rectangle 5"/>
          <p:cNvSpPr>
            <a:spLocks noChangeArrowheads="1"/>
          </p:cNvSpPr>
          <p:nvPr/>
        </p:nvSpPr>
        <p:spPr bwMode="auto">
          <a:xfrm>
            <a:off x="838200" y="1905000"/>
            <a:ext cx="79486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Clr>
                <a:schemeClr val="tx1"/>
              </a:buClr>
              <a:buSzPct val="80000"/>
              <a:buFont typeface="Wingdings" charset="0"/>
              <a:buBlip>
                <a:blip r:embed="rId2"/>
              </a:buBlip>
            </a:pPr>
            <a:r>
              <a:rPr lang="en-US" sz="3200"/>
              <a:t>Evidence that exists</a:t>
            </a:r>
          </a:p>
          <a:p>
            <a:pPr marL="609600" indent="-609600">
              <a:spcBef>
                <a:spcPct val="20000"/>
              </a:spcBef>
              <a:buClr>
                <a:schemeClr val="tx1"/>
              </a:buClr>
              <a:buSzPct val="80000"/>
              <a:buFont typeface="Wingdings" charset="0"/>
              <a:buBlip>
                <a:blip r:embed="rId2"/>
              </a:buBlip>
            </a:pPr>
            <a:r>
              <a:rPr lang="en-US" sz="3200"/>
              <a:t>Not influenced by emotion or prejudice</a:t>
            </a:r>
          </a:p>
          <a:p>
            <a:pPr marL="609600" indent="-609600">
              <a:spcBef>
                <a:spcPct val="20000"/>
              </a:spcBef>
              <a:buClr>
                <a:schemeClr val="tx1"/>
              </a:buClr>
              <a:buSzPct val="80000"/>
              <a:buFont typeface="Wingdings" charset="0"/>
              <a:buBlip>
                <a:blip r:embed="rId2"/>
              </a:buBlip>
            </a:pPr>
            <a:r>
              <a:rPr lang="en-US" sz="3200"/>
              <a:t>Can be documented</a:t>
            </a:r>
          </a:p>
          <a:p>
            <a:pPr marL="609600" indent="-609600">
              <a:spcBef>
                <a:spcPct val="20000"/>
              </a:spcBef>
              <a:buClr>
                <a:schemeClr val="tx1"/>
              </a:buClr>
              <a:buSzPct val="80000"/>
              <a:buFont typeface="Wingdings" charset="0"/>
              <a:buBlip>
                <a:blip r:embed="rId2"/>
              </a:buBlip>
            </a:pPr>
            <a:r>
              <a:rPr lang="en-US" sz="3200"/>
              <a:t>Is about quality</a:t>
            </a:r>
          </a:p>
          <a:p>
            <a:pPr marL="609600" indent="-609600">
              <a:spcBef>
                <a:spcPct val="20000"/>
              </a:spcBef>
              <a:buClr>
                <a:schemeClr val="tx1"/>
              </a:buClr>
              <a:buSzPct val="80000"/>
              <a:buFont typeface="Wingdings" charset="0"/>
              <a:buBlip>
                <a:blip r:embed="rId2"/>
              </a:buBlip>
            </a:pPr>
            <a:r>
              <a:rPr lang="en-US" sz="3200"/>
              <a:t>Can be quantitative or qualitative</a:t>
            </a:r>
          </a:p>
          <a:p>
            <a:pPr marL="609600" indent="-609600">
              <a:spcBef>
                <a:spcPct val="20000"/>
              </a:spcBef>
              <a:buClr>
                <a:schemeClr val="tx1"/>
              </a:buClr>
              <a:buSzPct val="80000"/>
              <a:buFont typeface="Wingdings" charset="0"/>
              <a:buBlip>
                <a:blip r:embed="rId2"/>
              </a:buBlip>
            </a:pPr>
            <a:r>
              <a:rPr lang="en-US" sz="3200"/>
              <a:t>Can be verified	</a:t>
            </a:r>
          </a:p>
        </p:txBody>
      </p:sp>
    </p:spTree>
    <p:extLst>
      <p:ext uri="{BB962C8B-B14F-4D97-AF65-F5344CB8AC3E}">
        <p14:creationId xmlns:p14="http://schemas.microsoft.com/office/powerpoint/2010/main" val="2801676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lgn="ctr">
              <a:spcBef>
                <a:spcPct val="20000"/>
              </a:spcBef>
              <a:buClr>
                <a:schemeClr val="folHlink"/>
              </a:buClr>
              <a:buSzPct val="80000"/>
              <a:buFont typeface="Wingdings" charset="0"/>
              <a:buNone/>
            </a:pPr>
            <a:r>
              <a:rPr lang="en-US" sz="3600" b="1">
                <a:solidFill>
                  <a:srgbClr val="0A0A92"/>
                </a:solidFill>
              </a:rPr>
              <a:t>Objective Evidence cont…</a:t>
            </a:r>
          </a:p>
          <a:p>
            <a:pPr marL="609600" indent="-609600" algn="ctr">
              <a:spcBef>
                <a:spcPct val="20000"/>
              </a:spcBef>
              <a:buClr>
                <a:schemeClr val="folHlink"/>
              </a:buClr>
              <a:buSzPct val="80000"/>
              <a:buFont typeface="Wingdings" charset="0"/>
              <a:buNone/>
            </a:pPr>
            <a:r>
              <a:rPr lang="en-US" sz="3200" b="1">
                <a:solidFill>
                  <a:srgbClr val="0A0A92"/>
                </a:solidFill>
              </a:rPr>
              <a:t>	</a:t>
            </a:r>
          </a:p>
        </p:txBody>
      </p:sp>
      <p:sp>
        <p:nvSpPr>
          <p:cNvPr id="28674" name="Rectangle 5"/>
          <p:cNvSpPr>
            <a:spLocks noChangeArrowheads="1"/>
          </p:cNvSpPr>
          <p:nvPr/>
        </p:nvSpPr>
        <p:spPr bwMode="auto">
          <a:xfrm>
            <a:off x="609600" y="1857375"/>
            <a:ext cx="83058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Clr>
                <a:schemeClr val="tx1"/>
              </a:buClr>
              <a:buSzPct val="80000"/>
            </a:pPr>
            <a:r>
              <a:rPr lang="en-US" sz="2800"/>
              <a:t>The facts or information used:</a:t>
            </a:r>
          </a:p>
          <a:p>
            <a:pPr marL="1066800" lvl="1" indent="-609600">
              <a:spcBef>
                <a:spcPct val="20000"/>
              </a:spcBef>
              <a:buClr>
                <a:schemeClr val="tx1"/>
              </a:buClr>
              <a:buSzPct val="80000"/>
              <a:buFont typeface="Wingdings" charset="0"/>
              <a:buChar char="§"/>
            </a:pPr>
            <a:r>
              <a:rPr lang="en-US" sz="2800"/>
              <a:t>to come to a conclusion</a:t>
            </a:r>
          </a:p>
          <a:p>
            <a:pPr marL="1066800" lvl="1" indent="-609600">
              <a:spcBef>
                <a:spcPct val="20000"/>
              </a:spcBef>
              <a:buClr>
                <a:schemeClr val="tx1"/>
              </a:buClr>
              <a:buSzPct val="80000"/>
              <a:buFont typeface="Wingdings" charset="0"/>
              <a:buChar char="§"/>
            </a:pPr>
            <a:r>
              <a:rPr lang="en-US" sz="2800"/>
              <a:t>on the objective evidence of whether programmes have or have not undertaken appropriate activities effectively to the attainment of the necessary outcomes </a:t>
            </a:r>
          </a:p>
        </p:txBody>
      </p:sp>
    </p:spTree>
    <p:extLst>
      <p:ext uri="{BB962C8B-B14F-4D97-AF65-F5344CB8AC3E}">
        <p14:creationId xmlns:p14="http://schemas.microsoft.com/office/powerpoint/2010/main" val="673635506"/>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685800" y="838200"/>
            <a:ext cx="81010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Clr>
                <a:schemeClr val="folHlink"/>
              </a:buClr>
              <a:buSzPct val="80000"/>
              <a:buFont typeface="Wingdings" charset="0"/>
              <a:buNone/>
            </a:pPr>
            <a:r>
              <a:rPr lang="en-US" sz="3600" b="1">
                <a:solidFill>
                  <a:srgbClr val="0A0A92"/>
                </a:solidFill>
              </a:rPr>
              <a:t>Obtaining Objective Evidence</a:t>
            </a:r>
          </a:p>
          <a:p>
            <a:pPr marL="609600" indent="-609600">
              <a:spcBef>
                <a:spcPct val="20000"/>
              </a:spcBef>
              <a:buClr>
                <a:schemeClr val="folHlink"/>
              </a:buClr>
              <a:buSzPct val="80000"/>
              <a:buFont typeface="Wingdings" charset="0"/>
              <a:buNone/>
            </a:pPr>
            <a:endParaRPr lang="en-US" sz="1400">
              <a:solidFill>
                <a:srgbClr val="0A0A92"/>
              </a:solidFill>
            </a:endParaRPr>
          </a:p>
          <a:p>
            <a:pPr marL="609600" indent="-609600">
              <a:spcBef>
                <a:spcPct val="20000"/>
              </a:spcBef>
              <a:buClr>
                <a:schemeClr val="folHlink"/>
              </a:buClr>
              <a:buSzPct val="80000"/>
              <a:buFont typeface="Wingdings" charset="0"/>
              <a:buNone/>
            </a:pPr>
            <a:r>
              <a:rPr lang="en-US" sz="3200">
                <a:solidFill>
                  <a:srgbClr val="0A0A92"/>
                </a:solidFill>
              </a:rPr>
              <a:t>Among the methods used will be:-</a:t>
            </a:r>
          </a:p>
          <a:p>
            <a:pPr marL="609600" indent="-609600">
              <a:spcBef>
                <a:spcPct val="20000"/>
              </a:spcBef>
              <a:buClr>
                <a:schemeClr val="folHlink"/>
              </a:buClr>
              <a:buSzPct val="80000"/>
              <a:buFont typeface="Wingdings" charset="0"/>
              <a:buNone/>
            </a:pPr>
            <a:endParaRPr lang="en-US" sz="3200">
              <a:solidFill>
                <a:srgbClr val="0A0A92"/>
              </a:solidFill>
            </a:endParaRPr>
          </a:p>
          <a:p>
            <a:pPr marL="609600" indent="-609600">
              <a:spcBef>
                <a:spcPct val="20000"/>
              </a:spcBef>
              <a:buClr>
                <a:schemeClr val="folHlink"/>
              </a:buClr>
              <a:buSzPct val="80000"/>
              <a:buFont typeface="Wingdings" charset="0"/>
              <a:buNone/>
            </a:pPr>
            <a:r>
              <a:rPr lang="en-US" sz="3200">
                <a:solidFill>
                  <a:srgbClr val="0A0A92"/>
                </a:solidFill>
              </a:rPr>
              <a:t>a)	Document Review (against the Manual)</a:t>
            </a:r>
          </a:p>
          <a:p>
            <a:pPr marL="609600" indent="-609600">
              <a:spcBef>
                <a:spcPct val="20000"/>
              </a:spcBef>
              <a:buClr>
                <a:schemeClr val="folHlink"/>
              </a:buClr>
              <a:buSzPct val="80000"/>
              <a:buFont typeface="Wingdings" charset="0"/>
              <a:buNone/>
            </a:pPr>
            <a:r>
              <a:rPr lang="en-US" sz="3200">
                <a:solidFill>
                  <a:srgbClr val="0A0A92"/>
                </a:solidFill>
              </a:rPr>
              <a:t>b)	Questioning</a:t>
            </a:r>
          </a:p>
          <a:p>
            <a:pPr marL="609600" indent="-609600">
              <a:spcBef>
                <a:spcPct val="20000"/>
              </a:spcBef>
              <a:buClr>
                <a:schemeClr val="folHlink"/>
              </a:buClr>
              <a:buSzPct val="80000"/>
              <a:buFont typeface="Wingdings" charset="0"/>
              <a:buNone/>
            </a:pPr>
            <a:r>
              <a:rPr lang="en-US" sz="3200">
                <a:solidFill>
                  <a:srgbClr val="0A0A92"/>
                </a:solidFill>
              </a:rPr>
              <a:t>c)	Check Records</a:t>
            </a:r>
          </a:p>
        </p:txBody>
      </p:sp>
    </p:spTree>
    <p:extLst>
      <p:ext uri="{BB962C8B-B14F-4D97-AF65-F5344CB8AC3E}">
        <p14:creationId xmlns:p14="http://schemas.microsoft.com/office/powerpoint/2010/main" val="3627322911"/>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611188" y="692150"/>
            <a:ext cx="1296987" cy="6461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Objective </a:t>
            </a:r>
          </a:p>
          <a:p>
            <a:pPr eaLnBrk="1" hangingPunct="1"/>
            <a:r>
              <a:rPr lang="en-US" sz="1800">
                <a:solidFill>
                  <a:schemeClr val="bg1"/>
                </a:solidFill>
              </a:rPr>
              <a:t>Evidence</a:t>
            </a:r>
            <a:endParaRPr lang="en-GB" sz="1800">
              <a:solidFill>
                <a:schemeClr val="bg1"/>
              </a:solidFill>
            </a:endParaRPr>
          </a:p>
        </p:txBody>
      </p:sp>
      <p:sp>
        <p:nvSpPr>
          <p:cNvPr id="20483" name="AutoShape 8"/>
          <p:cNvSpPr>
            <a:spLocks noChangeArrowheads="1"/>
          </p:cNvSpPr>
          <p:nvPr/>
        </p:nvSpPr>
        <p:spPr bwMode="auto">
          <a:xfrm>
            <a:off x="250825" y="1989138"/>
            <a:ext cx="1968500" cy="1871662"/>
          </a:xfrm>
          <a:prstGeom prst="diamond">
            <a:avLst/>
          </a:prstGeom>
          <a:solidFill>
            <a:srgbClr val="0000FF"/>
          </a:solidFill>
          <a:ln w="9525">
            <a:solidFill>
              <a:schemeClr val="tx1"/>
            </a:solidFill>
            <a:miter lim="800000"/>
            <a:headEnd/>
            <a:tailEnd/>
          </a:ln>
        </p:spPr>
        <p:txBody>
          <a:bodyPr wrap="none" anchor="ctr"/>
          <a:lstStyle/>
          <a:p>
            <a:pPr algn="ctr"/>
            <a:r>
              <a:rPr lang="en-US" dirty="0">
                <a:solidFill>
                  <a:srgbClr val="FFFFFF"/>
                </a:solidFill>
              </a:rPr>
              <a:t>Does it </a:t>
            </a:r>
          </a:p>
          <a:p>
            <a:pPr algn="ctr"/>
            <a:r>
              <a:rPr lang="en-US" dirty="0">
                <a:solidFill>
                  <a:srgbClr val="FFFFFF"/>
                </a:solidFill>
              </a:rPr>
              <a:t>b</a:t>
            </a:r>
            <a:r>
              <a:rPr lang="en-US" dirty="0" smtClean="0">
                <a:solidFill>
                  <a:srgbClr val="FFFFFF"/>
                </a:solidFill>
              </a:rPr>
              <a:t>reach the </a:t>
            </a:r>
          </a:p>
          <a:p>
            <a:pPr algn="ctr"/>
            <a:r>
              <a:rPr lang="en-US" dirty="0" smtClean="0">
                <a:solidFill>
                  <a:srgbClr val="FFFFFF"/>
                </a:solidFill>
              </a:rPr>
              <a:t>Manual ?</a:t>
            </a:r>
            <a:endParaRPr lang="en-GB" dirty="0">
              <a:solidFill>
                <a:srgbClr val="FFFFFF"/>
              </a:solidFill>
            </a:endParaRPr>
          </a:p>
        </p:txBody>
      </p:sp>
      <p:sp>
        <p:nvSpPr>
          <p:cNvPr id="20484" name="AutoShape 9"/>
          <p:cNvSpPr>
            <a:spLocks noChangeArrowheads="1"/>
          </p:cNvSpPr>
          <p:nvPr/>
        </p:nvSpPr>
        <p:spPr bwMode="auto">
          <a:xfrm>
            <a:off x="179388" y="4508500"/>
            <a:ext cx="2089150" cy="1917700"/>
          </a:xfrm>
          <a:prstGeom prst="diamond">
            <a:avLst/>
          </a:prstGeom>
          <a:solidFill>
            <a:srgbClr val="0000FF"/>
          </a:solidFill>
          <a:ln w="9525">
            <a:solidFill>
              <a:schemeClr val="tx1"/>
            </a:solidFill>
            <a:miter lim="800000"/>
            <a:headEnd/>
            <a:tailEnd/>
          </a:ln>
        </p:spPr>
        <p:txBody>
          <a:bodyPr wrap="none" anchor="ctr"/>
          <a:lstStyle/>
          <a:p>
            <a:pPr algn="ctr"/>
            <a:r>
              <a:rPr lang="en-US" dirty="0">
                <a:solidFill>
                  <a:srgbClr val="FFFFFF"/>
                </a:solidFill>
              </a:rPr>
              <a:t>Does it </a:t>
            </a:r>
          </a:p>
          <a:p>
            <a:pPr algn="ctr"/>
            <a:r>
              <a:rPr lang="en-US" dirty="0" smtClean="0">
                <a:solidFill>
                  <a:srgbClr val="FFFFFF"/>
                </a:solidFill>
              </a:rPr>
              <a:t>Affect</a:t>
            </a:r>
            <a:endParaRPr lang="en-US" dirty="0">
              <a:solidFill>
                <a:srgbClr val="FFFFFF"/>
              </a:solidFill>
            </a:endParaRPr>
          </a:p>
          <a:p>
            <a:pPr algn="ctr"/>
            <a:r>
              <a:rPr lang="en-US" dirty="0" smtClean="0">
                <a:solidFill>
                  <a:srgbClr val="FFFFFF"/>
                </a:solidFill>
              </a:rPr>
              <a:t>quality?</a:t>
            </a:r>
            <a:endParaRPr lang="en-GB" dirty="0">
              <a:solidFill>
                <a:srgbClr val="FFFFFF"/>
              </a:solidFill>
            </a:endParaRPr>
          </a:p>
        </p:txBody>
      </p:sp>
      <p:sp>
        <p:nvSpPr>
          <p:cNvPr id="20485" name="Text Box 10"/>
          <p:cNvSpPr txBox="1">
            <a:spLocks noChangeArrowheads="1"/>
          </p:cNvSpPr>
          <p:nvPr/>
        </p:nvSpPr>
        <p:spPr bwMode="auto">
          <a:xfrm>
            <a:off x="3079750" y="1031875"/>
            <a:ext cx="2212975"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solidFill>
                  <a:srgbClr val="FFFFFF"/>
                </a:solidFill>
              </a:rPr>
              <a:t>Deficiency/Major/Minor Shortcomings</a:t>
            </a:r>
            <a:endParaRPr lang="en-GB" sz="1800" dirty="0">
              <a:solidFill>
                <a:srgbClr val="FFFFFF"/>
              </a:solidFill>
            </a:endParaRPr>
          </a:p>
        </p:txBody>
      </p:sp>
      <p:sp>
        <p:nvSpPr>
          <p:cNvPr id="20486" name="AutoShape 12"/>
          <p:cNvSpPr>
            <a:spLocks noChangeArrowheads="1"/>
          </p:cNvSpPr>
          <p:nvPr/>
        </p:nvSpPr>
        <p:spPr bwMode="auto">
          <a:xfrm>
            <a:off x="3024188" y="4114800"/>
            <a:ext cx="2320925" cy="2209800"/>
          </a:xfrm>
          <a:prstGeom prst="diamond">
            <a:avLst/>
          </a:prstGeom>
          <a:solidFill>
            <a:srgbClr val="0000FF"/>
          </a:solidFill>
          <a:ln w="9525">
            <a:solidFill>
              <a:schemeClr val="tx1"/>
            </a:solidFill>
            <a:miter lim="800000"/>
            <a:headEnd/>
            <a:tailEnd/>
          </a:ln>
        </p:spPr>
        <p:txBody>
          <a:bodyPr wrap="none" anchor="ctr"/>
          <a:lstStyle/>
          <a:p>
            <a:pPr algn="ctr"/>
            <a:r>
              <a:rPr lang="en-US">
                <a:solidFill>
                  <a:srgbClr val="FFFFFF"/>
                </a:solidFill>
              </a:rPr>
              <a:t>Trends?</a:t>
            </a:r>
            <a:endParaRPr lang="en-GB">
              <a:solidFill>
                <a:srgbClr val="FFFFFF"/>
              </a:solidFill>
            </a:endParaRPr>
          </a:p>
        </p:txBody>
      </p:sp>
      <p:sp>
        <p:nvSpPr>
          <p:cNvPr id="20487" name="Text Box 13"/>
          <p:cNvSpPr txBox="1">
            <a:spLocks noChangeArrowheads="1"/>
          </p:cNvSpPr>
          <p:nvPr/>
        </p:nvSpPr>
        <p:spPr bwMode="auto">
          <a:xfrm>
            <a:off x="6189663" y="914400"/>
            <a:ext cx="2066925" cy="3698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FFFFFF"/>
                </a:solidFill>
              </a:rPr>
              <a:t>Acceptable</a:t>
            </a:r>
            <a:endParaRPr lang="en-GB" sz="1800">
              <a:solidFill>
                <a:srgbClr val="FFFFFF"/>
              </a:solidFill>
            </a:endParaRPr>
          </a:p>
        </p:txBody>
      </p:sp>
      <p:sp>
        <p:nvSpPr>
          <p:cNvPr id="20488" name="Text Box 14"/>
          <p:cNvSpPr txBox="1">
            <a:spLocks noChangeArrowheads="1"/>
          </p:cNvSpPr>
          <p:nvPr/>
        </p:nvSpPr>
        <p:spPr bwMode="auto">
          <a:xfrm>
            <a:off x="5705475" y="1676400"/>
            <a:ext cx="2251075" cy="3698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solidFill>
                  <a:srgbClr val="FFFFFF"/>
                </a:solidFill>
              </a:rPr>
              <a:t>OFI</a:t>
            </a:r>
            <a:endParaRPr lang="en-GB" sz="1800" dirty="0">
              <a:solidFill>
                <a:srgbClr val="FFFFFF"/>
              </a:solidFill>
            </a:endParaRPr>
          </a:p>
        </p:txBody>
      </p:sp>
      <p:sp>
        <p:nvSpPr>
          <p:cNvPr id="20489" name="AutoShape 16"/>
          <p:cNvSpPr>
            <a:spLocks noChangeArrowheads="1"/>
          </p:cNvSpPr>
          <p:nvPr/>
        </p:nvSpPr>
        <p:spPr bwMode="auto">
          <a:xfrm>
            <a:off x="5697538" y="4076700"/>
            <a:ext cx="2251075" cy="2362200"/>
          </a:xfrm>
          <a:prstGeom prst="diamond">
            <a:avLst/>
          </a:prstGeom>
          <a:solidFill>
            <a:srgbClr val="0000FF"/>
          </a:solidFill>
          <a:ln w="9525">
            <a:solidFill>
              <a:schemeClr val="tx1"/>
            </a:solidFill>
            <a:miter lim="800000"/>
            <a:headEnd/>
            <a:tailEnd/>
          </a:ln>
        </p:spPr>
        <p:txBody>
          <a:bodyPr wrap="none" anchor="ctr"/>
          <a:lstStyle/>
          <a:p>
            <a:pPr algn="ctr"/>
            <a:r>
              <a:rPr lang="en-US">
                <a:solidFill>
                  <a:srgbClr val="FFFFFF"/>
                </a:solidFill>
              </a:rPr>
              <a:t>Can it </a:t>
            </a:r>
          </a:p>
          <a:p>
            <a:pPr algn="ctr"/>
            <a:r>
              <a:rPr lang="en-US">
                <a:solidFill>
                  <a:srgbClr val="FFFFFF"/>
                </a:solidFill>
              </a:rPr>
              <a:t>be</a:t>
            </a:r>
          </a:p>
          <a:p>
            <a:pPr algn="ctr"/>
            <a:r>
              <a:rPr lang="en-US">
                <a:solidFill>
                  <a:srgbClr val="FFFFFF"/>
                </a:solidFill>
              </a:rPr>
              <a:t>improved?</a:t>
            </a:r>
            <a:endParaRPr lang="en-GB">
              <a:solidFill>
                <a:srgbClr val="FFFFFF"/>
              </a:solidFill>
            </a:endParaRPr>
          </a:p>
        </p:txBody>
      </p:sp>
      <p:sp>
        <p:nvSpPr>
          <p:cNvPr id="20504" name="Text Box 33"/>
          <p:cNvSpPr txBox="1">
            <a:spLocks noChangeArrowheads="1"/>
          </p:cNvSpPr>
          <p:nvPr/>
        </p:nvSpPr>
        <p:spPr bwMode="auto">
          <a:xfrm>
            <a:off x="684213" y="39227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a:t>
            </a:r>
            <a:endParaRPr lang="en-GB" sz="1800"/>
          </a:p>
        </p:txBody>
      </p:sp>
      <p:sp>
        <p:nvSpPr>
          <p:cNvPr id="20505" name="Text Box 34"/>
          <p:cNvSpPr txBox="1">
            <a:spLocks noChangeArrowheads="1"/>
          </p:cNvSpPr>
          <p:nvPr/>
        </p:nvSpPr>
        <p:spPr bwMode="auto">
          <a:xfrm>
            <a:off x="2690813" y="62992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a:t>
            </a:r>
            <a:endParaRPr lang="en-GB" sz="1800"/>
          </a:p>
        </p:txBody>
      </p:sp>
      <p:sp>
        <p:nvSpPr>
          <p:cNvPr id="20506" name="Text Box 35"/>
          <p:cNvSpPr txBox="1">
            <a:spLocks noChangeArrowheads="1"/>
          </p:cNvSpPr>
          <p:nvPr/>
        </p:nvSpPr>
        <p:spPr bwMode="auto">
          <a:xfrm>
            <a:off x="2025650" y="4384675"/>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yes</a:t>
            </a:r>
            <a:endParaRPr lang="en-GB" sz="1800"/>
          </a:p>
        </p:txBody>
      </p:sp>
      <p:sp>
        <p:nvSpPr>
          <p:cNvPr id="20507" name="Text Box 36"/>
          <p:cNvSpPr txBox="1">
            <a:spLocks noChangeArrowheads="1"/>
          </p:cNvSpPr>
          <p:nvPr/>
        </p:nvSpPr>
        <p:spPr bwMode="auto">
          <a:xfrm>
            <a:off x="1954213" y="1870075"/>
            <a:ext cx="54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yes</a:t>
            </a:r>
            <a:endParaRPr lang="en-GB" sz="1800"/>
          </a:p>
        </p:txBody>
      </p:sp>
      <p:sp>
        <p:nvSpPr>
          <p:cNvPr id="20509" name="Text Box 38"/>
          <p:cNvSpPr txBox="1">
            <a:spLocks noChangeArrowheads="1"/>
          </p:cNvSpPr>
          <p:nvPr/>
        </p:nvSpPr>
        <p:spPr bwMode="auto">
          <a:xfrm>
            <a:off x="4486275" y="3622675"/>
            <a:ext cx="54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yes</a:t>
            </a:r>
            <a:endParaRPr lang="en-GB" sz="1800"/>
          </a:p>
        </p:txBody>
      </p:sp>
      <p:sp>
        <p:nvSpPr>
          <p:cNvPr id="20510" name="Text Box 40"/>
          <p:cNvSpPr txBox="1">
            <a:spLocks noChangeArrowheads="1"/>
          </p:cNvSpPr>
          <p:nvPr/>
        </p:nvSpPr>
        <p:spPr bwMode="auto">
          <a:xfrm>
            <a:off x="6175375" y="3546475"/>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yes</a:t>
            </a:r>
            <a:endParaRPr lang="en-GB" sz="1800"/>
          </a:p>
        </p:txBody>
      </p:sp>
      <p:sp>
        <p:nvSpPr>
          <p:cNvPr id="20511" name="Text Box 41"/>
          <p:cNvSpPr txBox="1">
            <a:spLocks noChangeArrowheads="1"/>
          </p:cNvSpPr>
          <p:nvPr/>
        </p:nvSpPr>
        <p:spPr bwMode="auto">
          <a:xfrm>
            <a:off x="5330825" y="46132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a:t>
            </a:r>
            <a:endParaRPr lang="en-GB" sz="1800"/>
          </a:p>
        </p:txBody>
      </p:sp>
      <p:sp>
        <p:nvSpPr>
          <p:cNvPr id="20512" name="Text Box 42"/>
          <p:cNvSpPr txBox="1">
            <a:spLocks noChangeArrowheads="1"/>
          </p:cNvSpPr>
          <p:nvPr/>
        </p:nvSpPr>
        <p:spPr bwMode="auto">
          <a:xfrm>
            <a:off x="7723188" y="42322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a:t>
            </a:r>
            <a:endParaRPr lang="en-GB" sz="1800"/>
          </a:p>
        </p:txBody>
      </p:sp>
      <p:sp>
        <p:nvSpPr>
          <p:cNvPr id="31761" name="Text Box 43"/>
          <p:cNvSpPr txBox="1">
            <a:spLocks noChangeArrowheads="1"/>
          </p:cNvSpPr>
          <p:nvPr/>
        </p:nvSpPr>
        <p:spPr bwMode="auto">
          <a:xfrm>
            <a:off x="2339975" y="0"/>
            <a:ext cx="4380977" cy="52322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DECISION </a:t>
            </a:r>
            <a:r>
              <a:rPr lang="en-US" sz="2800" dirty="0"/>
              <a:t>FLOW CHART</a:t>
            </a:r>
            <a:endParaRPr lang="en-GB" sz="2800" dirty="0"/>
          </a:p>
        </p:txBody>
      </p:sp>
      <p:cxnSp>
        <p:nvCxnSpPr>
          <p:cNvPr id="3" name="Elbow Connector 2"/>
          <p:cNvCxnSpPr>
            <a:stCxn id="20484" idx="3"/>
            <a:endCxn id="20485" idx="1"/>
          </p:cNvCxnSpPr>
          <p:nvPr/>
        </p:nvCxnSpPr>
        <p:spPr>
          <a:xfrm flipV="1">
            <a:off x="2268538" y="1355041"/>
            <a:ext cx="811212" cy="411230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Elbow Connector 4"/>
          <p:cNvCxnSpPr>
            <a:stCxn id="20483" idx="3"/>
            <a:endCxn id="20485" idx="1"/>
          </p:cNvCxnSpPr>
          <p:nvPr/>
        </p:nvCxnSpPr>
        <p:spPr>
          <a:xfrm flipV="1">
            <a:off x="2219325" y="1355041"/>
            <a:ext cx="860425" cy="156992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20482" idx="2"/>
            <a:endCxn id="20483" idx="0"/>
          </p:cNvCxnSpPr>
          <p:nvPr/>
        </p:nvCxnSpPr>
        <p:spPr>
          <a:xfrm flipH="1">
            <a:off x="1235075" y="1338263"/>
            <a:ext cx="23813" cy="650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0483" idx="2"/>
            <a:endCxn id="20484" idx="0"/>
          </p:cNvCxnSpPr>
          <p:nvPr/>
        </p:nvCxnSpPr>
        <p:spPr>
          <a:xfrm flipH="1">
            <a:off x="1223963" y="3860800"/>
            <a:ext cx="11112" cy="647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20484" idx="2"/>
            <a:endCxn id="20486" idx="2"/>
          </p:cNvCxnSpPr>
          <p:nvPr/>
        </p:nvCxnSpPr>
        <p:spPr>
          <a:xfrm rot="5400000" flipH="1" flipV="1">
            <a:off x="2653507" y="4895056"/>
            <a:ext cx="101600" cy="2960687"/>
          </a:xfrm>
          <a:prstGeom prst="bentConnector3">
            <a:avLst>
              <a:gd name="adj1" fmla="val -22390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0486" idx="0"/>
            <a:endCxn id="20485" idx="2"/>
          </p:cNvCxnSpPr>
          <p:nvPr/>
        </p:nvCxnSpPr>
        <p:spPr>
          <a:xfrm flipV="1">
            <a:off x="4184651" y="1678206"/>
            <a:ext cx="1587" cy="2436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481" name="Straight Arrow Connector 20480"/>
          <p:cNvCxnSpPr>
            <a:stCxn id="20486" idx="3"/>
            <a:endCxn id="20489" idx="1"/>
          </p:cNvCxnSpPr>
          <p:nvPr/>
        </p:nvCxnSpPr>
        <p:spPr>
          <a:xfrm>
            <a:off x="5345113" y="5219700"/>
            <a:ext cx="352425"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15" name="Straight Arrow Connector 20514"/>
          <p:cNvCxnSpPr>
            <a:stCxn id="20489" idx="0"/>
            <a:endCxn id="20488" idx="2"/>
          </p:cNvCxnSpPr>
          <p:nvPr/>
        </p:nvCxnSpPr>
        <p:spPr>
          <a:xfrm flipV="1">
            <a:off x="6823075" y="2046288"/>
            <a:ext cx="7938" cy="2030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17" name="Elbow Connector 20516"/>
          <p:cNvCxnSpPr>
            <a:stCxn id="20489" idx="3"/>
            <a:endCxn id="20487" idx="3"/>
          </p:cNvCxnSpPr>
          <p:nvPr/>
        </p:nvCxnSpPr>
        <p:spPr>
          <a:xfrm flipV="1">
            <a:off x="7948613" y="1100138"/>
            <a:ext cx="307975" cy="4157662"/>
          </a:xfrm>
          <a:prstGeom prst="bentConnector3">
            <a:avLst>
              <a:gd name="adj1" fmla="val 174227"/>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517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checkerboard(across)">
                                      <p:cBhvr>
                                        <p:cTn id="12" dur="500"/>
                                        <p:tgtEl>
                                          <p:spTgt spid="20483"/>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504"/>
                                        </p:tgtEl>
                                        <p:attrNameLst>
                                          <p:attrName>style.visibility</p:attrName>
                                        </p:attrNameLst>
                                      </p:cBhvr>
                                      <p:to>
                                        <p:strVal val="visible"/>
                                      </p:to>
                                    </p:set>
                                    <p:animEffect transition="in" filter="checkerboard(across)">
                                      <p:cBhvr>
                                        <p:cTn id="20" dur="500"/>
                                        <p:tgtEl>
                                          <p:spTgt spid="20504"/>
                                        </p:tgtEl>
                                      </p:cBhvr>
                                    </p:animEffect>
                                  </p:childTnLst>
                                </p:cTn>
                              </p:par>
                              <p:par>
                                <p:cTn id="21" presetID="5"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484"/>
                                        </p:tgtEl>
                                        <p:attrNameLst>
                                          <p:attrName>style.visibility</p:attrName>
                                        </p:attrNameLst>
                                      </p:cBhvr>
                                      <p:to>
                                        <p:strVal val="visible"/>
                                      </p:to>
                                    </p:set>
                                    <p:animEffect transition="in" filter="dissolve">
                                      <p:cBhvr>
                                        <p:cTn id="28" dur="500"/>
                                        <p:tgtEl>
                                          <p:spTgt spid="2048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0505"/>
                                        </p:tgtEl>
                                        <p:attrNameLst>
                                          <p:attrName>style.visibility</p:attrName>
                                        </p:attrNameLst>
                                      </p:cBhvr>
                                      <p:to>
                                        <p:strVal val="visible"/>
                                      </p:to>
                                    </p:set>
                                    <p:animEffect transition="in" filter="dissolve">
                                      <p:cBhvr>
                                        <p:cTn id="33" dur="500"/>
                                        <p:tgtEl>
                                          <p:spTgt spid="20505"/>
                                        </p:tgtEl>
                                      </p:cBhvr>
                                    </p:animEffect>
                                  </p:childTnLst>
                                </p:cTn>
                              </p:par>
                              <p:par>
                                <p:cTn id="34" presetID="9"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0486"/>
                                        </p:tgtEl>
                                        <p:attrNameLst>
                                          <p:attrName>style.visibility</p:attrName>
                                        </p:attrNameLst>
                                      </p:cBhvr>
                                      <p:to>
                                        <p:strVal val="visible"/>
                                      </p:to>
                                    </p:set>
                                    <p:animEffect transition="in" filter="checkerboard(across)">
                                      <p:cBhvr>
                                        <p:cTn id="41" dur="500"/>
                                        <p:tgtEl>
                                          <p:spTgt spid="2048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0511"/>
                                        </p:tgtEl>
                                        <p:attrNameLst>
                                          <p:attrName>style.visibility</p:attrName>
                                        </p:attrNameLst>
                                      </p:cBhvr>
                                      <p:to>
                                        <p:strVal val="visible"/>
                                      </p:to>
                                    </p:set>
                                    <p:animEffect transition="in" filter="dissolve">
                                      <p:cBhvr>
                                        <p:cTn id="46" dur="500"/>
                                        <p:tgtEl>
                                          <p:spTgt spid="20511"/>
                                        </p:tgtEl>
                                      </p:cBhvr>
                                    </p:animEffect>
                                  </p:childTnLst>
                                </p:cTn>
                              </p:par>
                              <p:par>
                                <p:cTn id="47" presetID="9" presetClass="entr" presetSubtype="0" fill="hold" nodeType="withEffect">
                                  <p:stCondLst>
                                    <p:cond delay="0"/>
                                  </p:stCondLst>
                                  <p:childTnLst>
                                    <p:set>
                                      <p:cBhvr>
                                        <p:cTn id="48" dur="1" fill="hold">
                                          <p:stCondLst>
                                            <p:cond delay="0"/>
                                          </p:stCondLst>
                                        </p:cTn>
                                        <p:tgtEl>
                                          <p:spTgt spid="20481"/>
                                        </p:tgtEl>
                                        <p:attrNameLst>
                                          <p:attrName>style.visibility</p:attrName>
                                        </p:attrNameLst>
                                      </p:cBhvr>
                                      <p:to>
                                        <p:strVal val="visible"/>
                                      </p:to>
                                    </p:set>
                                    <p:animEffect transition="in" filter="dissolve">
                                      <p:cBhvr>
                                        <p:cTn id="49" dur="500"/>
                                        <p:tgtEl>
                                          <p:spTgt spid="2048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20489"/>
                                        </p:tgtEl>
                                        <p:attrNameLst>
                                          <p:attrName>style.visibility</p:attrName>
                                        </p:attrNameLst>
                                      </p:cBhvr>
                                      <p:to>
                                        <p:strVal val="visible"/>
                                      </p:to>
                                    </p:set>
                                    <p:animEffect transition="in" filter="checkerboard(across)">
                                      <p:cBhvr>
                                        <p:cTn id="54" dur="500"/>
                                        <p:tgtEl>
                                          <p:spTgt spid="2048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0512"/>
                                        </p:tgtEl>
                                        <p:attrNameLst>
                                          <p:attrName>style.visibility</p:attrName>
                                        </p:attrNameLst>
                                      </p:cBhvr>
                                      <p:to>
                                        <p:strVal val="visible"/>
                                      </p:to>
                                    </p:set>
                                    <p:animEffect transition="in" filter="dissolve">
                                      <p:cBhvr>
                                        <p:cTn id="59" dur="500"/>
                                        <p:tgtEl>
                                          <p:spTgt spid="20512"/>
                                        </p:tgtEl>
                                      </p:cBhvr>
                                    </p:animEffect>
                                  </p:childTnLst>
                                </p:cTn>
                              </p:par>
                              <p:par>
                                <p:cTn id="60" presetID="9" presetClass="entr" presetSubtype="0" fill="hold" nodeType="withEffect">
                                  <p:stCondLst>
                                    <p:cond delay="0"/>
                                  </p:stCondLst>
                                  <p:childTnLst>
                                    <p:set>
                                      <p:cBhvr>
                                        <p:cTn id="61" dur="1" fill="hold">
                                          <p:stCondLst>
                                            <p:cond delay="0"/>
                                          </p:stCondLst>
                                        </p:cTn>
                                        <p:tgtEl>
                                          <p:spTgt spid="20517"/>
                                        </p:tgtEl>
                                        <p:attrNameLst>
                                          <p:attrName>style.visibility</p:attrName>
                                        </p:attrNameLst>
                                      </p:cBhvr>
                                      <p:to>
                                        <p:strVal val="visible"/>
                                      </p:to>
                                    </p:set>
                                    <p:animEffect transition="in" filter="dissolve">
                                      <p:cBhvr>
                                        <p:cTn id="62" dur="500"/>
                                        <p:tgtEl>
                                          <p:spTgt spid="205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0487"/>
                                        </p:tgtEl>
                                        <p:attrNameLst>
                                          <p:attrName>style.visibility</p:attrName>
                                        </p:attrNameLst>
                                      </p:cBhvr>
                                      <p:to>
                                        <p:strVal val="visible"/>
                                      </p:to>
                                    </p:set>
                                    <p:animEffect transition="in" filter="checkerboard(across)">
                                      <p:cBhvr>
                                        <p:cTn id="67" dur="500"/>
                                        <p:tgtEl>
                                          <p:spTgt spid="2048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0507"/>
                                        </p:tgtEl>
                                        <p:attrNameLst>
                                          <p:attrName>style.visibility</p:attrName>
                                        </p:attrNameLst>
                                      </p:cBhvr>
                                      <p:to>
                                        <p:strVal val="visible"/>
                                      </p:to>
                                    </p:set>
                                    <p:animEffect transition="in" filter="dissolve">
                                      <p:cBhvr>
                                        <p:cTn id="72" dur="500"/>
                                        <p:tgtEl>
                                          <p:spTgt spid="20507"/>
                                        </p:tgtEl>
                                      </p:cBhvr>
                                    </p:animEffect>
                                  </p:childTnLst>
                                </p:cTn>
                              </p:par>
                              <p:par>
                                <p:cTn id="73" presetID="9"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dissolve">
                                      <p:cBhvr>
                                        <p:cTn id="75" dur="500"/>
                                        <p:tgtEl>
                                          <p:spTgt spid="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0485"/>
                                        </p:tgtEl>
                                        <p:attrNameLst>
                                          <p:attrName>style.visibility</p:attrName>
                                        </p:attrNameLst>
                                      </p:cBhvr>
                                      <p:to>
                                        <p:strVal val="visible"/>
                                      </p:to>
                                    </p:set>
                                    <p:animEffect transition="in" filter="dissolve">
                                      <p:cBhvr>
                                        <p:cTn id="80" dur="500"/>
                                        <p:tgtEl>
                                          <p:spTgt spid="2048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20506"/>
                                        </p:tgtEl>
                                        <p:attrNameLst>
                                          <p:attrName>style.visibility</p:attrName>
                                        </p:attrNameLst>
                                      </p:cBhvr>
                                      <p:to>
                                        <p:strVal val="visible"/>
                                      </p:to>
                                    </p:set>
                                    <p:animEffect transition="in" filter="checkerboard(across)">
                                      <p:cBhvr>
                                        <p:cTn id="85" dur="500"/>
                                        <p:tgtEl>
                                          <p:spTgt spid="20506"/>
                                        </p:tgtEl>
                                      </p:cBhvr>
                                    </p:animEffect>
                                  </p:childTnLst>
                                </p:cTn>
                              </p:par>
                              <p:par>
                                <p:cTn id="86" presetID="5" presetClass="entr" presetSubtype="10" fill="hold"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checkerboard(across)">
                                      <p:cBhvr>
                                        <p:cTn id="88" dur="500"/>
                                        <p:tgtEl>
                                          <p:spTgt spid="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20509"/>
                                        </p:tgtEl>
                                        <p:attrNameLst>
                                          <p:attrName>style.visibility</p:attrName>
                                        </p:attrNameLst>
                                      </p:cBhvr>
                                      <p:to>
                                        <p:strVal val="visible"/>
                                      </p:to>
                                    </p:set>
                                    <p:animEffect transition="in" filter="checkerboard(across)">
                                      <p:cBhvr>
                                        <p:cTn id="93" dur="500"/>
                                        <p:tgtEl>
                                          <p:spTgt spid="20509"/>
                                        </p:tgtEl>
                                      </p:cBhvr>
                                    </p:animEffect>
                                  </p:childTnLst>
                                </p:cTn>
                              </p:par>
                              <p:par>
                                <p:cTn id="94" presetID="5" presetClass="entr" presetSubtype="10"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checkerboard(across)">
                                      <p:cBhvr>
                                        <p:cTn id="96" dur="500"/>
                                        <p:tgtEl>
                                          <p:spTgt spid="2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20510"/>
                                        </p:tgtEl>
                                        <p:attrNameLst>
                                          <p:attrName>style.visibility</p:attrName>
                                        </p:attrNameLst>
                                      </p:cBhvr>
                                      <p:to>
                                        <p:strVal val="visible"/>
                                      </p:to>
                                    </p:set>
                                    <p:animEffect transition="in" filter="checkerboard(across)">
                                      <p:cBhvr>
                                        <p:cTn id="101" dur="500"/>
                                        <p:tgtEl>
                                          <p:spTgt spid="20510"/>
                                        </p:tgtEl>
                                      </p:cBhvr>
                                    </p:animEffect>
                                  </p:childTnLst>
                                </p:cTn>
                              </p:par>
                              <p:par>
                                <p:cTn id="102" presetID="5" presetClass="entr" presetSubtype="10" fill="hold" nodeType="withEffect">
                                  <p:stCondLst>
                                    <p:cond delay="0"/>
                                  </p:stCondLst>
                                  <p:childTnLst>
                                    <p:set>
                                      <p:cBhvr>
                                        <p:cTn id="103" dur="1" fill="hold">
                                          <p:stCondLst>
                                            <p:cond delay="0"/>
                                          </p:stCondLst>
                                        </p:cTn>
                                        <p:tgtEl>
                                          <p:spTgt spid="20515"/>
                                        </p:tgtEl>
                                        <p:attrNameLst>
                                          <p:attrName>style.visibility</p:attrName>
                                        </p:attrNameLst>
                                      </p:cBhvr>
                                      <p:to>
                                        <p:strVal val="visible"/>
                                      </p:to>
                                    </p:set>
                                    <p:animEffect transition="in" filter="checkerboard(across)">
                                      <p:cBhvr>
                                        <p:cTn id="104" dur="500"/>
                                        <p:tgtEl>
                                          <p:spTgt spid="2051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20488"/>
                                        </p:tgtEl>
                                        <p:attrNameLst>
                                          <p:attrName>style.visibility</p:attrName>
                                        </p:attrNameLst>
                                      </p:cBhvr>
                                      <p:to>
                                        <p:strVal val="visible"/>
                                      </p:to>
                                    </p:set>
                                    <p:animEffect transition="in" filter="checkerboard(across)">
                                      <p:cBhvr>
                                        <p:cTn id="109"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4" grpId="0" animBg="1"/>
      <p:bldP spid="20485" grpId="0" animBg="1"/>
      <p:bldP spid="20486" grpId="0" animBg="1"/>
      <p:bldP spid="20487" grpId="0" animBg="1"/>
      <p:bldP spid="20488" grpId="0" animBg="1"/>
      <p:bldP spid="20489" grpId="0" animBg="1"/>
      <p:bldP spid="20504" grpId="0"/>
      <p:bldP spid="20505" grpId="0"/>
      <p:bldP spid="20506" grpId="0"/>
      <p:bldP spid="20507" grpId="0"/>
      <p:bldP spid="20509" grpId="0"/>
      <p:bldP spid="20510" grpId="0"/>
      <p:bldP spid="20511" grpId="0"/>
      <p:bldP spid="2051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539750" y="400050"/>
            <a:ext cx="8280400" cy="6124575"/>
          </a:xfrm>
          <a:prstGeom prst="rect">
            <a:avLst/>
          </a:prstGeom>
          <a:solidFill>
            <a:srgbClr val="0000FF"/>
          </a:solid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buClr>
                <a:schemeClr val="tx1"/>
              </a:buClr>
              <a:buSzPct val="80000"/>
              <a:buFont typeface="Wingdings" charset="0"/>
              <a:buNone/>
              <a:defRPr/>
            </a:pPr>
            <a:r>
              <a:rPr lang="en-US" sz="2800" b="1" smtClean="0">
                <a:solidFill>
                  <a:srgbClr val="FFFF00"/>
                </a:solidFill>
              </a:rPr>
              <a:t>POINTS TO CONSIDER IN DERIVING FINDINGS/CONCLUSION</a:t>
            </a:r>
          </a:p>
          <a:p>
            <a:pPr eaLnBrk="1" hangingPunct="1">
              <a:spcBef>
                <a:spcPct val="20000"/>
              </a:spcBef>
              <a:buClr>
                <a:schemeClr val="tx1"/>
              </a:buClr>
              <a:buSzPct val="80000"/>
              <a:buFont typeface="Wingdings" charset="0"/>
              <a:buNone/>
              <a:defRPr/>
            </a:pPr>
            <a:endParaRPr lang="en-US" sz="2800" b="1" smtClean="0">
              <a:solidFill>
                <a:srgbClr val="FFFF00"/>
              </a:solidFill>
            </a:endParaRP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Establish requirement</a:t>
            </a: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Probe process</a:t>
            </a: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Whom do you speaks to?</a:t>
            </a: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What to look for?</a:t>
            </a: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Sampling</a:t>
            </a: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How long to persist?</a:t>
            </a: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Is there any shortcomings?</a:t>
            </a: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Is it significant?</a:t>
            </a:r>
          </a:p>
          <a:p>
            <a:pPr eaLnBrk="1" hangingPunct="1">
              <a:spcBef>
                <a:spcPct val="20000"/>
              </a:spcBef>
              <a:buClr>
                <a:srgbClr val="F07A62"/>
              </a:buClr>
              <a:buSzPct val="80000"/>
              <a:buFont typeface="Wingdings" charset="0"/>
              <a:buChar char="ü"/>
              <a:defRPr/>
            </a:pPr>
            <a:r>
              <a:rPr lang="en-US" sz="2800" b="1" smtClean="0">
                <a:solidFill>
                  <a:srgbClr val="FFFF00"/>
                </a:solidFill>
                <a:effectLst>
                  <a:outerShdw blurRad="38100" dist="38100" dir="2700000" algn="tl">
                    <a:srgbClr val="FFFFFF"/>
                  </a:outerShdw>
                </a:effectLst>
              </a:rPr>
              <a:t> Consult team members</a:t>
            </a:r>
          </a:p>
        </p:txBody>
      </p:sp>
    </p:spTree>
    <p:extLst>
      <p:ext uri="{BB962C8B-B14F-4D97-AF65-F5344CB8AC3E}">
        <p14:creationId xmlns:p14="http://schemas.microsoft.com/office/powerpoint/2010/main" val="19384935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62"/>
            <a:ext cx="8229600" cy="1143000"/>
          </a:xfrm>
        </p:spPr>
        <p:txBody>
          <a:bodyPr/>
          <a:lstStyle/>
          <a:p>
            <a:r>
              <a:rPr lang="en-US" dirty="0" smtClean="0"/>
              <a:t>On-site Visit (p13)</a:t>
            </a:r>
            <a:endParaRPr lang="en-US" dirty="0"/>
          </a:p>
        </p:txBody>
      </p:sp>
      <p:sp>
        <p:nvSpPr>
          <p:cNvPr id="3" name="Content Placeholder 2"/>
          <p:cNvSpPr>
            <a:spLocks noGrp="1"/>
          </p:cNvSpPr>
          <p:nvPr>
            <p:ph idx="1"/>
          </p:nvPr>
        </p:nvSpPr>
        <p:spPr>
          <a:xfrm>
            <a:off x="250843" y="956473"/>
            <a:ext cx="8669750" cy="5472288"/>
          </a:xfrm>
        </p:spPr>
        <p:txBody>
          <a:bodyPr>
            <a:noAutofit/>
          </a:bodyPr>
          <a:lstStyle/>
          <a:p>
            <a:r>
              <a:rPr lang="en-US" sz="2300" dirty="0" smtClean="0"/>
              <a:t>Meeting </a:t>
            </a:r>
            <a:r>
              <a:rPr lang="en-US" sz="2300" dirty="0"/>
              <a:t>with </a:t>
            </a:r>
            <a:r>
              <a:rPr lang="en-US" sz="2300" b="1" dirty="0">
                <a:solidFill>
                  <a:srgbClr val="FF0000"/>
                </a:solidFill>
              </a:rPr>
              <a:t>senior administration </a:t>
            </a:r>
            <a:r>
              <a:rPr lang="en-US" sz="2300" dirty="0"/>
              <a:t>of the institution;</a:t>
            </a:r>
            <a:endParaRPr lang="en-MY" sz="2300" dirty="0"/>
          </a:p>
          <a:p>
            <a:r>
              <a:rPr lang="en-US" sz="2300" dirty="0" smtClean="0"/>
              <a:t>Discussion </a:t>
            </a:r>
            <a:r>
              <a:rPr lang="en-US" sz="2300" dirty="0"/>
              <a:t>with program as well as shared </a:t>
            </a:r>
            <a:r>
              <a:rPr lang="en-US" sz="2300" b="1" dirty="0">
                <a:solidFill>
                  <a:srgbClr val="FF0000"/>
                </a:solidFill>
              </a:rPr>
              <a:t>faculty</a:t>
            </a:r>
            <a:r>
              <a:rPr lang="en-US" sz="2300" dirty="0"/>
              <a:t> from supporting departments to assess the </a:t>
            </a:r>
            <a:r>
              <a:rPr lang="en-US" sz="2300" b="1" dirty="0">
                <a:solidFill>
                  <a:srgbClr val="FF0000"/>
                </a:solidFill>
              </a:rPr>
              <a:t>program strength and its conduct</a:t>
            </a:r>
            <a:r>
              <a:rPr lang="en-US" sz="2300" dirty="0"/>
              <a:t>;</a:t>
            </a:r>
            <a:endParaRPr lang="en-MY" sz="2300" dirty="0"/>
          </a:p>
          <a:p>
            <a:r>
              <a:rPr lang="en-US" sz="2300" dirty="0" smtClean="0"/>
              <a:t>Interaction </a:t>
            </a:r>
            <a:r>
              <a:rPr lang="en-US" sz="2300" dirty="0"/>
              <a:t>meetings with </a:t>
            </a:r>
            <a:r>
              <a:rPr lang="en-US" sz="2300" b="1" dirty="0">
                <a:solidFill>
                  <a:srgbClr val="FF0000"/>
                </a:solidFill>
              </a:rPr>
              <a:t>students, alumni </a:t>
            </a:r>
            <a:r>
              <a:rPr lang="en-US" sz="2300" dirty="0"/>
              <a:t>and other </a:t>
            </a:r>
            <a:r>
              <a:rPr lang="en-US" sz="2300" b="1" dirty="0">
                <a:solidFill>
                  <a:srgbClr val="FF0000"/>
                </a:solidFill>
              </a:rPr>
              <a:t>stakeholders</a:t>
            </a:r>
            <a:r>
              <a:rPr lang="en-US" sz="2300" dirty="0"/>
              <a:t> including employers for obtaining their </a:t>
            </a:r>
            <a:r>
              <a:rPr lang="en-US" sz="2300" b="1" dirty="0">
                <a:solidFill>
                  <a:srgbClr val="FF0000"/>
                </a:solidFill>
              </a:rPr>
              <a:t>feedback</a:t>
            </a:r>
            <a:r>
              <a:rPr lang="en-US" sz="2300" dirty="0"/>
              <a:t>;</a:t>
            </a:r>
            <a:endParaRPr lang="en-MY" sz="2300" dirty="0"/>
          </a:p>
          <a:p>
            <a:r>
              <a:rPr lang="en-US" sz="2300" dirty="0" smtClean="0"/>
              <a:t>Meeting </a:t>
            </a:r>
            <a:r>
              <a:rPr lang="en-US" sz="2300" dirty="0"/>
              <a:t>with services and administrative </a:t>
            </a:r>
            <a:r>
              <a:rPr lang="en-US" sz="2300" b="1" dirty="0">
                <a:solidFill>
                  <a:srgbClr val="FF0000"/>
                </a:solidFill>
              </a:rPr>
              <a:t>officials</a:t>
            </a:r>
            <a:r>
              <a:rPr lang="en-US" sz="2300" dirty="0"/>
              <a:t> of the institute in connection with provision of </a:t>
            </a:r>
            <a:r>
              <a:rPr lang="en-US" sz="2300" b="1" dirty="0">
                <a:solidFill>
                  <a:srgbClr val="FF0000"/>
                </a:solidFill>
              </a:rPr>
              <a:t>support</a:t>
            </a:r>
            <a:r>
              <a:rPr lang="en-US" sz="2300" dirty="0"/>
              <a:t> regarding finance, infrastructure, examination, admission &amp; registration etc.;</a:t>
            </a:r>
            <a:endParaRPr lang="en-MY" sz="2300" dirty="0"/>
          </a:p>
          <a:p>
            <a:r>
              <a:rPr lang="en-US" sz="2300" b="1" dirty="0" smtClean="0">
                <a:solidFill>
                  <a:srgbClr val="FF0000"/>
                </a:solidFill>
              </a:rPr>
              <a:t>Review</a:t>
            </a:r>
            <a:r>
              <a:rPr lang="en-US" sz="2300" dirty="0" smtClean="0"/>
              <a:t> </a:t>
            </a:r>
            <a:r>
              <a:rPr lang="en-US" sz="2300" dirty="0"/>
              <a:t>and analysis of all the documents furnished by the department / institution;</a:t>
            </a:r>
            <a:endParaRPr lang="en-MY" sz="2300" dirty="0"/>
          </a:p>
          <a:p>
            <a:r>
              <a:rPr lang="en-US" sz="2300" b="1" dirty="0" smtClean="0">
                <a:solidFill>
                  <a:srgbClr val="FF0000"/>
                </a:solidFill>
              </a:rPr>
              <a:t>Visits</a:t>
            </a:r>
            <a:r>
              <a:rPr lang="en-US" sz="2300" dirty="0" smtClean="0"/>
              <a:t> </a:t>
            </a:r>
            <a:r>
              <a:rPr lang="en-US" sz="2300" dirty="0"/>
              <a:t>to laboratories, library, computing facilities, auditorium, sports facilities, hostels, faculty offices, classrooms, career placement office, medical and such other facilities.</a:t>
            </a:r>
            <a:endParaRPr lang="en-MY" sz="2300" dirty="0"/>
          </a:p>
          <a:p>
            <a:r>
              <a:rPr lang="en-US" sz="2300" dirty="0" smtClean="0"/>
              <a:t>A </a:t>
            </a:r>
            <a:r>
              <a:rPr lang="en-US" sz="2300" dirty="0"/>
              <a:t>concluding meeting with senior management of the program and institution to </a:t>
            </a:r>
            <a:r>
              <a:rPr lang="en-US" sz="2300" b="1" dirty="0">
                <a:solidFill>
                  <a:srgbClr val="FF0000"/>
                </a:solidFill>
              </a:rPr>
              <a:t>share observations </a:t>
            </a:r>
            <a:r>
              <a:rPr lang="en-US" sz="2300" dirty="0"/>
              <a:t>of the visiting team.</a:t>
            </a:r>
            <a:endParaRPr lang="en-MY" sz="2300" dirty="0"/>
          </a:p>
          <a:p>
            <a:endParaRPr lang="en-US" sz="2300" dirty="0"/>
          </a:p>
        </p:txBody>
      </p:sp>
    </p:spTree>
    <p:extLst>
      <p:ext uri="{BB962C8B-B14F-4D97-AF65-F5344CB8AC3E}">
        <p14:creationId xmlns:p14="http://schemas.microsoft.com/office/powerpoint/2010/main" val="2310444858"/>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052"/>
          <p:cNvSpPr txBox="1">
            <a:spLocks noChangeArrowheads="1"/>
          </p:cNvSpPr>
          <p:nvPr/>
        </p:nvSpPr>
        <p:spPr bwMode="auto">
          <a:xfrm>
            <a:off x="747713" y="47625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rgbClr val="0A0A92"/>
                </a:solidFill>
              </a:rPr>
              <a:t>EFFECTIVE COMMUNICATION</a:t>
            </a:r>
          </a:p>
        </p:txBody>
      </p:sp>
      <p:sp>
        <p:nvSpPr>
          <p:cNvPr id="34818" name="Text Box 2053"/>
          <p:cNvSpPr txBox="1">
            <a:spLocks noChangeArrowheads="1"/>
          </p:cNvSpPr>
          <p:nvPr/>
        </p:nvSpPr>
        <p:spPr bwMode="auto">
          <a:xfrm>
            <a:off x="879475" y="1500188"/>
            <a:ext cx="69373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rgbClr val="0A0A92"/>
                </a:solidFill>
              </a:rPr>
              <a:t>Occurs when the right person, </a:t>
            </a:r>
            <a:r>
              <a:rPr lang="en-US" sz="2800" b="1">
                <a:solidFill>
                  <a:srgbClr val="FF0000"/>
                </a:solidFill>
              </a:rPr>
              <a:t>says the right things</a:t>
            </a:r>
            <a:r>
              <a:rPr lang="en-US" sz="2800" b="1">
                <a:solidFill>
                  <a:srgbClr val="0A0A92"/>
                </a:solidFill>
              </a:rPr>
              <a:t>, to the right people, at the right place at the right time and in the right way to be heard and understood and to produce the </a:t>
            </a:r>
            <a:r>
              <a:rPr lang="en-US" sz="2800" b="1">
                <a:solidFill>
                  <a:srgbClr val="FF0000"/>
                </a:solidFill>
              </a:rPr>
              <a:t>right response</a:t>
            </a:r>
            <a:r>
              <a:rPr lang="en-US" sz="2800" b="1">
                <a:solidFill>
                  <a:srgbClr val="0A0A92"/>
                </a:solidFill>
              </a:rPr>
              <a:t>. </a:t>
            </a:r>
            <a:endParaRPr lang="en-US" sz="2800" b="1" u="sng">
              <a:solidFill>
                <a:srgbClr val="0A0A92"/>
              </a:solidFill>
            </a:endParaRPr>
          </a:p>
        </p:txBody>
      </p:sp>
      <p:sp>
        <p:nvSpPr>
          <p:cNvPr id="34819" name="Text Box 2054"/>
          <p:cNvSpPr txBox="1">
            <a:spLocks noChangeArrowheads="1"/>
          </p:cNvSpPr>
          <p:nvPr/>
        </p:nvSpPr>
        <p:spPr bwMode="auto">
          <a:xfrm>
            <a:off x="285750" y="4357688"/>
            <a:ext cx="8458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A0A92"/>
                </a:solidFill>
              </a:rPr>
              <a:t>Important</a:t>
            </a:r>
          </a:p>
          <a:p>
            <a:pPr eaLnBrk="1" hangingPunct="1">
              <a:buFontTx/>
              <a:buChar char="•"/>
            </a:pPr>
            <a:r>
              <a:rPr lang="en-US" sz="2800">
                <a:solidFill>
                  <a:srgbClr val="0A0A92"/>
                </a:solidFill>
              </a:rPr>
              <a:t>Person is at ease in communicating with the Evaluator.</a:t>
            </a:r>
          </a:p>
          <a:p>
            <a:pPr eaLnBrk="1" hangingPunct="1">
              <a:buFontTx/>
              <a:buChar char="•"/>
            </a:pPr>
            <a:r>
              <a:rPr lang="en-US" sz="2800">
                <a:solidFill>
                  <a:srgbClr val="0A0A92"/>
                </a:solidFill>
              </a:rPr>
              <a:t>Evaluator should do all he/she can to make person feel at ease.</a:t>
            </a:r>
          </a:p>
        </p:txBody>
      </p:sp>
    </p:spTree>
    <p:extLst>
      <p:ext uri="{BB962C8B-B14F-4D97-AF65-F5344CB8AC3E}">
        <p14:creationId xmlns:p14="http://schemas.microsoft.com/office/powerpoint/2010/main" val="1361636843"/>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422275" y="1484313"/>
            <a:ext cx="8458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Tips</a:t>
            </a:r>
          </a:p>
          <a:p>
            <a:pPr eaLnBrk="1" hangingPunct="1">
              <a:buFont typeface="Wingdings" charset="0"/>
              <a:buChar char="v"/>
            </a:pPr>
            <a:r>
              <a:rPr lang="en-US">
                <a:solidFill>
                  <a:srgbClr val="FF0000"/>
                </a:solidFill>
              </a:rPr>
              <a:t>Gain attention </a:t>
            </a:r>
            <a:r>
              <a:rPr lang="en-US">
                <a:solidFill>
                  <a:srgbClr val="0A0A92"/>
                </a:solidFill>
              </a:rPr>
              <a:t>from the person before starting.</a:t>
            </a:r>
          </a:p>
          <a:p>
            <a:pPr eaLnBrk="1" hangingPunct="1">
              <a:buFont typeface="Wingdings" charset="0"/>
              <a:buChar char="v"/>
            </a:pPr>
            <a:r>
              <a:rPr lang="en-US">
                <a:solidFill>
                  <a:srgbClr val="0A0A92"/>
                </a:solidFill>
              </a:rPr>
              <a:t>Explain clearly the </a:t>
            </a:r>
            <a:r>
              <a:rPr lang="en-US">
                <a:solidFill>
                  <a:srgbClr val="FF0000"/>
                </a:solidFill>
              </a:rPr>
              <a:t>purpose</a:t>
            </a:r>
            <a:r>
              <a:rPr lang="en-US">
                <a:solidFill>
                  <a:srgbClr val="0A0A92"/>
                </a:solidFill>
              </a:rPr>
              <a:t> of the session/visit.</a:t>
            </a:r>
          </a:p>
          <a:p>
            <a:pPr eaLnBrk="1" hangingPunct="1">
              <a:buFont typeface="Wingdings" charset="0"/>
              <a:buChar char="v"/>
            </a:pPr>
            <a:r>
              <a:rPr lang="en-US">
                <a:solidFill>
                  <a:srgbClr val="0A0A92"/>
                </a:solidFill>
              </a:rPr>
              <a:t>Include </a:t>
            </a:r>
            <a:r>
              <a:rPr lang="en-US">
                <a:solidFill>
                  <a:srgbClr val="FF0000"/>
                </a:solidFill>
              </a:rPr>
              <a:t>friendly remarks </a:t>
            </a:r>
            <a:r>
              <a:rPr lang="en-US">
                <a:solidFill>
                  <a:srgbClr val="0A0A92"/>
                </a:solidFill>
              </a:rPr>
              <a:t>or express your interest in what he/she is doing.</a:t>
            </a:r>
          </a:p>
          <a:p>
            <a:pPr eaLnBrk="1" hangingPunct="1">
              <a:buFont typeface="Wingdings" charset="0"/>
              <a:buChar char="v"/>
            </a:pPr>
            <a:r>
              <a:rPr lang="en-US">
                <a:solidFill>
                  <a:srgbClr val="FF0000"/>
                </a:solidFill>
              </a:rPr>
              <a:t>Politeness</a:t>
            </a:r>
            <a:r>
              <a:rPr lang="en-US">
                <a:solidFill>
                  <a:srgbClr val="0A0A92"/>
                </a:solidFill>
              </a:rPr>
              <a:t> all the way never antagonise or belittle the person.</a:t>
            </a:r>
          </a:p>
          <a:p>
            <a:pPr eaLnBrk="1" hangingPunct="1">
              <a:buFont typeface="Wingdings" charset="0"/>
              <a:buChar char="v"/>
            </a:pPr>
            <a:r>
              <a:rPr lang="en-US">
                <a:solidFill>
                  <a:srgbClr val="0A0A92"/>
                </a:solidFill>
              </a:rPr>
              <a:t>Establish </a:t>
            </a:r>
            <a:r>
              <a:rPr lang="en-US">
                <a:solidFill>
                  <a:srgbClr val="FF0000"/>
                </a:solidFill>
              </a:rPr>
              <a:t>eye contact </a:t>
            </a:r>
            <a:r>
              <a:rPr lang="en-US">
                <a:solidFill>
                  <a:srgbClr val="0A0A92"/>
                </a:solidFill>
              </a:rPr>
              <a:t>all the times.</a:t>
            </a:r>
          </a:p>
          <a:p>
            <a:pPr eaLnBrk="1" hangingPunct="1">
              <a:buFont typeface="Wingdings" charset="0"/>
              <a:buChar char="v"/>
            </a:pPr>
            <a:r>
              <a:rPr lang="en-US">
                <a:solidFill>
                  <a:srgbClr val="0A0A92"/>
                </a:solidFill>
              </a:rPr>
              <a:t>Communicate in the </a:t>
            </a:r>
            <a:r>
              <a:rPr lang="en-US">
                <a:solidFill>
                  <a:srgbClr val="FF0000"/>
                </a:solidFill>
              </a:rPr>
              <a:t>language</a:t>
            </a:r>
            <a:r>
              <a:rPr lang="en-US">
                <a:solidFill>
                  <a:srgbClr val="0A0A92"/>
                </a:solidFill>
              </a:rPr>
              <a:t> he/she is </a:t>
            </a:r>
            <a:r>
              <a:rPr lang="en-US">
                <a:solidFill>
                  <a:srgbClr val="FF0000"/>
                </a:solidFill>
              </a:rPr>
              <a:t>comfortable.</a:t>
            </a:r>
          </a:p>
          <a:p>
            <a:pPr eaLnBrk="1" hangingPunct="1">
              <a:buFont typeface="Wingdings" charset="0"/>
              <a:buChar char="v"/>
            </a:pPr>
            <a:r>
              <a:rPr lang="en-US">
                <a:solidFill>
                  <a:srgbClr val="0A0A92"/>
                </a:solidFill>
              </a:rPr>
              <a:t>Use of </a:t>
            </a:r>
            <a:r>
              <a:rPr lang="en-US">
                <a:solidFill>
                  <a:srgbClr val="FF0000"/>
                </a:solidFill>
              </a:rPr>
              <a:t>body language </a:t>
            </a:r>
            <a:r>
              <a:rPr lang="en-US">
                <a:solidFill>
                  <a:srgbClr val="0A0A92"/>
                </a:solidFill>
              </a:rPr>
              <a:t>to promote the dialogue. (Spoken message is 7%, verbal and vocal 38% and 55% facial). </a:t>
            </a:r>
          </a:p>
          <a:p>
            <a:pPr eaLnBrk="1" hangingPunct="1">
              <a:buFont typeface="Wingdings" charset="0"/>
              <a:buChar char="v"/>
            </a:pPr>
            <a:r>
              <a:rPr lang="en-US">
                <a:solidFill>
                  <a:srgbClr val="0A0A92"/>
                </a:solidFill>
              </a:rPr>
              <a:t>Listen, listen, listen, an Evaluator need to train himself to be an active </a:t>
            </a:r>
            <a:r>
              <a:rPr lang="en-US">
                <a:solidFill>
                  <a:srgbClr val="FF0000"/>
                </a:solidFill>
              </a:rPr>
              <a:t>listener</a:t>
            </a:r>
            <a:r>
              <a:rPr lang="en-US">
                <a:solidFill>
                  <a:srgbClr val="0A0A92"/>
                </a:solidFill>
              </a:rPr>
              <a:t>.</a:t>
            </a:r>
          </a:p>
          <a:p>
            <a:pPr eaLnBrk="1" hangingPunct="1">
              <a:buFont typeface="Wingdings" charset="0"/>
              <a:buChar char="v"/>
            </a:pPr>
            <a:endParaRPr lang="en-US">
              <a:solidFill>
                <a:srgbClr val="0A0A92"/>
              </a:solidFill>
            </a:endParaRPr>
          </a:p>
        </p:txBody>
      </p:sp>
      <p:sp>
        <p:nvSpPr>
          <p:cNvPr id="35842" name="Text Box 3"/>
          <p:cNvSpPr txBox="1">
            <a:spLocks noChangeArrowheads="1"/>
          </p:cNvSpPr>
          <p:nvPr/>
        </p:nvSpPr>
        <p:spPr bwMode="auto">
          <a:xfrm>
            <a:off x="685800" y="20955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a:solidFill>
                  <a:srgbClr val="0A0A92"/>
                </a:solidFill>
              </a:rPr>
              <a:t>EFFECTIVE COMMUNICATION (Cont..)</a:t>
            </a:r>
          </a:p>
        </p:txBody>
      </p:sp>
    </p:spTree>
    <p:extLst>
      <p:ext uri="{BB962C8B-B14F-4D97-AF65-F5344CB8AC3E}">
        <p14:creationId xmlns:p14="http://schemas.microsoft.com/office/powerpoint/2010/main" val="3350874567"/>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685800" y="11588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rgbClr val="0A0A92"/>
                </a:solidFill>
              </a:rPr>
              <a:t>TIPS ON GOOD LISTENING</a:t>
            </a:r>
          </a:p>
        </p:txBody>
      </p:sp>
      <p:sp>
        <p:nvSpPr>
          <p:cNvPr id="24579" name="Text Box 6"/>
          <p:cNvSpPr txBox="1">
            <a:spLocks noChangeArrowheads="1"/>
          </p:cNvSpPr>
          <p:nvPr/>
        </p:nvSpPr>
        <p:spPr bwMode="auto">
          <a:xfrm>
            <a:off x="381000" y="765175"/>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1</a:t>
            </a:r>
          </a:p>
          <a:p>
            <a:pPr eaLnBrk="1" hangingPunct="1"/>
            <a:r>
              <a:rPr lang="en-US">
                <a:solidFill>
                  <a:srgbClr val="0A0A92"/>
                </a:solidFill>
              </a:rPr>
              <a:t>	Be open! Switch off all </a:t>
            </a:r>
            <a:r>
              <a:rPr lang="en-US">
                <a:solidFill>
                  <a:srgbClr val="FF0000"/>
                </a:solidFill>
              </a:rPr>
              <a:t>negative thoughts </a:t>
            </a:r>
            <a:r>
              <a:rPr lang="en-US">
                <a:solidFill>
                  <a:srgbClr val="0A0A92"/>
                </a:solidFill>
              </a:rPr>
              <a:t>about the person.  Respective to what is being said.  Drop those emotional barriers that filter out what is being said or </a:t>
            </a:r>
            <a:r>
              <a:rPr lang="en-US">
                <a:solidFill>
                  <a:srgbClr val="FF0000"/>
                </a:solidFill>
              </a:rPr>
              <a:t>cause you to hear only what you want to hear.</a:t>
            </a:r>
          </a:p>
        </p:txBody>
      </p:sp>
      <p:sp>
        <p:nvSpPr>
          <p:cNvPr id="24580" name="Text Box 7"/>
          <p:cNvSpPr txBox="1">
            <a:spLocks noChangeArrowheads="1"/>
          </p:cNvSpPr>
          <p:nvPr/>
        </p:nvSpPr>
        <p:spPr bwMode="auto">
          <a:xfrm>
            <a:off x="361950" y="2636838"/>
            <a:ext cx="8458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2</a:t>
            </a:r>
          </a:p>
          <a:p>
            <a:pPr eaLnBrk="1" hangingPunct="1"/>
            <a:r>
              <a:rPr lang="en-US">
                <a:solidFill>
                  <a:srgbClr val="0A0A92"/>
                </a:solidFill>
              </a:rPr>
              <a:t>	Start listening to the first sentence! Self-centered people can</a:t>
            </a:r>
            <a:r>
              <a:rPr lang="ja-JP" altLang="en-US">
                <a:solidFill>
                  <a:srgbClr val="0A0A92"/>
                </a:solidFill>
              </a:rPr>
              <a:t>’</a:t>
            </a:r>
            <a:r>
              <a:rPr lang="en-US" altLang="ja-JP">
                <a:solidFill>
                  <a:srgbClr val="0A0A92"/>
                </a:solidFill>
              </a:rPr>
              <a:t>t actively listen.  They tend to be preoccupied with their own daydreams.  Put aside what you are doing and </a:t>
            </a:r>
            <a:r>
              <a:rPr lang="en-US" altLang="ja-JP">
                <a:solidFill>
                  <a:srgbClr val="FF0000"/>
                </a:solidFill>
              </a:rPr>
              <a:t>concentrate on what the person is saying</a:t>
            </a:r>
            <a:r>
              <a:rPr lang="en-US" altLang="ja-JP">
                <a:solidFill>
                  <a:srgbClr val="0A0A92"/>
                </a:solidFill>
              </a:rPr>
              <a:t>.</a:t>
            </a:r>
            <a:endParaRPr lang="en-US">
              <a:solidFill>
                <a:srgbClr val="0A0A92"/>
              </a:solidFill>
            </a:endParaRPr>
          </a:p>
        </p:txBody>
      </p:sp>
      <p:sp>
        <p:nvSpPr>
          <p:cNvPr id="24581" name="Text Box 8"/>
          <p:cNvSpPr txBox="1">
            <a:spLocks noChangeArrowheads="1"/>
          </p:cNvSpPr>
          <p:nvPr/>
        </p:nvSpPr>
        <p:spPr bwMode="auto">
          <a:xfrm>
            <a:off x="419100" y="44958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3</a:t>
            </a:r>
          </a:p>
          <a:p>
            <a:pPr eaLnBrk="1" hangingPunct="1"/>
            <a:r>
              <a:rPr lang="en-US">
                <a:solidFill>
                  <a:srgbClr val="0A0A92"/>
                </a:solidFill>
              </a:rPr>
              <a:t>	Concentrate on what is being said! Actively try to hear every words as if it were the most important thing you could hear at that moment.  </a:t>
            </a:r>
            <a:r>
              <a:rPr lang="en-US">
                <a:solidFill>
                  <a:srgbClr val="FF0000"/>
                </a:solidFill>
              </a:rPr>
              <a:t>Avoid the temptation to think faster than the person is talking. </a:t>
            </a:r>
          </a:p>
        </p:txBody>
      </p:sp>
    </p:spTree>
    <p:extLst>
      <p:ext uri="{BB962C8B-B14F-4D97-AF65-F5344CB8AC3E}">
        <p14:creationId xmlns:p14="http://schemas.microsoft.com/office/powerpoint/2010/main" val="4249647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additive="base">
                                        <p:cTn id="19" dur="500" fill="hold"/>
                                        <p:tgtEl>
                                          <p:spTgt spid="24581"/>
                                        </p:tgtEl>
                                        <p:attrNameLst>
                                          <p:attrName>ppt_x</p:attrName>
                                        </p:attrNameLst>
                                      </p:cBhvr>
                                      <p:tavLst>
                                        <p:tav tm="0">
                                          <p:val>
                                            <p:strVal val="#ppt_x"/>
                                          </p:val>
                                        </p:tav>
                                        <p:tav tm="100000">
                                          <p:val>
                                            <p:strVal val="#ppt_x"/>
                                          </p:val>
                                        </p:tav>
                                      </p:tavLst>
                                    </p:anim>
                                    <p:anim calcmode="lin" valueType="num">
                                      <p:cBhvr additive="base">
                                        <p:cTn id="20"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81000" y="260350"/>
            <a:ext cx="8458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4</a:t>
            </a:r>
          </a:p>
          <a:p>
            <a:pPr eaLnBrk="1" hangingPunct="1"/>
            <a:r>
              <a:rPr lang="en-US">
                <a:solidFill>
                  <a:srgbClr val="0A0A92"/>
                </a:solidFill>
              </a:rPr>
              <a:t>	Look for the meaning of what is being said.  Don</a:t>
            </a:r>
            <a:r>
              <a:rPr lang="ja-JP" altLang="en-US">
                <a:solidFill>
                  <a:srgbClr val="0A0A92"/>
                </a:solidFill>
              </a:rPr>
              <a:t>’</a:t>
            </a:r>
            <a:r>
              <a:rPr lang="en-US" altLang="ja-JP">
                <a:solidFill>
                  <a:srgbClr val="0A0A92"/>
                </a:solidFill>
              </a:rPr>
              <a:t>t try to read your own meanings into what the person is saying.  Rather, </a:t>
            </a:r>
            <a:r>
              <a:rPr lang="en-US" altLang="ja-JP">
                <a:solidFill>
                  <a:srgbClr val="FF0000"/>
                </a:solidFill>
              </a:rPr>
              <a:t>help the person convey his or her own meanings by showing genuine interest. </a:t>
            </a:r>
            <a:endParaRPr lang="en-US">
              <a:solidFill>
                <a:srgbClr val="FF0000"/>
              </a:solidFill>
            </a:endParaRPr>
          </a:p>
        </p:txBody>
      </p:sp>
      <p:sp>
        <p:nvSpPr>
          <p:cNvPr id="25603" name="Text Box 5"/>
          <p:cNvSpPr txBox="1">
            <a:spLocks noChangeArrowheads="1"/>
          </p:cNvSpPr>
          <p:nvPr/>
        </p:nvSpPr>
        <p:spPr bwMode="auto">
          <a:xfrm>
            <a:off x="400050" y="21336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5</a:t>
            </a:r>
          </a:p>
          <a:p>
            <a:pPr eaLnBrk="1" hangingPunct="1"/>
            <a:r>
              <a:rPr lang="en-US">
                <a:solidFill>
                  <a:srgbClr val="0A0A92"/>
                </a:solidFill>
              </a:rPr>
              <a:t>	</a:t>
            </a:r>
            <a:r>
              <a:rPr lang="en-US">
                <a:solidFill>
                  <a:srgbClr val="FF0000"/>
                </a:solidFill>
              </a:rPr>
              <a:t>Avoid the temptation to interrupt</a:t>
            </a:r>
            <a:r>
              <a:rPr lang="en-US">
                <a:solidFill>
                  <a:srgbClr val="0A0A92"/>
                </a:solidFill>
              </a:rPr>
              <a:t>!  Dr. David Schwart, in his </a:t>
            </a:r>
            <a:r>
              <a:rPr lang="en-US" i="1">
                <a:solidFill>
                  <a:srgbClr val="0A0A92"/>
                </a:solidFill>
              </a:rPr>
              <a:t>book The Magic of Thinking Big</a:t>
            </a:r>
            <a:r>
              <a:rPr lang="en-US">
                <a:solidFill>
                  <a:srgbClr val="0A0A92"/>
                </a:solidFill>
              </a:rPr>
              <a:t>, says </a:t>
            </a:r>
            <a:r>
              <a:rPr lang="ja-JP" altLang="en-US">
                <a:solidFill>
                  <a:srgbClr val="0A0A92"/>
                </a:solidFill>
              </a:rPr>
              <a:t>“</a:t>
            </a:r>
            <a:r>
              <a:rPr lang="en-US" altLang="ja-JP">
                <a:solidFill>
                  <a:srgbClr val="0A0A92"/>
                </a:solidFill>
              </a:rPr>
              <a:t>Big people monopolize the listening.  Small people monopolize the talking</a:t>
            </a:r>
            <a:r>
              <a:rPr lang="ja-JP" altLang="en-US">
                <a:solidFill>
                  <a:srgbClr val="0A0A92"/>
                </a:solidFill>
              </a:rPr>
              <a:t>’</a:t>
            </a:r>
            <a:r>
              <a:rPr lang="en-US" altLang="ja-JP">
                <a:solidFill>
                  <a:srgbClr val="0A0A92"/>
                </a:solidFill>
              </a:rPr>
              <a:t>.</a:t>
            </a:r>
            <a:endParaRPr lang="en-US">
              <a:solidFill>
                <a:srgbClr val="0A0A92"/>
              </a:solidFill>
            </a:endParaRPr>
          </a:p>
        </p:txBody>
      </p:sp>
      <p:sp>
        <p:nvSpPr>
          <p:cNvPr id="25604" name="Text Box 6"/>
          <p:cNvSpPr txBox="1">
            <a:spLocks noChangeArrowheads="1"/>
          </p:cNvSpPr>
          <p:nvPr/>
        </p:nvSpPr>
        <p:spPr bwMode="auto">
          <a:xfrm>
            <a:off x="419100" y="4175125"/>
            <a:ext cx="845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b="1" dirty="0" smtClean="0">
                <a:solidFill>
                  <a:srgbClr val="0A0A92"/>
                </a:solidFill>
                <a:latin typeface="+mn-lt"/>
              </a:rPr>
              <a:t>Tip # 6</a:t>
            </a:r>
          </a:p>
          <a:p>
            <a:pPr eaLnBrk="1" hangingPunct="1">
              <a:defRPr/>
            </a:pPr>
            <a:r>
              <a:rPr lang="en-US" sz="2800" dirty="0" smtClean="0">
                <a:solidFill>
                  <a:srgbClr val="0A0A92"/>
                </a:solidFill>
                <a:latin typeface="+mn-lt"/>
              </a:rPr>
              <a:t>	Ask questions that </a:t>
            </a:r>
            <a:r>
              <a:rPr lang="en-US" sz="2800" dirty="0" smtClean="0">
                <a:solidFill>
                  <a:srgbClr val="FF0000"/>
                </a:solidFill>
                <a:latin typeface="+mn-lt"/>
              </a:rPr>
              <a:t>stimulate the person to talk and clarify your understanding of what is being said.</a:t>
            </a:r>
            <a:r>
              <a:rPr lang="en-US" sz="2800" dirty="0" smtClean="0">
                <a:solidFill>
                  <a:srgbClr val="0A0A92"/>
                </a:solidFill>
                <a:latin typeface="+mn-lt"/>
              </a:rPr>
              <a:t>  Use trail questions, like </a:t>
            </a:r>
            <a:r>
              <a:rPr lang="ja-JP" altLang="en-US" sz="2800" dirty="0" smtClean="0">
                <a:solidFill>
                  <a:srgbClr val="0A0A92"/>
                </a:solidFill>
                <a:latin typeface="+mn-lt"/>
              </a:rPr>
              <a:t>“</a:t>
            </a:r>
            <a:r>
              <a:rPr lang="en-US" altLang="ja-JP" sz="2800" dirty="0" smtClean="0">
                <a:solidFill>
                  <a:srgbClr val="FF0000"/>
                </a:solidFill>
                <a:latin typeface="+mn-lt"/>
              </a:rPr>
              <a:t>Do I understand correctly that</a:t>
            </a:r>
            <a:r>
              <a:rPr lang="en-US" altLang="ja-JP" sz="2800" dirty="0" smtClean="0">
                <a:solidFill>
                  <a:srgbClr val="0A0A92"/>
                </a:solidFill>
                <a:latin typeface="+mn-lt"/>
              </a:rPr>
              <a:t>….,</a:t>
            </a:r>
            <a:r>
              <a:rPr lang="ja-JP" altLang="en-US" sz="2800" dirty="0" smtClean="0">
                <a:solidFill>
                  <a:srgbClr val="0A0A92"/>
                </a:solidFill>
                <a:latin typeface="+mn-lt"/>
              </a:rPr>
              <a:t>”</a:t>
            </a:r>
            <a:r>
              <a:rPr lang="en-US" altLang="ja-JP" sz="2800" dirty="0" smtClean="0">
                <a:solidFill>
                  <a:srgbClr val="0A0A92"/>
                </a:solidFill>
                <a:latin typeface="+mn-lt"/>
              </a:rPr>
              <a:t> to test your understanding.</a:t>
            </a:r>
            <a:endParaRPr lang="en-US" sz="2800" dirty="0" smtClean="0">
              <a:solidFill>
                <a:srgbClr val="0A0A92"/>
              </a:solidFill>
              <a:latin typeface="+mn-lt"/>
            </a:endParaRPr>
          </a:p>
        </p:txBody>
      </p:sp>
    </p:spTree>
    <p:extLst>
      <p:ext uri="{BB962C8B-B14F-4D97-AF65-F5344CB8AC3E}">
        <p14:creationId xmlns:p14="http://schemas.microsoft.com/office/powerpoint/2010/main" val="9225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ppt_x"/>
                                          </p:val>
                                        </p:tav>
                                        <p:tav tm="100000">
                                          <p:val>
                                            <p:strVal val="#ppt_x"/>
                                          </p:val>
                                        </p:tav>
                                      </p:tavLst>
                                    </p:anim>
                                    <p:anim calcmode="lin" valueType="num">
                                      <p:cBhvr additive="base">
                                        <p:cTn id="14"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500" fill="hold"/>
                                        <p:tgtEl>
                                          <p:spTgt spid="25604"/>
                                        </p:tgtEl>
                                        <p:attrNameLst>
                                          <p:attrName>ppt_x</p:attrName>
                                        </p:attrNameLst>
                                      </p:cBhvr>
                                      <p:tavLst>
                                        <p:tav tm="0">
                                          <p:val>
                                            <p:strVal val="#ppt_x"/>
                                          </p:val>
                                        </p:tav>
                                        <p:tav tm="100000">
                                          <p:val>
                                            <p:strVal val="#ppt_x"/>
                                          </p:val>
                                        </p:tav>
                                      </p:tavLst>
                                    </p:anim>
                                    <p:anim calcmode="lin" valueType="num">
                                      <p:cBhvr additive="base">
                                        <p:cTn id="20"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P spid="2560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81000" y="549275"/>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7</a:t>
            </a:r>
          </a:p>
          <a:p>
            <a:pPr eaLnBrk="1" hangingPunct="1"/>
            <a:r>
              <a:rPr lang="en-US">
                <a:solidFill>
                  <a:srgbClr val="0A0A92"/>
                </a:solidFill>
              </a:rPr>
              <a:t>	</a:t>
            </a:r>
            <a:r>
              <a:rPr lang="en-US">
                <a:solidFill>
                  <a:srgbClr val="FF0000"/>
                </a:solidFill>
              </a:rPr>
              <a:t>Record important point </a:t>
            </a:r>
            <a:r>
              <a:rPr lang="en-US">
                <a:solidFill>
                  <a:srgbClr val="0A0A92"/>
                </a:solidFill>
              </a:rPr>
              <a:t>being made.  If appropriate, take notes.</a:t>
            </a:r>
          </a:p>
        </p:txBody>
      </p:sp>
      <p:sp>
        <p:nvSpPr>
          <p:cNvPr id="26627" name="Text Box 5"/>
          <p:cNvSpPr txBox="1">
            <a:spLocks noChangeArrowheads="1"/>
          </p:cNvSpPr>
          <p:nvPr/>
        </p:nvSpPr>
        <p:spPr bwMode="auto">
          <a:xfrm>
            <a:off x="361950" y="1844675"/>
            <a:ext cx="845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8</a:t>
            </a:r>
          </a:p>
          <a:p>
            <a:pPr eaLnBrk="1" hangingPunct="1"/>
            <a:r>
              <a:rPr lang="en-US">
                <a:solidFill>
                  <a:srgbClr val="0A0A92"/>
                </a:solidFill>
              </a:rPr>
              <a:t>	Screen out interruptions and </a:t>
            </a:r>
            <a:r>
              <a:rPr lang="en-US">
                <a:solidFill>
                  <a:srgbClr val="FF0000"/>
                </a:solidFill>
              </a:rPr>
              <a:t>ignore distractions</a:t>
            </a:r>
            <a:r>
              <a:rPr lang="en-US">
                <a:solidFill>
                  <a:srgbClr val="0A0A92"/>
                </a:solidFill>
              </a:rPr>
              <a:t>.</a:t>
            </a:r>
          </a:p>
        </p:txBody>
      </p:sp>
      <p:sp>
        <p:nvSpPr>
          <p:cNvPr id="26628" name="Text Box 6"/>
          <p:cNvSpPr txBox="1">
            <a:spLocks noChangeArrowheads="1"/>
          </p:cNvSpPr>
          <p:nvPr/>
        </p:nvSpPr>
        <p:spPr bwMode="auto">
          <a:xfrm>
            <a:off x="395288" y="3021013"/>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9</a:t>
            </a:r>
          </a:p>
          <a:p>
            <a:pPr eaLnBrk="1" hangingPunct="1"/>
            <a:r>
              <a:rPr lang="en-US">
                <a:solidFill>
                  <a:srgbClr val="0A0A92"/>
                </a:solidFill>
              </a:rPr>
              <a:t>	Use facial expressions and </a:t>
            </a:r>
            <a:r>
              <a:rPr lang="en-US">
                <a:solidFill>
                  <a:srgbClr val="FF0000"/>
                </a:solidFill>
              </a:rPr>
              <a:t>body language </a:t>
            </a:r>
            <a:r>
              <a:rPr lang="en-US">
                <a:solidFill>
                  <a:srgbClr val="0A0A92"/>
                </a:solidFill>
              </a:rPr>
              <a:t>to express interest and comprehension. </a:t>
            </a:r>
          </a:p>
        </p:txBody>
      </p:sp>
      <p:sp>
        <p:nvSpPr>
          <p:cNvPr id="26629" name="Text Box 7"/>
          <p:cNvSpPr txBox="1">
            <a:spLocks noChangeArrowheads="1"/>
          </p:cNvSpPr>
          <p:nvPr/>
        </p:nvSpPr>
        <p:spPr bwMode="auto">
          <a:xfrm>
            <a:off x="395288" y="4595813"/>
            <a:ext cx="8458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 10</a:t>
            </a:r>
          </a:p>
          <a:p>
            <a:pPr eaLnBrk="1" hangingPunct="1"/>
            <a:r>
              <a:rPr lang="en-US">
                <a:solidFill>
                  <a:srgbClr val="0A0A92"/>
                </a:solidFill>
              </a:rPr>
              <a:t>	Don</a:t>
            </a:r>
            <a:r>
              <a:rPr lang="ja-JP" altLang="en-US">
                <a:solidFill>
                  <a:srgbClr val="0A0A92"/>
                </a:solidFill>
              </a:rPr>
              <a:t>’</a:t>
            </a:r>
            <a:r>
              <a:rPr lang="en-US" altLang="ja-JP">
                <a:solidFill>
                  <a:srgbClr val="0A0A92"/>
                </a:solidFill>
              </a:rPr>
              <a:t>t over-react to highly charged or emotional words; look for the meanings behind those words.  </a:t>
            </a:r>
            <a:r>
              <a:rPr lang="en-US" altLang="ja-JP">
                <a:solidFill>
                  <a:srgbClr val="FF0000"/>
                </a:solidFill>
              </a:rPr>
              <a:t>Avoid jumping to conclusions</a:t>
            </a:r>
            <a:r>
              <a:rPr lang="en-US" altLang="ja-JP">
                <a:solidFill>
                  <a:srgbClr val="0A0A92"/>
                </a:solidFill>
              </a:rPr>
              <a:t>.  Hear the person out.</a:t>
            </a:r>
            <a:endParaRPr lang="en-US">
              <a:solidFill>
                <a:srgbClr val="0A0A92"/>
              </a:solidFill>
            </a:endParaRPr>
          </a:p>
        </p:txBody>
      </p:sp>
    </p:spTree>
    <p:extLst>
      <p:ext uri="{BB962C8B-B14F-4D97-AF65-F5344CB8AC3E}">
        <p14:creationId xmlns:p14="http://schemas.microsoft.com/office/powerpoint/2010/main" val="141710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additive="base">
                                        <p:cTn id="13" dur="500" fill="hold"/>
                                        <p:tgtEl>
                                          <p:spTgt spid="26627"/>
                                        </p:tgtEl>
                                        <p:attrNameLst>
                                          <p:attrName>ppt_x</p:attrName>
                                        </p:attrNameLst>
                                      </p:cBhvr>
                                      <p:tavLst>
                                        <p:tav tm="0">
                                          <p:val>
                                            <p:strVal val="#ppt_x"/>
                                          </p:val>
                                        </p:tav>
                                        <p:tav tm="100000">
                                          <p:val>
                                            <p:strVal val="#ppt_x"/>
                                          </p:val>
                                        </p:tav>
                                      </p:tavLst>
                                    </p:anim>
                                    <p:anim calcmode="lin" valueType="num">
                                      <p:cBhvr additive="base">
                                        <p:cTn id="14"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additive="base">
                                        <p:cTn id="19" dur="500" fill="hold"/>
                                        <p:tgtEl>
                                          <p:spTgt spid="26628"/>
                                        </p:tgtEl>
                                        <p:attrNameLst>
                                          <p:attrName>ppt_x</p:attrName>
                                        </p:attrNameLst>
                                      </p:cBhvr>
                                      <p:tavLst>
                                        <p:tav tm="0">
                                          <p:val>
                                            <p:strVal val="#ppt_x"/>
                                          </p:val>
                                        </p:tav>
                                        <p:tav tm="100000">
                                          <p:val>
                                            <p:strVal val="#ppt_x"/>
                                          </p:val>
                                        </p:tav>
                                      </p:tavLst>
                                    </p:anim>
                                    <p:anim calcmode="lin" valueType="num">
                                      <p:cBhvr additive="base">
                                        <p:cTn id="20"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9"/>
                                        </p:tgtEl>
                                        <p:attrNameLst>
                                          <p:attrName>style.visibility</p:attrName>
                                        </p:attrNameLst>
                                      </p:cBhvr>
                                      <p:to>
                                        <p:strVal val="visible"/>
                                      </p:to>
                                    </p:set>
                                    <p:anim calcmode="lin" valueType="num">
                                      <p:cBhvr additive="base">
                                        <p:cTn id="25" dur="500" fill="hold"/>
                                        <p:tgtEl>
                                          <p:spTgt spid="26629"/>
                                        </p:tgtEl>
                                        <p:attrNameLst>
                                          <p:attrName>ppt_x</p:attrName>
                                        </p:attrNameLst>
                                      </p:cBhvr>
                                      <p:tavLst>
                                        <p:tav tm="0">
                                          <p:val>
                                            <p:strVal val="#ppt_x"/>
                                          </p:val>
                                        </p:tav>
                                        <p:tav tm="100000">
                                          <p:val>
                                            <p:strVal val="#ppt_x"/>
                                          </p:val>
                                        </p:tav>
                                      </p:tavLst>
                                    </p:anim>
                                    <p:anim calcmode="lin" valueType="num">
                                      <p:cBhvr additive="base">
                                        <p:cTn id="26"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8" grpId="0"/>
      <p:bldP spid="26629"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4"/>
          <p:cNvSpPr txBox="1">
            <a:spLocks noChangeArrowheads="1"/>
          </p:cNvSpPr>
          <p:nvPr/>
        </p:nvSpPr>
        <p:spPr bwMode="auto">
          <a:xfrm>
            <a:off x="685800" y="333375"/>
            <a:ext cx="7848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rgbClr val="0A0A92"/>
                </a:solidFill>
              </a:rPr>
              <a:t>EVALUATOR</a:t>
            </a:r>
            <a:r>
              <a:rPr lang="ja-JP" altLang="en-US" sz="2800" b="1">
                <a:solidFill>
                  <a:srgbClr val="0A0A92"/>
                </a:solidFill>
              </a:rPr>
              <a:t>’</a:t>
            </a:r>
            <a:r>
              <a:rPr lang="en-US" altLang="ja-JP" sz="2800" b="1">
                <a:solidFill>
                  <a:srgbClr val="0A0A92"/>
                </a:solidFill>
              </a:rPr>
              <a:t>S CHARACTERISTICS</a:t>
            </a:r>
            <a:endParaRPr lang="en-US" sz="2800" b="1">
              <a:solidFill>
                <a:srgbClr val="0A0A92"/>
              </a:solidFill>
            </a:endParaRPr>
          </a:p>
        </p:txBody>
      </p:sp>
      <p:sp>
        <p:nvSpPr>
          <p:cNvPr id="27651" name="Text Box 5"/>
          <p:cNvSpPr txBox="1">
            <a:spLocks noChangeArrowheads="1"/>
          </p:cNvSpPr>
          <p:nvPr/>
        </p:nvSpPr>
        <p:spPr bwMode="auto">
          <a:xfrm>
            <a:off x="381000" y="1125538"/>
            <a:ext cx="2514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u="sng">
                <a:solidFill>
                  <a:srgbClr val="FF0000"/>
                </a:solidFill>
              </a:rPr>
              <a:t>YES</a:t>
            </a:r>
            <a:r>
              <a:rPr lang="en-US" sz="2800">
                <a:solidFill>
                  <a:srgbClr val="FF0000"/>
                </a:solidFill>
              </a:rPr>
              <a:t>	</a:t>
            </a:r>
          </a:p>
        </p:txBody>
      </p:sp>
      <p:sp>
        <p:nvSpPr>
          <p:cNvPr id="27652" name="Text Box 6"/>
          <p:cNvSpPr txBox="1">
            <a:spLocks noChangeArrowheads="1"/>
          </p:cNvSpPr>
          <p:nvPr/>
        </p:nvSpPr>
        <p:spPr bwMode="auto">
          <a:xfrm>
            <a:off x="1346200" y="1125538"/>
            <a:ext cx="36576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v"/>
            </a:pPr>
            <a:r>
              <a:rPr lang="en-US" sz="2800">
                <a:solidFill>
                  <a:srgbClr val="0A0A92"/>
                </a:solidFill>
              </a:rPr>
              <a:t>Punctual</a:t>
            </a:r>
          </a:p>
          <a:p>
            <a:pPr eaLnBrk="1" hangingPunct="1">
              <a:buFont typeface="Wingdings" charset="0"/>
              <a:buChar char="v"/>
            </a:pPr>
            <a:r>
              <a:rPr lang="en-US" sz="2800">
                <a:solidFill>
                  <a:srgbClr val="0A0A92"/>
                </a:solidFill>
              </a:rPr>
              <a:t>Objective</a:t>
            </a:r>
          </a:p>
          <a:p>
            <a:pPr eaLnBrk="1" hangingPunct="1">
              <a:buFont typeface="Wingdings" charset="0"/>
              <a:buChar char="v"/>
            </a:pPr>
            <a:r>
              <a:rPr lang="en-US" sz="2800">
                <a:solidFill>
                  <a:srgbClr val="0A0A92"/>
                </a:solidFill>
              </a:rPr>
              <a:t>Analytical</a:t>
            </a:r>
          </a:p>
          <a:p>
            <a:pPr eaLnBrk="1" hangingPunct="1">
              <a:buFont typeface="Wingdings" charset="0"/>
              <a:buChar char="v"/>
            </a:pPr>
            <a:r>
              <a:rPr lang="en-US" sz="2800">
                <a:solidFill>
                  <a:srgbClr val="0A0A92"/>
                </a:solidFill>
              </a:rPr>
              <a:t>Open minded</a:t>
            </a:r>
          </a:p>
          <a:p>
            <a:pPr eaLnBrk="1" hangingPunct="1">
              <a:buFont typeface="Wingdings" charset="0"/>
              <a:buChar char="v"/>
            </a:pPr>
            <a:r>
              <a:rPr lang="en-US" sz="2800">
                <a:solidFill>
                  <a:srgbClr val="0A0A92"/>
                </a:solidFill>
              </a:rPr>
              <a:t>Inquisitive</a:t>
            </a:r>
          </a:p>
          <a:p>
            <a:pPr eaLnBrk="1" hangingPunct="1">
              <a:buFont typeface="Wingdings" charset="0"/>
              <a:buChar char="v"/>
            </a:pPr>
            <a:r>
              <a:rPr lang="en-US" sz="2800">
                <a:solidFill>
                  <a:srgbClr val="0A0A92"/>
                </a:solidFill>
              </a:rPr>
              <a:t>Polite</a:t>
            </a:r>
          </a:p>
          <a:p>
            <a:pPr eaLnBrk="1" hangingPunct="1">
              <a:buFont typeface="Wingdings" charset="0"/>
              <a:buChar char="v"/>
            </a:pPr>
            <a:r>
              <a:rPr lang="en-US" sz="2800">
                <a:solidFill>
                  <a:srgbClr val="0A0A92"/>
                </a:solidFill>
              </a:rPr>
              <a:t>Good communicator</a:t>
            </a:r>
          </a:p>
          <a:p>
            <a:pPr eaLnBrk="1" hangingPunct="1">
              <a:buFont typeface="Wingdings" charset="0"/>
              <a:buChar char="v"/>
            </a:pPr>
            <a:r>
              <a:rPr lang="en-US" sz="2800">
                <a:solidFill>
                  <a:srgbClr val="0A0A92"/>
                </a:solidFill>
              </a:rPr>
              <a:t>Honest</a:t>
            </a:r>
          </a:p>
          <a:p>
            <a:pPr eaLnBrk="1" hangingPunct="1">
              <a:buFont typeface="Wingdings" charset="0"/>
              <a:buChar char="v"/>
            </a:pPr>
            <a:r>
              <a:rPr lang="en-US" sz="2800">
                <a:solidFill>
                  <a:srgbClr val="0A0A92"/>
                </a:solidFill>
              </a:rPr>
              <a:t>Impartial</a:t>
            </a:r>
          </a:p>
          <a:p>
            <a:pPr eaLnBrk="1" hangingPunct="1">
              <a:buFont typeface="Wingdings" charset="0"/>
              <a:buChar char="v"/>
            </a:pPr>
            <a:r>
              <a:rPr lang="en-US" sz="2800">
                <a:solidFill>
                  <a:srgbClr val="0A0A92"/>
                </a:solidFill>
              </a:rPr>
              <a:t>Industrious/good judgment</a:t>
            </a:r>
          </a:p>
          <a:p>
            <a:pPr eaLnBrk="1" hangingPunct="1">
              <a:buFont typeface="Wingdings" charset="0"/>
              <a:buChar char="v"/>
            </a:pPr>
            <a:r>
              <a:rPr lang="en-US" sz="2800">
                <a:solidFill>
                  <a:srgbClr val="0A0A92"/>
                </a:solidFill>
              </a:rPr>
              <a:t>Patient</a:t>
            </a:r>
          </a:p>
          <a:p>
            <a:pPr eaLnBrk="1" hangingPunct="1">
              <a:buFont typeface="Wingdings" charset="0"/>
              <a:buChar char="v"/>
            </a:pPr>
            <a:endParaRPr lang="en-US" sz="2800">
              <a:solidFill>
                <a:srgbClr val="0A0A92"/>
              </a:solidFill>
            </a:endParaRPr>
          </a:p>
          <a:p>
            <a:pPr eaLnBrk="1" hangingPunct="1">
              <a:buFont typeface="Wingdings" charset="0"/>
              <a:buChar char="v"/>
            </a:pPr>
            <a:endParaRPr lang="en-US" sz="2800">
              <a:solidFill>
                <a:srgbClr val="0A0A92"/>
              </a:solidFill>
            </a:endParaRPr>
          </a:p>
        </p:txBody>
      </p:sp>
      <p:sp>
        <p:nvSpPr>
          <p:cNvPr id="27653" name="Text Box 8"/>
          <p:cNvSpPr txBox="1">
            <a:spLocks noChangeArrowheads="1"/>
          </p:cNvSpPr>
          <p:nvPr/>
        </p:nvSpPr>
        <p:spPr bwMode="auto">
          <a:xfrm>
            <a:off x="4572000" y="1125538"/>
            <a:ext cx="2514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u="sng">
                <a:solidFill>
                  <a:srgbClr val="FF0000"/>
                </a:solidFill>
              </a:rPr>
              <a:t>NO</a:t>
            </a:r>
            <a:endParaRPr lang="en-US" sz="2800">
              <a:solidFill>
                <a:srgbClr val="FF0000"/>
              </a:solidFill>
            </a:endParaRPr>
          </a:p>
        </p:txBody>
      </p:sp>
      <p:sp>
        <p:nvSpPr>
          <p:cNvPr id="27654" name="Text Box 9"/>
          <p:cNvSpPr txBox="1">
            <a:spLocks noChangeArrowheads="1"/>
          </p:cNvSpPr>
          <p:nvPr/>
        </p:nvSpPr>
        <p:spPr bwMode="auto">
          <a:xfrm>
            <a:off x="5235575" y="1196975"/>
            <a:ext cx="3657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v"/>
            </a:pPr>
            <a:r>
              <a:rPr lang="en-US" sz="2800">
                <a:solidFill>
                  <a:srgbClr val="0A0A92"/>
                </a:solidFill>
              </a:rPr>
              <a:t>Cynical</a:t>
            </a:r>
          </a:p>
          <a:p>
            <a:pPr eaLnBrk="1" hangingPunct="1">
              <a:buFont typeface="Wingdings" charset="0"/>
              <a:buChar char="v"/>
            </a:pPr>
            <a:r>
              <a:rPr lang="en-US" sz="2800">
                <a:solidFill>
                  <a:srgbClr val="0A0A92"/>
                </a:solidFill>
              </a:rPr>
              <a:t>A nit picker</a:t>
            </a:r>
          </a:p>
          <a:p>
            <a:pPr eaLnBrk="1" hangingPunct="1">
              <a:buFont typeface="Wingdings" charset="0"/>
              <a:buChar char="v"/>
            </a:pPr>
            <a:r>
              <a:rPr lang="en-US" sz="2800">
                <a:solidFill>
                  <a:srgbClr val="0A0A92"/>
                </a:solidFill>
              </a:rPr>
              <a:t>A quitter</a:t>
            </a:r>
          </a:p>
          <a:p>
            <a:pPr eaLnBrk="1" hangingPunct="1">
              <a:buFont typeface="Wingdings" charset="0"/>
              <a:buChar char="v"/>
            </a:pPr>
            <a:r>
              <a:rPr lang="en-US" sz="2800">
                <a:solidFill>
                  <a:srgbClr val="0A0A92"/>
                </a:solidFill>
              </a:rPr>
              <a:t>Argumentative</a:t>
            </a:r>
          </a:p>
          <a:p>
            <a:pPr eaLnBrk="1" hangingPunct="1">
              <a:buFont typeface="Wingdings" charset="0"/>
              <a:buChar char="v"/>
            </a:pPr>
            <a:r>
              <a:rPr lang="en-US" sz="2800">
                <a:solidFill>
                  <a:srgbClr val="0A0A92"/>
                </a:solidFill>
              </a:rPr>
              <a:t>Anxious to please</a:t>
            </a:r>
          </a:p>
          <a:p>
            <a:pPr eaLnBrk="1" hangingPunct="1">
              <a:buFont typeface="Wingdings" charset="0"/>
              <a:buChar char="v"/>
            </a:pPr>
            <a:r>
              <a:rPr lang="en-US" sz="2800">
                <a:solidFill>
                  <a:srgbClr val="0A0A92"/>
                </a:solidFill>
              </a:rPr>
              <a:t>opinionated</a:t>
            </a:r>
          </a:p>
        </p:txBody>
      </p:sp>
    </p:spTree>
    <p:extLst>
      <p:ext uri="{BB962C8B-B14F-4D97-AF65-F5344CB8AC3E}">
        <p14:creationId xmlns:p14="http://schemas.microsoft.com/office/powerpoint/2010/main" val="128497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ssolve">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dissolve">
                                      <p:cBhvr>
                                        <p:cTn id="17" dur="500"/>
                                        <p:tgtEl>
                                          <p:spTgt spid="276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4"/>
                                        </p:tgtEl>
                                        <p:attrNameLst>
                                          <p:attrName>style.visibility</p:attrName>
                                        </p:attrNameLst>
                                      </p:cBhvr>
                                      <p:to>
                                        <p:strVal val="visible"/>
                                      </p:to>
                                    </p:set>
                                    <p:animEffect transition="in" filter="dissolve">
                                      <p:cBhvr>
                                        <p:cTn id="22"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p:bldP spid="2765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685800" y="333375"/>
            <a:ext cx="7848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rgbClr val="0A0A92"/>
                </a:solidFill>
              </a:rPr>
              <a:t>PRACTICAL TIPS  ON EVALUATION</a:t>
            </a:r>
          </a:p>
        </p:txBody>
      </p:sp>
      <p:sp>
        <p:nvSpPr>
          <p:cNvPr id="29699" name="Text Box 3"/>
          <p:cNvSpPr txBox="1">
            <a:spLocks noChangeArrowheads="1"/>
          </p:cNvSpPr>
          <p:nvPr/>
        </p:nvSpPr>
        <p:spPr bwMode="auto">
          <a:xfrm>
            <a:off x="381000" y="981075"/>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1</a:t>
            </a:r>
          </a:p>
          <a:p>
            <a:pPr eaLnBrk="1" hangingPunct="1"/>
            <a:r>
              <a:rPr lang="en-US">
                <a:solidFill>
                  <a:srgbClr val="0A0A92"/>
                </a:solidFill>
              </a:rPr>
              <a:t>	Evaluators are adequately trained.  The blind can only led the blind.</a:t>
            </a:r>
          </a:p>
        </p:txBody>
      </p:sp>
      <p:sp>
        <p:nvSpPr>
          <p:cNvPr id="29700" name="Text Box 6"/>
          <p:cNvSpPr txBox="1">
            <a:spLocks noChangeArrowheads="1"/>
          </p:cNvSpPr>
          <p:nvPr/>
        </p:nvSpPr>
        <p:spPr bwMode="auto">
          <a:xfrm>
            <a:off x="381000" y="2205038"/>
            <a:ext cx="8458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2</a:t>
            </a:r>
          </a:p>
          <a:p>
            <a:pPr eaLnBrk="1" hangingPunct="1"/>
            <a:r>
              <a:rPr lang="en-US">
                <a:solidFill>
                  <a:srgbClr val="0A0A92"/>
                </a:solidFill>
              </a:rPr>
              <a:t>	Evaluators know the area they are entering.  Do some research prior to the evaluation.  Read manual, procedures , previous evaluation reports and other records. Take time to prepare your checklist.</a:t>
            </a:r>
          </a:p>
        </p:txBody>
      </p:sp>
      <p:sp>
        <p:nvSpPr>
          <p:cNvPr id="29701" name="Text Box 7"/>
          <p:cNvSpPr txBox="1">
            <a:spLocks noChangeArrowheads="1"/>
          </p:cNvSpPr>
          <p:nvPr/>
        </p:nvSpPr>
        <p:spPr bwMode="auto">
          <a:xfrm>
            <a:off x="285750" y="4173538"/>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3</a:t>
            </a:r>
          </a:p>
          <a:p>
            <a:pPr eaLnBrk="1" hangingPunct="1"/>
            <a:r>
              <a:rPr lang="en-US">
                <a:solidFill>
                  <a:srgbClr val="0A0A92"/>
                </a:solidFill>
              </a:rPr>
              <a:t>	Department Head, supervisor and other personnel should be clear of the purpose of the evaluation.</a:t>
            </a:r>
          </a:p>
        </p:txBody>
      </p:sp>
      <p:sp>
        <p:nvSpPr>
          <p:cNvPr id="29702" name="Text Box 2"/>
          <p:cNvSpPr txBox="1">
            <a:spLocks noChangeArrowheads="1"/>
          </p:cNvSpPr>
          <p:nvPr/>
        </p:nvSpPr>
        <p:spPr bwMode="auto">
          <a:xfrm>
            <a:off x="352425" y="5622925"/>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A0A92"/>
                </a:solidFill>
              </a:rPr>
              <a:t>Tip 4</a:t>
            </a:r>
          </a:p>
          <a:p>
            <a:pPr eaLnBrk="1" hangingPunct="1"/>
            <a:r>
              <a:rPr lang="en-US">
                <a:solidFill>
                  <a:srgbClr val="0A0A92"/>
                </a:solidFill>
              </a:rPr>
              <a:t>	Record findings immediately</a:t>
            </a:r>
          </a:p>
        </p:txBody>
      </p:sp>
    </p:spTree>
    <p:extLst>
      <p:ext uri="{BB962C8B-B14F-4D97-AF65-F5344CB8AC3E}">
        <p14:creationId xmlns:p14="http://schemas.microsoft.com/office/powerpoint/2010/main" val="124725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dissolve">
                                      <p:cBhvr>
                                        <p:cTn id="12" dur="500"/>
                                        <p:tgtEl>
                                          <p:spTgt spid="29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dissolve">
                                      <p:cBhvr>
                                        <p:cTn id="17" dur="500"/>
                                        <p:tgtEl>
                                          <p:spTgt spid="29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dissolve">
                                      <p:cBhvr>
                                        <p:cTn id="22"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2970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Calibri" charset="0"/>
              </a:rPr>
              <a:t>Reporting</a:t>
            </a:r>
          </a:p>
        </p:txBody>
      </p:sp>
      <p:sp>
        <p:nvSpPr>
          <p:cNvPr id="30723" name="Content Placeholder 2"/>
          <p:cNvSpPr>
            <a:spLocks noGrp="1"/>
          </p:cNvSpPr>
          <p:nvPr>
            <p:ph idx="1"/>
          </p:nvPr>
        </p:nvSpPr>
        <p:spPr/>
        <p:txBody>
          <a:bodyPr/>
          <a:lstStyle/>
          <a:p>
            <a:pPr eaLnBrk="1" hangingPunct="1"/>
            <a:r>
              <a:rPr lang="en-US" sz="3600">
                <a:latin typeface="Calibri" charset="0"/>
              </a:rPr>
              <a:t>Qualitative</a:t>
            </a:r>
          </a:p>
          <a:p>
            <a:pPr eaLnBrk="1" hangingPunct="1"/>
            <a:r>
              <a:rPr lang="en-US" sz="3600">
                <a:latin typeface="Calibri" charset="0"/>
              </a:rPr>
              <a:t>Strength</a:t>
            </a:r>
          </a:p>
          <a:p>
            <a:pPr eaLnBrk="1" hangingPunct="1"/>
            <a:r>
              <a:rPr lang="en-US" sz="3600">
                <a:latin typeface="Calibri" charset="0"/>
              </a:rPr>
              <a:t>Shortcomings (weaknesses)</a:t>
            </a:r>
          </a:p>
          <a:p>
            <a:pPr eaLnBrk="1" hangingPunct="1"/>
            <a:r>
              <a:rPr lang="en-US" sz="3600">
                <a:latin typeface="Calibri" charset="0"/>
              </a:rPr>
              <a:t>Concerns</a:t>
            </a:r>
          </a:p>
          <a:p>
            <a:pPr eaLnBrk="1" hangingPunct="1"/>
            <a:r>
              <a:rPr lang="en-US" sz="3600">
                <a:latin typeface="Calibri" charset="0"/>
              </a:rPr>
              <a:t>Opportunities for Improvement</a:t>
            </a:r>
          </a:p>
        </p:txBody>
      </p:sp>
    </p:spTree>
    <p:extLst>
      <p:ext uri="{BB962C8B-B14F-4D97-AF65-F5344CB8AC3E}">
        <p14:creationId xmlns:p14="http://schemas.microsoft.com/office/powerpoint/2010/main" val="202837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dissolve">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dissolve">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dissolve">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dissolve">
                                      <p:cBhvr>
                                        <p:cTn id="2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a:latin typeface="Calibri" charset="0"/>
              </a:rPr>
              <a:t>Chair of Team(s) Presentation</a:t>
            </a:r>
          </a:p>
        </p:txBody>
      </p:sp>
      <p:sp>
        <p:nvSpPr>
          <p:cNvPr id="31747" name="Content Placeholder 2"/>
          <p:cNvSpPr>
            <a:spLocks noGrp="1"/>
          </p:cNvSpPr>
          <p:nvPr>
            <p:ph idx="1"/>
          </p:nvPr>
        </p:nvSpPr>
        <p:spPr/>
        <p:txBody>
          <a:bodyPr/>
          <a:lstStyle/>
          <a:p>
            <a:pPr eaLnBrk="1" hangingPunct="1"/>
            <a:r>
              <a:rPr lang="en-US" sz="3600">
                <a:latin typeface="Calibri" charset="0"/>
              </a:rPr>
              <a:t>University Programmes evaluated</a:t>
            </a:r>
          </a:p>
          <a:p>
            <a:pPr eaLnBrk="1" hangingPunct="1"/>
            <a:r>
              <a:rPr lang="en-US" sz="3600">
                <a:latin typeface="Calibri" charset="0"/>
              </a:rPr>
              <a:t>Strength, </a:t>
            </a:r>
            <a:r>
              <a:rPr lang="en-US" sz="3600">
                <a:solidFill>
                  <a:srgbClr val="FF0000"/>
                </a:solidFill>
                <a:latin typeface="Calibri" charset="0"/>
              </a:rPr>
              <a:t>weakness, concern</a:t>
            </a:r>
            <a:r>
              <a:rPr lang="en-US" sz="3600">
                <a:latin typeface="Calibri" charset="0"/>
              </a:rPr>
              <a:t>, OFI</a:t>
            </a:r>
          </a:p>
          <a:p>
            <a:pPr eaLnBrk="1" hangingPunct="1"/>
            <a:r>
              <a:rPr lang="en-US" sz="3600">
                <a:latin typeface="Calibri" charset="0"/>
              </a:rPr>
              <a:t>Recommendation(s)</a:t>
            </a:r>
          </a:p>
        </p:txBody>
      </p:sp>
    </p:spTree>
    <p:extLst>
      <p:ext uri="{BB962C8B-B14F-4D97-AF65-F5344CB8AC3E}">
        <p14:creationId xmlns:p14="http://schemas.microsoft.com/office/powerpoint/2010/main" val="1409267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dissolve">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b="1">
                <a:latin typeface="Calibri" charset="0"/>
              </a:rPr>
              <a:t>Accreditation Decision</a:t>
            </a:r>
            <a:endParaRPr lang="en-US">
              <a:latin typeface="Calibri" charset="0"/>
            </a:endParaRPr>
          </a:p>
        </p:txBody>
      </p:sp>
      <p:sp>
        <p:nvSpPr>
          <p:cNvPr id="45058" name="Content Placeholder 2"/>
          <p:cNvSpPr>
            <a:spLocks noGrp="1"/>
          </p:cNvSpPr>
          <p:nvPr>
            <p:ph idx="1"/>
          </p:nvPr>
        </p:nvSpPr>
        <p:spPr/>
        <p:txBody>
          <a:bodyPr>
            <a:normAutofit lnSpcReduction="10000"/>
          </a:bodyPr>
          <a:lstStyle/>
          <a:p>
            <a:pPr eaLnBrk="1" hangingPunct="1"/>
            <a:r>
              <a:rPr lang="en-US" b="1">
                <a:solidFill>
                  <a:srgbClr val="FF0000"/>
                </a:solidFill>
                <a:latin typeface="Calibri" charset="0"/>
              </a:rPr>
              <a:t>Five years.</a:t>
            </a:r>
          </a:p>
          <a:p>
            <a:pPr eaLnBrk="1" hangingPunct="1"/>
            <a:r>
              <a:rPr lang="en-US" b="1">
                <a:solidFill>
                  <a:srgbClr val="FF0000"/>
                </a:solidFill>
                <a:latin typeface="Calibri" charset="0"/>
              </a:rPr>
              <a:t>Less than five years</a:t>
            </a:r>
            <a:r>
              <a:rPr lang="en-US">
                <a:latin typeface="Calibri" charset="0"/>
              </a:rPr>
              <a:t>, for Minor shortcoming(s).  A further visit will be scheduled to verify the results of the remedial action(s), unless deemed unnecessary</a:t>
            </a:r>
          </a:p>
          <a:p>
            <a:pPr eaLnBrk="1" hangingPunct="1"/>
            <a:r>
              <a:rPr lang="en-US" b="1">
                <a:solidFill>
                  <a:srgbClr val="FF0000"/>
                </a:solidFill>
                <a:latin typeface="Calibri" charset="0"/>
              </a:rPr>
              <a:t>Decline</a:t>
            </a:r>
            <a:r>
              <a:rPr lang="en-US">
                <a:latin typeface="Calibri" charset="0"/>
              </a:rPr>
              <a:t>, a further application will normally not be considered within the next one year.</a:t>
            </a:r>
          </a:p>
          <a:p>
            <a:pPr eaLnBrk="1" hangingPunct="1"/>
            <a:r>
              <a:rPr lang="en-US" b="1">
                <a:solidFill>
                  <a:srgbClr val="FF0000"/>
                </a:solidFill>
                <a:latin typeface="Calibri" charset="0"/>
              </a:rPr>
              <a:t>Defer</a:t>
            </a:r>
            <a:r>
              <a:rPr lang="en-US">
                <a:latin typeface="Calibri" charset="0"/>
              </a:rPr>
              <a:t>, to allow the IHL to fulfil condition(s) that may be imposed by the EAC</a:t>
            </a:r>
          </a:p>
          <a:p>
            <a:pPr eaLnBrk="1" hangingPunct="1"/>
            <a:endParaRPr lang="en-US">
              <a:latin typeface="Calibri" charset="0"/>
            </a:endParaRPr>
          </a:p>
        </p:txBody>
      </p:sp>
    </p:spTree>
    <p:extLst>
      <p:ext uri="{BB962C8B-B14F-4D97-AF65-F5344CB8AC3E}">
        <p14:creationId xmlns:p14="http://schemas.microsoft.com/office/powerpoint/2010/main" val="14653715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84213" y="1462088"/>
            <a:ext cx="7967662" cy="4343400"/>
          </a:xfrm>
        </p:spPr>
        <p:txBody>
          <a:bodyPr lIns="92075" tIns="46038" rIns="92075" bIns="46038"/>
          <a:lstStyle/>
          <a:p>
            <a:pPr marL="609600" indent="-609600"/>
            <a:r>
              <a:rPr lang="en-US" sz="4000">
                <a:latin typeface="Calibri" charset="0"/>
              </a:rPr>
              <a:t>Sensible questioning</a:t>
            </a:r>
          </a:p>
          <a:p>
            <a:pPr marL="609600" indent="-609600"/>
            <a:r>
              <a:rPr lang="en-US" sz="4000">
                <a:latin typeface="Calibri" charset="0"/>
              </a:rPr>
              <a:t>Check records</a:t>
            </a:r>
          </a:p>
          <a:p>
            <a:pPr marL="609600" indent="-609600"/>
            <a:r>
              <a:rPr lang="en-US" sz="4000">
                <a:latin typeface="Calibri" charset="0"/>
              </a:rPr>
              <a:t>Observing processes</a:t>
            </a:r>
          </a:p>
          <a:p>
            <a:pPr marL="609600" indent="-609600"/>
            <a:r>
              <a:rPr lang="en-US" sz="4000">
                <a:latin typeface="Calibri" charset="0"/>
              </a:rPr>
              <a:t>Analyse inputs and outputs</a:t>
            </a:r>
          </a:p>
          <a:p>
            <a:pPr marL="609600" indent="-609600"/>
            <a:r>
              <a:rPr lang="en-US" sz="4000">
                <a:latin typeface="Calibri" charset="0"/>
              </a:rPr>
              <a:t>Table, matrices, flowcharts and checklists</a:t>
            </a:r>
          </a:p>
        </p:txBody>
      </p:sp>
      <p:sp>
        <p:nvSpPr>
          <p:cNvPr id="22530" name="Rectangle 5"/>
          <p:cNvSpPr>
            <a:spLocks noChangeArrowheads="1"/>
          </p:cNvSpPr>
          <p:nvPr/>
        </p:nvSpPr>
        <p:spPr bwMode="auto">
          <a:xfrm>
            <a:off x="685800" y="620713"/>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lgn="ctr">
              <a:spcBef>
                <a:spcPct val="20000"/>
              </a:spcBef>
              <a:buClr>
                <a:schemeClr val="folHlink"/>
              </a:buClr>
              <a:buSzPct val="80000"/>
              <a:buFont typeface="Wingdings" charset="0"/>
              <a:buNone/>
            </a:pPr>
            <a:r>
              <a:rPr lang="en-US" sz="3600" b="1">
                <a:solidFill>
                  <a:srgbClr val="0A0A92"/>
                </a:solidFill>
              </a:rPr>
              <a:t>EVALUATION TOOLS</a:t>
            </a:r>
          </a:p>
          <a:p>
            <a:pPr marL="609600" indent="-609600" algn="ctr">
              <a:spcBef>
                <a:spcPct val="20000"/>
              </a:spcBef>
              <a:buClr>
                <a:schemeClr val="folHlink"/>
              </a:buClr>
              <a:buSzPct val="80000"/>
              <a:buFont typeface="Wingdings" charset="0"/>
              <a:buNone/>
            </a:pPr>
            <a:r>
              <a:rPr lang="en-US" sz="3600" b="1">
                <a:solidFill>
                  <a:srgbClr val="0A0A92"/>
                </a:solidFill>
              </a:rPr>
              <a:t>	</a:t>
            </a:r>
          </a:p>
        </p:txBody>
      </p:sp>
    </p:spTree>
    <p:extLst>
      <p:ext uri="{BB962C8B-B14F-4D97-AF65-F5344CB8AC3E}">
        <p14:creationId xmlns:p14="http://schemas.microsoft.com/office/powerpoint/2010/main" val="4044459983"/>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dissolve">
                                      <p:cBhvr>
                                        <p:cTn id="17" dur="500"/>
                                        <p:tgtEl>
                                          <p:spTgt spid="13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dissolve">
                                      <p:cBhvr>
                                        <p:cTn id="22" dur="500"/>
                                        <p:tgtEl>
                                          <p:spTgt spid="133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4">
                                            <p:txEl>
                                              <p:pRg st="4" end="4"/>
                                            </p:txEl>
                                          </p:spTgt>
                                        </p:tgtEl>
                                        <p:attrNameLst>
                                          <p:attrName>style.visibility</p:attrName>
                                        </p:attrNameLst>
                                      </p:cBhvr>
                                      <p:to>
                                        <p:strVal val="visible"/>
                                      </p:to>
                                    </p:set>
                                    <p:animEffect transition="in" filter="dissolve">
                                      <p:cBhvr>
                                        <p:cTn id="27"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an accreditation </a:t>
            </a:r>
            <a:r>
              <a:rPr lang="en-US" dirty="0" smtClean="0"/>
              <a:t>visit the HEI was </a:t>
            </a:r>
            <a:r>
              <a:rPr lang="en-US" dirty="0"/>
              <a:t>found </a:t>
            </a:r>
            <a:r>
              <a:rPr lang="en-US" dirty="0" smtClean="0"/>
              <a:t>to:</a:t>
            </a:r>
            <a:endParaRPr lang="en-US" dirty="0"/>
          </a:p>
        </p:txBody>
      </p:sp>
      <p:sp>
        <p:nvSpPr>
          <p:cNvPr id="3" name="Content Placeholder 2"/>
          <p:cNvSpPr>
            <a:spLocks noGrp="1"/>
          </p:cNvSpPr>
          <p:nvPr>
            <p:ph idx="1"/>
          </p:nvPr>
        </p:nvSpPr>
        <p:spPr/>
        <p:txBody>
          <a:bodyPr>
            <a:normAutofit lnSpcReduction="10000"/>
          </a:bodyPr>
          <a:lstStyle/>
          <a:p>
            <a:r>
              <a:rPr lang="en-US" dirty="0" smtClean="0"/>
              <a:t>have 11 (7 </a:t>
            </a:r>
            <a:r>
              <a:rPr lang="en-US" dirty="0"/>
              <a:t>full time and 4 part </a:t>
            </a:r>
            <a:r>
              <a:rPr lang="en-US" dirty="0" smtClean="0"/>
              <a:t>time) engineering faculty and 2 full time non-engineering faculty</a:t>
            </a:r>
          </a:p>
          <a:p>
            <a:r>
              <a:rPr lang="en-US" dirty="0"/>
              <a:t>c</a:t>
            </a:r>
            <a:r>
              <a:rPr lang="en-US" dirty="0" smtClean="0"/>
              <a:t>onduct a </a:t>
            </a:r>
            <a:r>
              <a:rPr lang="en-US" dirty="0" err="1" smtClean="0"/>
              <a:t>programme</a:t>
            </a:r>
            <a:r>
              <a:rPr lang="en-US" dirty="0" smtClean="0"/>
              <a:t> with 127 credits over 8 semesters (within 3.5 years)</a:t>
            </a:r>
          </a:p>
          <a:p>
            <a:r>
              <a:rPr lang="en-US" dirty="0"/>
              <a:t>m</a:t>
            </a:r>
            <a:r>
              <a:rPr lang="en-US" dirty="0" smtClean="0"/>
              <a:t>aintain a student-faculty ratio of 25.1:1 based on full-time faculty</a:t>
            </a:r>
          </a:p>
          <a:p>
            <a:r>
              <a:rPr lang="en-US" dirty="0"/>
              <a:t>h</a:t>
            </a:r>
            <a:r>
              <a:rPr lang="en-US" dirty="0" smtClean="0"/>
              <a:t>ave implemented the final year project with 5 credits </a:t>
            </a:r>
          </a:p>
          <a:p>
            <a:endParaRPr lang="en-US" dirty="0" smtClean="0"/>
          </a:p>
          <a:p>
            <a:endParaRPr lang="en-US" dirty="0" smtClean="0"/>
          </a:p>
          <a:p>
            <a:endParaRPr lang="en-US" dirty="0"/>
          </a:p>
        </p:txBody>
      </p:sp>
    </p:spTree>
    <p:extLst>
      <p:ext uri="{BB962C8B-B14F-4D97-AF65-F5344CB8AC3E}">
        <p14:creationId xmlns:p14="http://schemas.microsoft.com/office/powerpoint/2010/main" val="3170412091"/>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b="1">
                <a:solidFill>
                  <a:srgbClr val="800000"/>
                </a:solidFill>
                <a:latin typeface="Calibri" charset="0"/>
              </a:rPr>
              <a:t>Expectations on Evaluators</a:t>
            </a:r>
          </a:p>
        </p:txBody>
      </p:sp>
      <p:sp>
        <p:nvSpPr>
          <p:cNvPr id="3" name="Content Placeholder 2"/>
          <p:cNvSpPr>
            <a:spLocks noGrp="1"/>
          </p:cNvSpPr>
          <p:nvPr>
            <p:ph idx="1"/>
          </p:nvPr>
        </p:nvSpPr>
        <p:spPr>
          <a:xfrm>
            <a:off x="327025" y="1600200"/>
            <a:ext cx="5632450" cy="4525963"/>
          </a:xfrm>
        </p:spPr>
        <p:txBody>
          <a:bodyPr>
            <a:normAutofit fontScale="92500"/>
          </a:bodyPr>
          <a:lstStyle/>
          <a:p>
            <a:pPr>
              <a:defRPr/>
            </a:pPr>
            <a:r>
              <a:rPr lang="en-US" dirty="0" smtClean="0">
                <a:cs typeface="+mn-cs"/>
              </a:rPr>
              <a:t>Commitment</a:t>
            </a:r>
          </a:p>
          <a:p>
            <a:pPr>
              <a:defRPr/>
            </a:pPr>
            <a:r>
              <a:rPr lang="en-US" dirty="0" smtClean="0">
                <a:cs typeface="+mn-cs"/>
              </a:rPr>
              <a:t>Not Auditors</a:t>
            </a:r>
          </a:p>
          <a:p>
            <a:pPr>
              <a:defRPr/>
            </a:pPr>
            <a:r>
              <a:rPr lang="en-US" dirty="0" smtClean="0">
                <a:cs typeface="+mn-cs"/>
              </a:rPr>
              <a:t>Reference Material: EAC Manual</a:t>
            </a:r>
          </a:p>
          <a:p>
            <a:pPr>
              <a:defRPr/>
            </a:pPr>
            <a:r>
              <a:rPr lang="en-US" dirty="0" smtClean="0">
                <a:cs typeface="+mn-cs"/>
              </a:rPr>
              <a:t>Pre-Visit planning &amp; discussion</a:t>
            </a:r>
          </a:p>
          <a:p>
            <a:pPr>
              <a:defRPr/>
            </a:pPr>
            <a:r>
              <a:rPr lang="en-US" dirty="0" smtClean="0">
                <a:cs typeface="+mn-cs"/>
              </a:rPr>
              <a:t>Day-1 meeting (seen doing)</a:t>
            </a:r>
          </a:p>
          <a:p>
            <a:pPr>
              <a:defRPr/>
            </a:pPr>
            <a:r>
              <a:rPr lang="en-US" dirty="0" smtClean="0">
                <a:cs typeface="+mn-cs"/>
              </a:rPr>
              <a:t>Visit Day Aplomb &amp; Decorum</a:t>
            </a:r>
          </a:p>
          <a:p>
            <a:pPr>
              <a:defRPr/>
            </a:pPr>
            <a:r>
              <a:rPr lang="en-US" dirty="0" smtClean="0">
                <a:cs typeface="+mn-cs"/>
              </a:rPr>
              <a:t>Reporting </a:t>
            </a:r>
          </a:p>
          <a:p>
            <a:pPr>
              <a:defRPr/>
            </a:pPr>
            <a:r>
              <a:rPr lang="en-US" dirty="0" smtClean="0">
                <a:cs typeface="+mn-cs"/>
              </a:rPr>
              <a:t>Response to factual inaccuracies</a:t>
            </a:r>
            <a:endParaRPr lang="en-US" dirty="0">
              <a:cs typeface="+mn-cs"/>
            </a:endParaRPr>
          </a:p>
        </p:txBody>
      </p:sp>
      <p:pic>
        <p:nvPicPr>
          <p:cNvPr id="4" name="Picture 3" descr="IMG-20120604-0116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47531" y="2629694"/>
            <a:ext cx="39957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15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ssolve">
                                      <p:cBhvr>
                                        <p:cTn id="34" dur="500"/>
                                        <p:tgtEl>
                                          <p:spTgt spid="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dissolve">
                                      <p:cBhvr>
                                        <p:cTn id="39" dur="500"/>
                                        <p:tgtEl>
                                          <p:spTgt spid="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dissolv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312738"/>
            <a:ext cx="8229600" cy="1143000"/>
          </a:xfrm>
        </p:spPr>
        <p:txBody>
          <a:bodyPr/>
          <a:lstStyle/>
          <a:p>
            <a:r>
              <a:rPr lang="en-US" b="1">
                <a:solidFill>
                  <a:srgbClr val="800000"/>
                </a:solidFill>
                <a:latin typeface="Calibri" charset="0"/>
              </a:rPr>
              <a:t>Random Observations</a:t>
            </a:r>
          </a:p>
        </p:txBody>
      </p:sp>
      <p:sp>
        <p:nvSpPr>
          <p:cNvPr id="3" name="Content Placeholder 2"/>
          <p:cNvSpPr>
            <a:spLocks noGrp="1"/>
          </p:cNvSpPr>
          <p:nvPr>
            <p:ph idx="1"/>
          </p:nvPr>
        </p:nvSpPr>
        <p:spPr>
          <a:xfrm>
            <a:off x="457200" y="1990725"/>
            <a:ext cx="8229600" cy="4525963"/>
          </a:xfrm>
        </p:spPr>
        <p:txBody>
          <a:bodyPr/>
          <a:lstStyle/>
          <a:p>
            <a:r>
              <a:rPr lang="en-US">
                <a:latin typeface="Calibri" charset="0"/>
              </a:rPr>
              <a:t>Bullet points &amp; Aggregation</a:t>
            </a:r>
          </a:p>
          <a:p>
            <a:r>
              <a:rPr lang="en-US">
                <a:latin typeface="Calibri" charset="0"/>
              </a:rPr>
              <a:t>Ambiguous</a:t>
            </a:r>
          </a:p>
          <a:p>
            <a:r>
              <a:rPr lang="en-US">
                <a:latin typeface="Calibri" charset="0"/>
              </a:rPr>
              <a:t>Poor time management</a:t>
            </a:r>
          </a:p>
          <a:p>
            <a:r>
              <a:rPr lang="en-US">
                <a:latin typeface="Calibri" charset="0"/>
              </a:rPr>
              <a:t>Guidelines supersede Manual</a:t>
            </a:r>
          </a:p>
          <a:p>
            <a:r>
              <a:rPr lang="en-US">
                <a:latin typeface="Calibri" charset="0"/>
              </a:rPr>
              <a:t>Keywords as sole determination </a:t>
            </a:r>
          </a:p>
          <a:p>
            <a:r>
              <a:rPr lang="en-US">
                <a:latin typeface="Calibri" charset="0"/>
              </a:rPr>
              <a:t>Interrogative</a:t>
            </a:r>
          </a:p>
          <a:p>
            <a:endParaRPr lang="en-US">
              <a:latin typeface="Calibri" charset="0"/>
            </a:endParaRPr>
          </a:p>
        </p:txBody>
      </p:sp>
      <p:pic>
        <p:nvPicPr>
          <p:cNvPr id="5" name="Picture 4" descr="IMG_02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6775" y="1546225"/>
            <a:ext cx="3636963"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273800" y="3257550"/>
            <a:ext cx="3005138" cy="7000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rgbClr val="800000"/>
                </a:solidFill>
              </a:rPr>
              <a:t>Cut &amp; Paste</a:t>
            </a:r>
          </a:p>
        </p:txBody>
      </p:sp>
    </p:spTree>
    <p:extLst>
      <p:ext uri="{BB962C8B-B14F-4D97-AF65-F5344CB8AC3E}">
        <p14:creationId xmlns:p14="http://schemas.microsoft.com/office/powerpoint/2010/main" val="2502554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Washington Accord</a:t>
            </a:r>
            <a:br>
              <a:rPr lang="en-US" dirty="0" smtClean="0"/>
            </a:br>
            <a:r>
              <a:rPr lang="en-US" dirty="0" smtClean="0"/>
              <a:t>Evaluate </a:t>
            </a:r>
            <a:r>
              <a:rPr lang="en-US" dirty="0" smtClean="0"/>
              <a:t>the Process</a:t>
            </a:r>
            <a:endParaRPr lang="en-US" dirty="0"/>
          </a:p>
        </p:txBody>
      </p:sp>
      <p:sp>
        <p:nvSpPr>
          <p:cNvPr id="3" name="Content Placeholder 2"/>
          <p:cNvSpPr>
            <a:spLocks noGrp="1"/>
          </p:cNvSpPr>
          <p:nvPr>
            <p:ph idx="1"/>
          </p:nvPr>
        </p:nvSpPr>
        <p:spPr/>
        <p:txBody>
          <a:bodyPr/>
          <a:lstStyle/>
          <a:p>
            <a:r>
              <a:rPr lang="en-US" dirty="0" smtClean="0"/>
              <a:t>EAC Processes are adhered</a:t>
            </a:r>
          </a:p>
          <a:p>
            <a:r>
              <a:rPr lang="en-US" dirty="0" smtClean="0"/>
              <a:t>Manual based</a:t>
            </a:r>
          </a:p>
          <a:p>
            <a:r>
              <a:rPr lang="en-US" dirty="0" smtClean="0"/>
              <a:t>Time management</a:t>
            </a:r>
          </a:p>
          <a:p>
            <a:r>
              <a:rPr lang="en-US" dirty="0" smtClean="0"/>
              <a:t>Aplomb &amp; Decorum</a:t>
            </a:r>
          </a:p>
          <a:p>
            <a:r>
              <a:rPr lang="en-US" dirty="0" smtClean="0"/>
              <a:t>Probing &amp; ability to make valid judgment</a:t>
            </a:r>
          </a:p>
          <a:p>
            <a:r>
              <a:rPr lang="en-US" dirty="0" smtClean="0"/>
              <a:t>Safety</a:t>
            </a:r>
          </a:p>
          <a:p>
            <a:endParaRPr lang="en-US" dirty="0" smtClean="0"/>
          </a:p>
          <a:p>
            <a:endParaRPr lang="en-US" dirty="0" smtClean="0"/>
          </a:p>
          <a:p>
            <a:pPr marL="0" indent="0">
              <a:buNone/>
            </a:pPr>
            <a:endParaRPr lang="en-US" dirty="0" smtClean="0"/>
          </a:p>
          <a:p>
            <a:endParaRPr lang="en-US" dirty="0" smtClean="0"/>
          </a:p>
          <a:p>
            <a:endParaRPr lang="en-US" dirty="0"/>
          </a:p>
        </p:txBody>
      </p:sp>
      <p:pic>
        <p:nvPicPr>
          <p:cNvPr id="4" name="Picture 3" descr="EAC_41-300x16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5392" y="4601597"/>
            <a:ext cx="4379912"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5331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Washington Accord</a:t>
            </a:r>
            <a:br>
              <a:rPr lang="en-US" dirty="0" smtClean="0"/>
            </a:br>
            <a:r>
              <a:rPr lang="en-US" dirty="0" smtClean="0"/>
              <a:t>Evaluate </a:t>
            </a:r>
            <a:r>
              <a:rPr lang="en-US" dirty="0" smtClean="0"/>
              <a:t>the Standard</a:t>
            </a:r>
            <a:endParaRPr lang="en-US" dirty="0"/>
          </a:p>
        </p:txBody>
      </p:sp>
      <p:sp>
        <p:nvSpPr>
          <p:cNvPr id="3" name="Content Placeholder 2"/>
          <p:cNvSpPr>
            <a:spLocks noGrp="1"/>
          </p:cNvSpPr>
          <p:nvPr>
            <p:ph idx="1"/>
          </p:nvPr>
        </p:nvSpPr>
        <p:spPr/>
        <p:txBody>
          <a:bodyPr/>
          <a:lstStyle/>
          <a:p>
            <a:r>
              <a:rPr lang="en-US" dirty="0" smtClean="0"/>
              <a:t>Threshold or exception standard</a:t>
            </a:r>
          </a:p>
          <a:p>
            <a:r>
              <a:rPr lang="en-US" dirty="0" smtClean="0"/>
              <a:t>Demonstration of PEO; PO; Complex Problem; Knowledge Profile </a:t>
            </a:r>
          </a:p>
          <a:p>
            <a:r>
              <a:rPr lang="en-US" dirty="0" smtClean="0"/>
              <a:t>Delivery &amp; Assessment</a:t>
            </a:r>
          </a:p>
          <a:p>
            <a:r>
              <a:rPr lang="en-US" dirty="0" smtClean="0"/>
              <a:t>Minimum mastery of engineering knowledge</a:t>
            </a:r>
          </a:p>
          <a:p>
            <a:endParaRPr lang="en-US" dirty="0"/>
          </a:p>
        </p:txBody>
      </p:sp>
    </p:spTree>
    <p:extLst>
      <p:ext uri="{BB962C8B-B14F-4D97-AF65-F5344CB8AC3E}">
        <p14:creationId xmlns:p14="http://schemas.microsoft.com/office/powerpoint/2010/main" val="16524404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7148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762"/>
            <a:ext cx="8229600" cy="1143000"/>
          </a:xfrm>
        </p:spPr>
        <p:txBody>
          <a:bodyPr/>
          <a:lstStyle/>
          <a:p>
            <a:r>
              <a:rPr lang="en-US" dirty="0" smtClean="0"/>
              <a:t>HEI’s Evidence (p14)</a:t>
            </a:r>
            <a:endParaRPr lang="en-US" dirty="0"/>
          </a:p>
        </p:txBody>
      </p:sp>
      <p:sp>
        <p:nvSpPr>
          <p:cNvPr id="3" name="Content Placeholder 2"/>
          <p:cNvSpPr>
            <a:spLocks noGrp="1"/>
          </p:cNvSpPr>
          <p:nvPr>
            <p:ph idx="1"/>
          </p:nvPr>
        </p:nvSpPr>
        <p:spPr>
          <a:xfrm>
            <a:off x="297876" y="1034875"/>
            <a:ext cx="8669750" cy="5801565"/>
          </a:xfrm>
        </p:spPr>
        <p:txBody>
          <a:bodyPr>
            <a:normAutofit fontScale="62500" lnSpcReduction="20000"/>
          </a:bodyPr>
          <a:lstStyle/>
          <a:p>
            <a:r>
              <a:rPr lang="en-US" dirty="0" smtClean="0"/>
              <a:t>Samples </a:t>
            </a:r>
            <a:r>
              <a:rPr lang="en-US" dirty="0"/>
              <a:t>of minutes of meetings; policy documents; faculty profile; syllabi; research publications; project reports.</a:t>
            </a:r>
            <a:endParaRPr lang="en-MY" dirty="0"/>
          </a:p>
          <a:p>
            <a:pPr lvl="0"/>
            <a:r>
              <a:rPr lang="en-US" dirty="0"/>
              <a:t>Details pertaining to faculty members to verify their requisite qualifications and to ensure their continuity and effectiveness for teaching, learning&amp; research pursuits.</a:t>
            </a:r>
            <a:endParaRPr lang="en-MY" dirty="0"/>
          </a:p>
          <a:p>
            <a:pPr lvl="0"/>
            <a:r>
              <a:rPr lang="en-US" dirty="0"/>
              <a:t>Program curriculum, evidence of regular review and consistency with PEC / HEC guidelines and adoption of Outcome Based Education (OBE) system.</a:t>
            </a:r>
            <a:endParaRPr lang="en-MY" dirty="0"/>
          </a:p>
          <a:p>
            <a:pPr lvl="0"/>
            <a:r>
              <a:rPr lang="en-US" dirty="0"/>
              <a:t>Course files for the subjects offered in the program.</a:t>
            </a:r>
            <a:endParaRPr lang="en-MY" dirty="0"/>
          </a:p>
          <a:p>
            <a:pPr lvl="0"/>
            <a:r>
              <a:rPr lang="en-US" dirty="0"/>
              <a:t>Evidence for continuous assessment and improvement of the program and implementation plan.</a:t>
            </a:r>
            <a:endParaRPr lang="en-MY" dirty="0"/>
          </a:p>
          <a:p>
            <a:pPr lvl="0"/>
            <a:r>
              <a:rPr lang="en-US" dirty="0"/>
              <a:t>Random check of students’ work, question papers and answer sheets and student attendance record.</a:t>
            </a:r>
            <a:endParaRPr lang="en-MY" dirty="0"/>
          </a:p>
          <a:p>
            <a:pPr lvl="0"/>
            <a:r>
              <a:rPr lang="en-US" dirty="0"/>
              <a:t>Annual budgets for the period under review.</a:t>
            </a:r>
            <a:endParaRPr lang="en-MY" dirty="0"/>
          </a:p>
          <a:p>
            <a:pPr lvl="0"/>
            <a:r>
              <a:rPr lang="en-US" dirty="0"/>
              <a:t>Details of laboratories with equipment, its supporting staff and lab manuals.</a:t>
            </a:r>
            <a:endParaRPr lang="en-MY" dirty="0"/>
          </a:p>
          <a:p>
            <a:pPr lvl="0"/>
            <a:r>
              <a:rPr lang="en-US" dirty="0"/>
              <a:t>Measures taken for provision of general safety, health and environment.</a:t>
            </a:r>
            <a:endParaRPr lang="en-MY" dirty="0"/>
          </a:p>
          <a:p>
            <a:pPr lvl="0"/>
            <a:r>
              <a:rPr lang="en-US" dirty="0"/>
              <a:t>Availability of training aids for imparting quality education.</a:t>
            </a:r>
            <a:endParaRPr lang="en-MY" dirty="0"/>
          </a:p>
          <a:p>
            <a:pPr lvl="0"/>
            <a:r>
              <a:rPr lang="en-US" dirty="0"/>
              <a:t>Mapping of Program Educational Objectives /Course Learning Outcomes (PEOs/CLOs) with Program Outcomes.</a:t>
            </a:r>
            <a:endParaRPr lang="en-MY" dirty="0"/>
          </a:p>
          <a:p>
            <a:pPr lvl="0"/>
            <a:r>
              <a:rPr lang="en-US" dirty="0"/>
              <a:t>Other additional document(s) required in support of the program.</a:t>
            </a:r>
            <a:endParaRPr lang="en-MY" dirty="0"/>
          </a:p>
          <a:p>
            <a:endParaRPr lang="en-US" dirty="0"/>
          </a:p>
        </p:txBody>
      </p:sp>
      <p:sp>
        <p:nvSpPr>
          <p:cNvPr id="4" name="TextBox 3"/>
          <p:cNvSpPr txBox="1"/>
          <p:nvPr/>
        </p:nvSpPr>
        <p:spPr>
          <a:xfrm>
            <a:off x="18203" y="6870187"/>
            <a:ext cx="9181019" cy="707886"/>
          </a:xfrm>
          <a:prstGeom prst="rect">
            <a:avLst/>
          </a:prstGeom>
          <a:solidFill>
            <a:schemeClr val="accent1">
              <a:lumMod val="20000"/>
              <a:lumOff val="80000"/>
            </a:schemeClr>
          </a:solidFill>
        </p:spPr>
        <p:txBody>
          <a:bodyPr wrap="none" rtlCol="0">
            <a:spAutoFit/>
          </a:bodyPr>
          <a:lstStyle/>
          <a:p>
            <a:r>
              <a:rPr lang="en-US" sz="4000" b="1" dirty="0" smtClean="0">
                <a:solidFill>
                  <a:srgbClr val="FF0000"/>
                </a:solidFill>
              </a:rPr>
              <a:t>Why are you looking for these evidences ?</a:t>
            </a:r>
            <a:endParaRPr lang="en-US" sz="4000" b="1" dirty="0">
              <a:solidFill>
                <a:srgbClr val="FF0000"/>
              </a:solidFill>
            </a:endParaRPr>
          </a:p>
        </p:txBody>
      </p:sp>
    </p:spTree>
    <p:extLst>
      <p:ext uri="{BB962C8B-B14F-4D97-AF65-F5344CB8AC3E}">
        <p14:creationId xmlns:p14="http://schemas.microsoft.com/office/powerpoint/2010/main" val="4111307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5445 C -0.00747 -0.05607 -0.01667 -0.05677 -0.02571 -0.05885 C -0.03404 -0.06094 -0.05558 -0.08133 -0.05645 -0.08179 C -0.08215 -0.09917 -0.06374 -0.08596 -0.10108 -0.1184 C -0.11046 -0.12674 -0.11862 -0.13114 -0.12505 -0.14365 C -0.13512 -0.16312 -0.14189 -0.1842 -0.15249 -0.2032 C -0.1537 -0.20783 -0.1544 -0.2127 -0.15596 -0.21687 C -0.16638 -0.24398 -0.1577 -0.212 -0.16291 -0.23286 C -0.16117 -0.24583 -0.161 -0.2595 -0.1577 -0.27178 C -0.15631 -0.27757 -0.15196 -0.28082 -0.14919 -0.28545 C -0.14623 -0.29078 -0.14363 -0.29634 -0.1405 -0.30144 C -0.13738 -0.30723 -0.13425 -0.31302 -0.13026 -0.31766 C -0.12505 -0.32438 -0.11306 -0.33596 -0.11306 -0.33596 L 0.00173 -0.49375 " pathEditMode="relative" ptsTypes="ffffffffffff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82"/>
            <a:ext cx="8229600" cy="1143000"/>
          </a:xfrm>
        </p:spPr>
        <p:txBody>
          <a:bodyPr/>
          <a:lstStyle/>
          <a:p>
            <a:r>
              <a:rPr lang="en-US" dirty="0" smtClean="0"/>
              <a:t>VISIT DAY 1 (p14)</a:t>
            </a:r>
            <a:endParaRPr lang="en-US" dirty="0"/>
          </a:p>
        </p:txBody>
      </p:sp>
      <p:sp>
        <p:nvSpPr>
          <p:cNvPr id="3" name="Content Placeholder 2"/>
          <p:cNvSpPr>
            <a:spLocks noGrp="1"/>
          </p:cNvSpPr>
          <p:nvPr>
            <p:ph idx="1"/>
          </p:nvPr>
        </p:nvSpPr>
        <p:spPr>
          <a:xfrm>
            <a:off x="219487" y="846714"/>
            <a:ext cx="8732462" cy="5440928"/>
          </a:xfrm>
        </p:spPr>
        <p:txBody>
          <a:bodyPr>
            <a:noAutofit/>
          </a:bodyPr>
          <a:lstStyle/>
          <a:p>
            <a:pPr lvl="0"/>
            <a:r>
              <a:rPr lang="en-US" sz="2300" b="1" dirty="0">
                <a:solidFill>
                  <a:srgbClr val="FF0000"/>
                </a:solidFill>
              </a:rPr>
              <a:t>Opening meeting </a:t>
            </a:r>
            <a:r>
              <a:rPr lang="en-US" sz="2300" dirty="0"/>
              <a:t>with senior administration of the institution;</a:t>
            </a:r>
            <a:endParaRPr lang="en-MY" sz="2300" dirty="0"/>
          </a:p>
          <a:p>
            <a:pPr lvl="0"/>
            <a:r>
              <a:rPr lang="en-US" sz="2300" b="1" dirty="0">
                <a:solidFill>
                  <a:srgbClr val="FF0000"/>
                </a:solidFill>
              </a:rPr>
              <a:t>Presentation</a:t>
            </a:r>
            <a:r>
              <a:rPr lang="en-US" sz="2300" dirty="0"/>
              <a:t> by the Head of the Department of program being evaluated and ensuing discussion;</a:t>
            </a:r>
            <a:endParaRPr lang="en-MY" sz="2300" dirty="0"/>
          </a:p>
          <a:p>
            <a:pPr lvl="0"/>
            <a:r>
              <a:rPr lang="en-US" sz="2300" dirty="0"/>
              <a:t>Assessment and analysis of </a:t>
            </a:r>
            <a:r>
              <a:rPr lang="en-US" sz="2300" b="1" dirty="0">
                <a:solidFill>
                  <a:srgbClr val="FF0000"/>
                </a:solidFill>
              </a:rPr>
              <a:t>documents</a:t>
            </a:r>
            <a:r>
              <a:rPr lang="en-US" sz="2300" dirty="0"/>
              <a:t> displayed in the exhibit room;</a:t>
            </a:r>
            <a:endParaRPr lang="en-MY" sz="2300" dirty="0"/>
          </a:p>
          <a:p>
            <a:pPr lvl="0"/>
            <a:r>
              <a:rPr lang="en-US" sz="2300" b="1" dirty="0">
                <a:solidFill>
                  <a:srgbClr val="FF0000"/>
                </a:solidFill>
              </a:rPr>
              <a:t>Visit</a:t>
            </a:r>
            <a:r>
              <a:rPr lang="en-US" sz="2300" dirty="0"/>
              <a:t> of program laboratories and allied facilities; </a:t>
            </a:r>
            <a:endParaRPr lang="en-MY" sz="2300" dirty="0"/>
          </a:p>
          <a:p>
            <a:pPr lvl="0"/>
            <a:r>
              <a:rPr lang="en-US" sz="2300" dirty="0"/>
              <a:t>Interaction with </a:t>
            </a:r>
            <a:r>
              <a:rPr lang="en-US" sz="2300" b="1" dirty="0">
                <a:solidFill>
                  <a:srgbClr val="FF0000"/>
                </a:solidFill>
              </a:rPr>
              <a:t>students</a:t>
            </a:r>
            <a:r>
              <a:rPr lang="en-US" sz="2300" dirty="0"/>
              <a:t>;</a:t>
            </a:r>
            <a:endParaRPr lang="en-MY" sz="2300" dirty="0"/>
          </a:p>
          <a:p>
            <a:pPr lvl="0"/>
            <a:r>
              <a:rPr lang="en-US" sz="2300" dirty="0"/>
              <a:t>Visit to supporting and interdisciplinary departments and discussion with </a:t>
            </a:r>
            <a:r>
              <a:rPr lang="en-US" sz="2300" b="1" dirty="0">
                <a:solidFill>
                  <a:srgbClr val="FF0000"/>
                </a:solidFill>
              </a:rPr>
              <a:t>supporting staff</a:t>
            </a:r>
            <a:r>
              <a:rPr lang="en-US" sz="2300" dirty="0"/>
              <a:t>;</a:t>
            </a:r>
            <a:endParaRPr lang="en-MY" sz="2300" dirty="0"/>
          </a:p>
          <a:p>
            <a:pPr lvl="0"/>
            <a:r>
              <a:rPr lang="en-US" sz="2300" b="1" dirty="0">
                <a:solidFill>
                  <a:srgbClr val="FF0000"/>
                </a:solidFill>
              </a:rPr>
              <a:t>Visit</a:t>
            </a:r>
            <a:r>
              <a:rPr lang="en-US" sz="2300" dirty="0"/>
              <a:t> to allied facilities such as library, computing, internet, medical, sports, hostels etc.;</a:t>
            </a:r>
            <a:endParaRPr lang="en-MY" sz="2300" dirty="0"/>
          </a:p>
          <a:p>
            <a:pPr lvl="0"/>
            <a:r>
              <a:rPr lang="en-US" sz="2300" b="1" dirty="0">
                <a:solidFill>
                  <a:srgbClr val="FF0000"/>
                </a:solidFill>
              </a:rPr>
              <a:t>Discussion</a:t>
            </a:r>
            <a:r>
              <a:rPr lang="en-US" sz="2300" dirty="0"/>
              <a:t> with alumni, employers and other stakeholders;</a:t>
            </a:r>
            <a:endParaRPr lang="en-MY" sz="2300" dirty="0"/>
          </a:p>
          <a:p>
            <a:pPr lvl="0"/>
            <a:r>
              <a:rPr lang="en-US" sz="2300" dirty="0"/>
              <a:t>Meeting with the </a:t>
            </a:r>
            <a:r>
              <a:rPr lang="en-US" sz="2300" b="1" dirty="0">
                <a:solidFill>
                  <a:srgbClr val="FF0000"/>
                </a:solidFill>
              </a:rPr>
              <a:t>faculty</a:t>
            </a:r>
            <a:r>
              <a:rPr lang="en-US" sz="2300" dirty="0"/>
              <a:t> members;</a:t>
            </a:r>
            <a:endParaRPr lang="en-MY" sz="2300" dirty="0"/>
          </a:p>
          <a:p>
            <a:pPr lvl="0"/>
            <a:r>
              <a:rPr lang="en-US" sz="2300" b="1" dirty="0">
                <a:solidFill>
                  <a:srgbClr val="FF0000"/>
                </a:solidFill>
              </a:rPr>
              <a:t>Second review meeting</a:t>
            </a:r>
            <a:r>
              <a:rPr lang="en-US" sz="2300" dirty="0"/>
              <a:t> of team members regarding assessment of the program</a:t>
            </a:r>
            <a:r>
              <a:rPr lang="en-US" sz="2300" dirty="0" smtClean="0"/>
              <a:t>.</a:t>
            </a:r>
            <a:endParaRPr lang="en-MY" sz="2300" dirty="0"/>
          </a:p>
        </p:txBody>
      </p:sp>
      <p:cxnSp>
        <p:nvCxnSpPr>
          <p:cNvPr id="5" name="Straight Connector 4"/>
          <p:cNvCxnSpPr/>
          <p:nvPr/>
        </p:nvCxnSpPr>
        <p:spPr>
          <a:xfrm>
            <a:off x="-454652" y="6083805"/>
            <a:ext cx="979854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89416" y="1285753"/>
            <a:ext cx="5389416" cy="707886"/>
          </a:xfrm>
          <a:prstGeom prst="rect">
            <a:avLst/>
          </a:prstGeom>
          <a:solidFill>
            <a:srgbClr val="DCE6F2"/>
          </a:solidFill>
        </p:spPr>
        <p:txBody>
          <a:bodyPr wrap="none" rtlCol="0">
            <a:spAutoFit/>
          </a:bodyPr>
          <a:lstStyle/>
          <a:p>
            <a:r>
              <a:rPr lang="en-US" sz="4000" b="1" dirty="0" smtClean="0">
                <a:solidFill>
                  <a:srgbClr val="FF0000"/>
                </a:solidFill>
              </a:rPr>
              <a:t>Intensive &amp; Lack of Time</a:t>
            </a:r>
            <a:endParaRPr lang="en-US" sz="4000" b="1" dirty="0">
              <a:solidFill>
                <a:srgbClr val="FF0000"/>
              </a:solidFill>
            </a:endParaRPr>
          </a:p>
        </p:txBody>
      </p:sp>
    </p:spTree>
    <p:extLst>
      <p:ext uri="{BB962C8B-B14F-4D97-AF65-F5344CB8AC3E}">
        <p14:creationId xmlns:p14="http://schemas.microsoft.com/office/powerpoint/2010/main" val="3806146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85551E-7 5.18072E-6 C 0.01389 0.00232 0.02744 0.00673 0.03942 0.01623 C 0.04376 0.01947 0.04706 0.02457 0.05141 0.02758 C 0.05818 0.03198 0.06374 0.03129 0.07016 0.03453 C 0.09864 0.04797 0.07589 0.04032 0.10455 0.0482 C 0.12522 0.05955 0.13477 0.06697 0.15422 0.07322 C 0.16933 0.07786 0.18756 0.0811 0.2025 0.08712 C 0.22925 0.09755 0.25478 0.11238 0.28117 0.12373 C 0.32928 0.14412 0.2612 0.11029 0.31382 0.13509 C 0.32911 0.14227 0.34439 0.15408 0.36002 0.16034 C 0.39632 0.17447 0.43175 0.19023 0.46978 0.19463 C 0.51025 0.20529 0.49253 0.20205 0.5231 0.20598 C 0.54654 0.21456 0.57086 0.21989 0.595 0.22661 C 0.60698 0.22568 0.61949 0.22869 0.63112 0.22429 C 0.64397 0.21919 0.64189 0.20066 0.65161 0.19231 C 0.65561 0.18861 0.6636 0.18096 0.6636 0.18096 L 0.71344 0.16266 " pathEditMode="relative" ptsTypes="fffffffffffffffAA">
                                      <p:cBhvr>
                                        <p:cTn id="11"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38"/>
            <a:ext cx="8229600" cy="1143000"/>
          </a:xfrm>
        </p:spPr>
        <p:txBody>
          <a:bodyPr/>
          <a:lstStyle/>
          <a:p>
            <a:r>
              <a:rPr lang="en-US" dirty="0" smtClean="0"/>
              <a:t>VISIT DAY 2 (p15)</a:t>
            </a:r>
            <a:endParaRPr lang="en-US" dirty="0"/>
          </a:p>
        </p:txBody>
      </p:sp>
      <p:sp>
        <p:nvSpPr>
          <p:cNvPr id="3" name="Content Placeholder 2"/>
          <p:cNvSpPr>
            <a:spLocks noGrp="1"/>
          </p:cNvSpPr>
          <p:nvPr>
            <p:ph idx="1"/>
          </p:nvPr>
        </p:nvSpPr>
        <p:spPr>
          <a:xfrm>
            <a:off x="282197" y="1417638"/>
            <a:ext cx="8669751" cy="5105204"/>
          </a:xfrm>
        </p:spPr>
        <p:txBody>
          <a:bodyPr>
            <a:normAutofit fontScale="92500"/>
          </a:bodyPr>
          <a:lstStyle/>
          <a:p>
            <a:pPr lvl="0"/>
            <a:r>
              <a:rPr lang="en-US" dirty="0"/>
              <a:t>The evaluation team may request for any additional information / data or facts for clarifications to resolve issues or queries; </a:t>
            </a:r>
            <a:endParaRPr lang="en-MY" dirty="0"/>
          </a:p>
          <a:p>
            <a:pPr lvl="0"/>
            <a:r>
              <a:rPr lang="en-US" dirty="0"/>
              <a:t>Third review meeting of team members on overall assessment of the program;</a:t>
            </a:r>
            <a:endParaRPr lang="en-MY" dirty="0"/>
          </a:p>
          <a:p>
            <a:pPr lvl="0"/>
            <a:r>
              <a:rPr lang="en-US" dirty="0"/>
              <a:t>Sharing observations (strong and weak areas of the program) with the higher management of HEI;</a:t>
            </a:r>
            <a:endParaRPr lang="en-MY" dirty="0"/>
          </a:p>
          <a:p>
            <a:pPr lvl="0"/>
            <a:r>
              <a:rPr lang="en-US" dirty="0"/>
              <a:t>Final meeting (post-visit) of the team members for compilation of draft visit report;</a:t>
            </a:r>
            <a:endParaRPr lang="en-MY" dirty="0"/>
          </a:p>
          <a:p>
            <a:pPr lvl="0"/>
            <a:r>
              <a:rPr lang="en-US" dirty="0"/>
              <a:t>Submission of final visit report to EAB.</a:t>
            </a:r>
            <a:endParaRPr lang="en-MY" dirty="0"/>
          </a:p>
          <a:p>
            <a:endParaRPr lang="en-US" dirty="0"/>
          </a:p>
        </p:txBody>
      </p:sp>
      <p:cxnSp>
        <p:nvCxnSpPr>
          <p:cNvPr id="5" name="Straight Connector 4"/>
          <p:cNvCxnSpPr/>
          <p:nvPr/>
        </p:nvCxnSpPr>
        <p:spPr>
          <a:xfrm>
            <a:off x="0" y="4907811"/>
            <a:ext cx="9144000"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44335" y="548797"/>
            <a:ext cx="3344335" cy="707886"/>
          </a:xfrm>
          <a:prstGeom prst="rect">
            <a:avLst/>
          </a:prstGeom>
          <a:solidFill>
            <a:srgbClr val="DCE6F2"/>
          </a:solidFill>
        </p:spPr>
        <p:txBody>
          <a:bodyPr wrap="none" rtlCol="0">
            <a:spAutoFit/>
          </a:bodyPr>
          <a:lstStyle/>
          <a:p>
            <a:r>
              <a:rPr lang="en-US" sz="4000" dirty="0" smtClean="0">
                <a:solidFill>
                  <a:srgbClr val="FF0000"/>
                </a:solidFill>
              </a:rPr>
              <a:t>Rather Relaxed</a:t>
            </a:r>
            <a:endParaRPr lang="en-US" sz="4000" dirty="0">
              <a:solidFill>
                <a:srgbClr val="FF0000"/>
              </a:solidFill>
            </a:endParaRPr>
          </a:p>
        </p:txBody>
      </p:sp>
    </p:spTree>
    <p:extLst>
      <p:ext uri="{BB962C8B-B14F-4D97-AF65-F5344CB8AC3E}">
        <p14:creationId xmlns:p14="http://schemas.microsoft.com/office/powerpoint/2010/main" val="3898943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0243 0.05583 L 0.64432 0.29842 " pathEditMode="relative" ptsTypes="AA">
                                      <p:cBhvr>
                                        <p:cTn id="11"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358"/>
            <a:ext cx="8229600" cy="1143000"/>
          </a:xfrm>
        </p:spPr>
        <p:txBody>
          <a:bodyPr>
            <a:normAutofit fontScale="90000"/>
          </a:bodyPr>
          <a:lstStyle/>
          <a:p>
            <a:r>
              <a:rPr lang="en-US" dirty="0" smtClean="0"/>
              <a:t>List down the parties involved in an accreditation visit</a:t>
            </a:r>
            <a:endParaRPr lang="en-US" dirty="0"/>
          </a:p>
        </p:txBody>
      </p:sp>
      <p:sp>
        <p:nvSpPr>
          <p:cNvPr id="3" name="Content Placeholder 2"/>
          <p:cNvSpPr>
            <a:spLocks noGrp="1"/>
          </p:cNvSpPr>
          <p:nvPr>
            <p:ph idx="1"/>
          </p:nvPr>
        </p:nvSpPr>
        <p:spPr>
          <a:xfrm>
            <a:off x="9362116" y="1600200"/>
            <a:ext cx="8229600" cy="4525963"/>
          </a:xfrm>
        </p:spPr>
        <p:txBody>
          <a:bodyPr/>
          <a:lstStyle/>
          <a:p>
            <a:r>
              <a:rPr lang="en-US" dirty="0" smtClean="0"/>
              <a:t>PEV, EAD, EAB</a:t>
            </a:r>
          </a:p>
          <a:p>
            <a:r>
              <a:rPr lang="en-US" dirty="0" smtClean="0"/>
              <a:t>Management</a:t>
            </a:r>
          </a:p>
          <a:p>
            <a:r>
              <a:rPr lang="en-US" dirty="0" smtClean="0"/>
              <a:t>Head of Department (</a:t>
            </a:r>
            <a:r>
              <a:rPr lang="en-US" dirty="0" err="1" smtClean="0"/>
              <a:t>HoD</a:t>
            </a:r>
            <a:r>
              <a:rPr lang="en-US" dirty="0" smtClean="0"/>
              <a:t>)</a:t>
            </a:r>
          </a:p>
          <a:p>
            <a:r>
              <a:rPr lang="en-US" dirty="0" smtClean="0"/>
              <a:t>Faculty</a:t>
            </a:r>
          </a:p>
          <a:p>
            <a:r>
              <a:rPr lang="en-US" dirty="0" smtClean="0"/>
              <a:t>Support staff</a:t>
            </a:r>
          </a:p>
          <a:p>
            <a:r>
              <a:rPr lang="en-US" dirty="0" smtClean="0"/>
              <a:t>Stakeholders: Industry; Alumni; Parents</a:t>
            </a:r>
          </a:p>
          <a:p>
            <a:r>
              <a:rPr lang="en-US" dirty="0" smtClean="0"/>
              <a:t>Students</a:t>
            </a:r>
            <a:endParaRPr lang="en-US" dirty="0"/>
          </a:p>
        </p:txBody>
      </p:sp>
      <p:sp>
        <p:nvSpPr>
          <p:cNvPr id="4" name="TextBox 3"/>
          <p:cNvSpPr txBox="1"/>
          <p:nvPr/>
        </p:nvSpPr>
        <p:spPr>
          <a:xfrm>
            <a:off x="4138904" y="70798"/>
            <a:ext cx="1228146" cy="369332"/>
          </a:xfrm>
          <a:prstGeom prst="rect">
            <a:avLst/>
          </a:prstGeom>
          <a:noFill/>
        </p:spPr>
        <p:txBody>
          <a:bodyPr wrap="none" rtlCol="0">
            <a:spAutoFit/>
          </a:bodyPr>
          <a:lstStyle/>
          <a:p>
            <a:r>
              <a:rPr lang="en-US" dirty="0" smtClean="0"/>
              <a:t>Exercise 1a</a:t>
            </a:r>
            <a:endParaRPr lang="en-US" dirty="0"/>
          </a:p>
        </p:txBody>
      </p:sp>
    </p:spTree>
    <p:extLst>
      <p:ext uri="{BB962C8B-B14F-4D97-AF65-F5344CB8AC3E}">
        <p14:creationId xmlns:p14="http://schemas.microsoft.com/office/powerpoint/2010/main" val="641411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97933 -0.01367 " pathEditMode="relative" ptsTypes="AA">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97933 -0.01367 " pathEditMode="relative" ptsTypes="AA">
                                      <p:cBhvr>
                                        <p:cTn id="10" dur="2000" fill="hold"/>
                                        <p:tgtEl>
                                          <p:spTgt spid="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97933 -0.01367 " pathEditMode="relative" ptsTypes="AA">
                                      <p:cBhvr>
                                        <p:cTn id="14" dur="2000" fill="hold"/>
                                        <p:tgtEl>
                                          <p:spTgt spid="3">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 0 L -0.97933 -0.01367 " pathEditMode="relative" ptsTypes="AA">
                                      <p:cBhvr>
                                        <p:cTn id="18" dur="2000" fill="hold"/>
                                        <p:tgtEl>
                                          <p:spTgt spid="3">
                                            <p:txEl>
                                              <p:pRg st="3" end="3"/>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 0 L -0.97933 -0.01367 " pathEditMode="relative" ptsTypes="AA">
                                      <p:cBhvr>
                                        <p:cTn id="22" dur="2000" fill="hold"/>
                                        <p:tgtEl>
                                          <p:spTgt spid="3">
                                            <p:txEl>
                                              <p:pRg st="4" end="4"/>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 0 L -0.97933 -0.01367 " pathEditMode="relative" ptsTypes="AA">
                                      <p:cBhvr>
                                        <p:cTn id="26" dur="2000" fill="hold"/>
                                        <p:tgtEl>
                                          <p:spTgt spid="3">
                                            <p:txEl>
                                              <p:pRg st="5" end="5"/>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 0 L -0.97933 -0.01367 " pathEditMode="relative" ptsTypes="AA">
                                      <p:cBhvr>
                                        <p:cTn id="30" dur="2000" fill="hold"/>
                                        <p:tgtEl>
                                          <p:spTgt spid="3">
                                            <p:txEl>
                                              <p:pRg st="6" end="6"/>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21531863"/>
              </p:ext>
            </p:extLst>
          </p:nvPr>
        </p:nvGraphicFramePr>
        <p:xfrm>
          <a:off x="172455" y="284805"/>
          <a:ext cx="8842204" cy="2743200"/>
        </p:xfrm>
        <a:graphic>
          <a:graphicData uri="http://schemas.openxmlformats.org/drawingml/2006/table">
            <a:tbl>
              <a:tblPr firstRow="1" bandRow="1">
                <a:tableStyleId>{5C22544A-7EE6-4342-B048-85BDC9FD1C3A}</a:tableStyleId>
              </a:tblPr>
              <a:tblGrid>
                <a:gridCol w="4559006"/>
                <a:gridCol w="4283198"/>
              </a:tblGrid>
              <a:tr h="370840">
                <a:tc>
                  <a:txBody>
                    <a:bodyPr/>
                    <a:lstStyle/>
                    <a:p>
                      <a:r>
                        <a:rPr lang="en-US" sz="2400" dirty="0" smtClean="0"/>
                        <a:t>Item/Criteria</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List down the involved parties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t>Accreditation Plan</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t>Opening Session</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Program</a:t>
                      </a:r>
                      <a:r>
                        <a:rPr lang="en-US" sz="2400" baseline="0" dirty="0" smtClean="0"/>
                        <a:t> Educational</a:t>
                      </a:r>
                      <a:r>
                        <a:rPr lang="en-US" sz="2400" dirty="0" smtClean="0"/>
                        <a:t> Objectives (1)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t>Program Outcomes (2)</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t>Curriculum &amp; Learning Process (3)</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70987407"/>
              </p:ext>
            </p:extLst>
          </p:nvPr>
        </p:nvGraphicFramePr>
        <p:xfrm>
          <a:off x="172455" y="3058431"/>
          <a:ext cx="8842204" cy="3566160"/>
        </p:xfrm>
        <a:graphic>
          <a:graphicData uri="http://schemas.openxmlformats.org/drawingml/2006/table">
            <a:tbl>
              <a:tblPr firstRow="1" bandRow="1">
                <a:tableStyleId>{69CF1AB2-1976-4502-BF36-3FF5EA218861}</a:tableStyleId>
              </a:tblPr>
              <a:tblGrid>
                <a:gridCol w="4559005"/>
                <a:gridCol w="4283199"/>
              </a:tblGrid>
              <a:tr h="403868">
                <a:tc>
                  <a:txBody>
                    <a:bodyPr/>
                    <a:lstStyle/>
                    <a:p>
                      <a:r>
                        <a:rPr lang="en-US" sz="2400" b="0" dirty="0" smtClean="0"/>
                        <a:t>Students (4)</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3868">
                <a:tc>
                  <a:txBody>
                    <a:bodyPr/>
                    <a:lstStyle/>
                    <a:p>
                      <a:r>
                        <a:rPr lang="en-US" sz="2400" b="0" dirty="0" smtClean="0"/>
                        <a:t>Faculty (5)</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3868">
                <a:tc>
                  <a:txBody>
                    <a:bodyPr/>
                    <a:lstStyle/>
                    <a:p>
                      <a:r>
                        <a:rPr lang="en-US" sz="2400" b="0" dirty="0" smtClean="0"/>
                        <a:t>Infrastructure &amp; </a:t>
                      </a:r>
                      <a:r>
                        <a:rPr lang="en-US" sz="2400" b="0" dirty="0" smtClean="0"/>
                        <a:t>Facilities (6)</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3868">
                <a:tc>
                  <a:txBody>
                    <a:bodyPr/>
                    <a:lstStyle/>
                    <a:p>
                      <a:r>
                        <a:rPr lang="en-US" sz="2400" b="0" dirty="0" smtClean="0"/>
                        <a:t>Continual Quality </a:t>
                      </a:r>
                      <a:r>
                        <a:rPr lang="en-US" sz="2400" b="0" dirty="0" smtClean="0"/>
                        <a:t>Improvement (7)</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26962">
                <a:tc>
                  <a:txBody>
                    <a:bodyPr/>
                    <a:lstStyle/>
                    <a:p>
                      <a:r>
                        <a:rPr lang="en-US" sz="2400" b="0" dirty="0" smtClean="0"/>
                        <a:t>Institutional Support &amp; Financial</a:t>
                      </a:r>
                      <a:r>
                        <a:rPr lang="en-US" sz="2400" b="0" baseline="0" dirty="0" smtClean="0"/>
                        <a:t> </a:t>
                      </a:r>
                      <a:r>
                        <a:rPr lang="en-US" sz="2400" b="0" baseline="0" dirty="0" smtClean="0"/>
                        <a:t>Resources (8)</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3868">
                <a:tc>
                  <a:txBody>
                    <a:bodyPr/>
                    <a:lstStyle/>
                    <a:p>
                      <a:r>
                        <a:rPr lang="en-US" sz="2400" b="0" baseline="0" dirty="0" smtClean="0"/>
                        <a:t>Industrial </a:t>
                      </a:r>
                      <a:r>
                        <a:rPr lang="en-US" sz="2400" b="0" baseline="0" dirty="0" smtClean="0"/>
                        <a:t>Linkages (9)</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3868">
                <a:tc>
                  <a:txBody>
                    <a:bodyPr/>
                    <a:lstStyle/>
                    <a:p>
                      <a:r>
                        <a:rPr lang="en-US" sz="2400" b="0" dirty="0" smtClean="0"/>
                        <a:t>Exit Meeting</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4154590" y="-60155"/>
            <a:ext cx="1238853" cy="369332"/>
          </a:xfrm>
          <a:prstGeom prst="rect">
            <a:avLst/>
          </a:prstGeom>
          <a:noFill/>
        </p:spPr>
        <p:txBody>
          <a:bodyPr wrap="none" rtlCol="0">
            <a:spAutoFit/>
          </a:bodyPr>
          <a:lstStyle/>
          <a:p>
            <a:r>
              <a:rPr lang="en-US" dirty="0" smtClean="0"/>
              <a:t>Exercise 1b</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44031783"/>
              </p:ext>
            </p:extLst>
          </p:nvPr>
        </p:nvGraphicFramePr>
        <p:xfrm>
          <a:off x="9343890" y="457285"/>
          <a:ext cx="4248648" cy="2205445"/>
        </p:xfrm>
        <a:graphic>
          <a:graphicData uri="http://schemas.openxmlformats.org/drawingml/2006/table">
            <a:tbl>
              <a:tblPr firstRow="1" bandRow="1">
                <a:tableStyleId>{69CF1AB2-1976-4502-BF36-3FF5EA218861}</a:tableStyleId>
              </a:tblPr>
              <a:tblGrid>
                <a:gridCol w="4248648"/>
              </a:tblGrid>
              <a:tr h="441089">
                <a:tc>
                  <a:txBody>
                    <a:bodyPr/>
                    <a:lstStyle/>
                    <a:p>
                      <a:r>
                        <a:rPr lang="en-US" dirty="0" smtClean="0"/>
                        <a:t>PEV, EAD</a:t>
                      </a:r>
                      <a:endParaRPr lang="en-US" dirty="0"/>
                    </a:p>
                  </a:txBody>
                  <a:tcPr/>
                </a:tc>
              </a:tr>
              <a:tr h="441089">
                <a:tc>
                  <a:txBody>
                    <a:bodyPr/>
                    <a:lstStyle/>
                    <a:p>
                      <a:r>
                        <a:rPr lang="en-US" dirty="0" smtClean="0"/>
                        <a:t>Management, </a:t>
                      </a:r>
                      <a:r>
                        <a:rPr lang="en-US" dirty="0" err="1" smtClean="0"/>
                        <a:t>HoD</a:t>
                      </a:r>
                      <a:endParaRPr lang="en-US" dirty="0"/>
                    </a:p>
                  </a:txBody>
                  <a:tcPr/>
                </a:tc>
              </a:tr>
              <a:tr h="441089">
                <a:tc>
                  <a:txBody>
                    <a:bodyPr/>
                    <a:lstStyle/>
                    <a:p>
                      <a:r>
                        <a:rPr lang="en-US" dirty="0" smtClean="0"/>
                        <a:t>Management, </a:t>
                      </a:r>
                      <a:r>
                        <a:rPr lang="en-US" dirty="0" err="1" smtClean="0"/>
                        <a:t>HoD</a:t>
                      </a:r>
                      <a:r>
                        <a:rPr lang="en-US" dirty="0" smtClean="0"/>
                        <a:t>, Faculty, Stakeholders</a:t>
                      </a:r>
                      <a:endParaRPr lang="en-US" dirty="0"/>
                    </a:p>
                  </a:txBody>
                  <a:tcPr/>
                </a:tc>
              </a:tr>
              <a:tr h="441089">
                <a:tc>
                  <a:txBody>
                    <a:bodyPr/>
                    <a:lstStyle/>
                    <a:p>
                      <a:r>
                        <a:rPr lang="en-US" dirty="0" smtClean="0"/>
                        <a:t>Management, </a:t>
                      </a:r>
                      <a:r>
                        <a:rPr lang="en-US" dirty="0" err="1" smtClean="0"/>
                        <a:t>HoD</a:t>
                      </a:r>
                      <a:r>
                        <a:rPr lang="en-US" dirty="0" smtClean="0"/>
                        <a:t>, Faculty, Students</a:t>
                      </a:r>
                      <a:endParaRPr lang="en-US" dirty="0"/>
                    </a:p>
                  </a:txBody>
                  <a:tcPr/>
                </a:tc>
              </a:tr>
              <a:tr h="441089">
                <a:tc>
                  <a:txBody>
                    <a:bodyPr/>
                    <a:lstStyle/>
                    <a:p>
                      <a:r>
                        <a:rPr lang="en-US" dirty="0" err="1" smtClean="0"/>
                        <a:t>HoD</a:t>
                      </a:r>
                      <a:r>
                        <a:rPr lang="en-US" dirty="0" smtClean="0"/>
                        <a:t>, Faculty, Students, Support Staff</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2729047"/>
              </p:ext>
            </p:extLst>
          </p:nvPr>
        </p:nvGraphicFramePr>
        <p:xfrm>
          <a:off x="9316458" y="3107263"/>
          <a:ext cx="4283199" cy="3533009"/>
        </p:xfrm>
        <a:graphic>
          <a:graphicData uri="http://schemas.openxmlformats.org/drawingml/2006/table">
            <a:tbl>
              <a:tblPr firstRow="1" bandRow="1">
                <a:tableStyleId>{69CF1AB2-1976-4502-BF36-3FF5EA218861}</a:tableStyleId>
              </a:tblPr>
              <a:tblGrid>
                <a:gridCol w="4283199"/>
              </a:tblGrid>
              <a:tr h="452950">
                <a:tc>
                  <a:txBody>
                    <a:bodyPr/>
                    <a:lstStyle/>
                    <a:p>
                      <a:r>
                        <a:rPr lang="en-US" b="0" dirty="0" err="1" smtClean="0"/>
                        <a:t>HoD</a:t>
                      </a:r>
                      <a:r>
                        <a:rPr lang="en-US" b="0" dirty="0" smtClean="0"/>
                        <a:t>, Students, Faculty, Stakeholders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950">
                <a:tc>
                  <a:txBody>
                    <a:bodyPr/>
                    <a:lstStyle/>
                    <a:p>
                      <a:r>
                        <a:rPr lang="en-US" b="0" dirty="0" smtClean="0"/>
                        <a:t>Management, </a:t>
                      </a:r>
                      <a:r>
                        <a:rPr lang="en-US" b="0" dirty="0" err="1" smtClean="0"/>
                        <a:t>HoD</a:t>
                      </a:r>
                      <a:r>
                        <a:rPr lang="en-US" b="0" dirty="0" smtClean="0"/>
                        <a:t>, Faculty, Students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950">
                <a:tc>
                  <a:txBody>
                    <a:bodyPr/>
                    <a:lstStyle/>
                    <a:p>
                      <a:r>
                        <a:rPr lang="en-US" b="0" dirty="0" smtClean="0"/>
                        <a:t>Management, </a:t>
                      </a:r>
                      <a:r>
                        <a:rPr lang="en-US" b="0" dirty="0" err="1" smtClean="0"/>
                        <a:t>HoD</a:t>
                      </a:r>
                      <a:r>
                        <a:rPr lang="en-US" b="0" dirty="0" smtClean="0"/>
                        <a:t>, Students, Support Staff</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950">
                <a:tc>
                  <a:txBody>
                    <a:bodyPr/>
                    <a:lstStyle/>
                    <a:p>
                      <a:r>
                        <a:rPr lang="en-US" b="0" dirty="0" smtClean="0"/>
                        <a:t>Management, </a:t>
                      </a:r>
                      <a:r>
                        <a:rPr lang="en-US" b="0" dirty="0" err="1" smtClean="0"/>
                        <a:t>HoD</a:t>
                      </a:r>
                      <a:r>
                        <a:rPr lang="en-US" b="0" dirty="0" smtClean="0"/>
                        <a:t>, Faculty</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5309">
                <a:tc>
                  <a:txBody>
                    <a:bodyPr/>
                    <a:lstStyle/>
                    <a:p>
                      <a:r>
                        <a:rPr lang="en-US" b="0" dirty="0" smtClean="0"/>
                        <a:t>Management, </a:t>
                      </a:r>
                      <a:r>
                        <a:rPr lang="en-US" b="0" dirty="0" err="1" smtClean="0"/>
                        <a:t>HoD</a:t>
                      </a:r>
                      <a:r>
                        <a:rPr lang="en-US" b="0" dirty="0" smtClean="0"/>
                        <a:t>, Faculty, Students, Support Staff</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950">
                <a:tc>
                  <a:txBody>
                    <a:bodyPr/>
                    <a:lstStyle/>
                    <a:p>
                      <a:r>
                        <a:rPr lang="en-US" b="0" dirty="0" smtClean="0"/>
                        <a:t>Management, </a:t>
                      </a:r>
                      <a:r>
                        <a:rPr lang="en-US" b="0" dirty="0" err="1" smtClean="0"/>
                        <a:t>HoD</a:t>
                      </a:r>
                      <a:r>
                        <a:rPr lang="en-US" b="0" dirty="0" smtClean="0"/>
                        <a:t>, Faculty, Students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950">
                <a:tc>
                  <a:txBody>
                    <a:bodyPr/>
                    <a:lstStyle/>
                    <a:p>
                      <a:r>
                        <a:rPr lang="en-US" b="0" dirty="0" smtClean="0"/>
                        <a:t>Management, </a:t>
                      </a:r>
                      <a:r>
                        <a:rPr lang="en-US" b="0" dirty="0" err="1" smtClean="0"/>
                        <a:t>HoD</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8145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5425 0.04356 L -0.50347 0.04124 " pathEditMode="relative" rAng="0" ptsTypes="AA">
                                      <p:cBhvr>
                                        <p:cTn id="6" dur="2000" fill="hold"/>
                                        <p:tgtEl>
                                          <p:spTgt spid="6"/>
                                        </p:tgtEl>
                                        <p:attrNameLst>
                                          <p:attrName>ppt_x</p:attrName>
                                          <p:attrName>ppt_y</p:attrName>
                                        </p:attrNameLst>
                                      </p:cBhvr>
                                      <p:rCtr x="-12470" y="-11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25304 -0.01321 L -0.50243 -0.0088 " pathEditMode="relative" ptsTypes="AA">
                                      <p:cBhvr>
                                        <p:cTn id="10"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a:t>
            </a:r>
            <a:br>
              <a:rPr lang="en-US" dirty="0" smtClean="0"/>
            </a:br>
            <a:r>
              <a:rPr lang="en-US" dirty="0" smtClean="0"/>
              <a:t>Day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96679742"/>
              </p:ext>
            </p:extLst>
          </p:nvPr>
        </p:nvGraphicFramePr>
        <p:xfrm>
          <a:off x="364629" y="1837125"/>
          <a:ext cx="8562480" cy="484632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strike="sngStrike" dirty="0" smtClean="0"/>
                        <a:t>09.00</a:t>
                      </a:r>
                    </a:p>
                    <a:p>
                      <a:r>
                        <a:rPr lang="en-US" sz="2400" strike="noStrike" dirty="0" smtClean="0"/>
                        <a:t>10.00</a:t>
                      </a:r>
                      <a:r>
                        <a:rPr lang="en-US" sz="2400" dirty="0" smtClean="0"/>
                        <a:t> </a:t>
                      </a:r>
                      <a:endParaRPr lang="en-US" sz="2400" dirty="0"/>
                    </a:p>
                  </a:txBody>
                  <a:tcPr/>
                </a:tc>
                <a:tc>
                  <a:txBody>
                    <a:bodyPr/>
                    <a:lstStyle/>
                    <a:p>
                      <a:r>
                        <a:rPr lang="en-US" sz="2400" dirty="0" smtClean="0"/>
                        <a:t>Introduction and Accreditation Plan</a:t>
                      </a:r>
                      <a:endParaRPr lang="en-US" sz="2400" dirty="0"/>
                    </a:p>
                  </a:txBody>
                  <a:tcPr/>
                </a:tc>
                <a:tc>
                  <a:txBody>
                    <a:bodyPr/>
                    <a:lstStyle/>
                    <a:p>
                      <a:r>
                        <a:rPr lang="en-US" sz="2400" dirty="0" smtClean="0"/>
                        <a:t>Megat Johari</a:t>
                      </a:r>
                      <a:endParaRPr lang="en-US" sz="2400" dirty="0"/>
                    </a:p>
                  </a:txBody>
                  <a:tcPr/>
                </a:tc>
              </a:tr>
              <a:tr h="370840">
                <a:tc>
                  <a:txBody>
                    <a:bodyPr/>
                    <a:lstStyle/>
                    <a:p>
                      <a:r>
                        <a:rPr lang="en-US" sz="2400" strike="sngStrike" dirty="0" smtClean="0"/>
                        <a:t>10.30</a:t>
                      </a:r>
                      <a:endParaRPr lang="en-US" sz="2400" strike="sngStrike" dirty="0"/>
                    </a:p>
                  </a:txBody>
                  <a:tcPr/>
                </a:tc>
                <a:tc>
                  <a:txBody>
                    <a:bodyPr/>
                    <a:lstStyle/>
                    <a:p>
                      <a:r>
                        <a:rPr lang="en-US" sz="2400" strike="sngStrike" dirty="0" smtClean="0"/>
                        <a:t>Tea break</a:t>
                      </a:r>
                      <a:endParaRPr lang="en-US" sz="2400" strike="sngStrike" dirty="0"/>
                    </a:p>
                  </a:txBody>
                  <a:tcPr/>
                </a:tc>
                <a:tc>
                  <a:txBody>
                    <a:bodyPr/>
                    <a:lstStyle/>
                    <a:p>
                      <a:endParaRPr lang="en-US" sz="2400"/>
                    </a:p>
                  </a:txBody>
                  <a:tcPr/>
                </a:tc>
              </a:tr>
              <a:tr h="370840">
                <a:tc>
                  <a:txBody>
                    <a:bodyPr/>
                    <a:lstStyle/>
                    <a:p>
                      <a:r>
                        <a:rPr lang="en-US" sz="2400" dirty="0" smtClean="0"/>
                        <a:t>11.00</a:t>
                      </a:r>
                      <a:endParaRPr lang="en-US" sz="2400" dirty="0"/>
                    </a:p>
                  </a:txBody>
                  <a:tcPr/>
                </a:tc>
                <a:tc>
                  <a:txBody>
                    <a:bodyPr/>
                    <a:lstStyle/>
                    <a:p>
                      <a:r>
                        <a:rPr lang="en-US" sz="2400" dirty="0" smtClean="0"/>
                        <a:t>Opening Session</a:t>
                      </a:r>
                      <a:r>
                        <a:rPr lang="en-US" sz="2400" baseline="0" dirty="0" smtClean="0"/>
                        <a:t> and  </a:t>
                      </a:r>
                      <a:r>
                        <a:rPr lang="en-US" sz="2400" dirty="0" smtClean="0"/>
                        <a:t>Program</a:t>
                      </a:r>
                      <a:r>
                        <a:rPr lang="en-US" sz="2400" baseline="0" dirty="0" smtClean="0"/>
                        <a:t> Educational</a:t>
                      </a:r>
                      <a:r>
                        <a:rPr lang="en-US" sz="2400" dirty="0" smtClean="0"/>
                        <a:t> Objectives (1)</a:t>
                      </a:r>
                      <a:endParaRPr lang="en-US" sz="2400" dirty="0"/>
                    </a:p>
                  </a:txBody>
                  <a:tcPr/>
                </a:tc>
                <a:tc>
                  <a:txBody>
                    <a:bodyPr/>
                    <a:lstStyle/>
                    <a:p>
                      <a:r>
                        <a:rPr lang="en-US" sz="2400" dirty="0" smtClean="0"/>
                        <a:t>Megat Johari</a:t>
                      </a:r>
                      <a:endParaRPr lang="en-US" sz="2400" dirty="0"/>
                    </a:p>
                  </a:txBody>
                  <a:tcPr/>
                </a:tc>
              </a:tr>
              <a:tr h="370840">
                <a:tc>
                  <a:txBody>
                    <a:bodyPr/>
                    <a:lstStyle/>
                    <a:p>
                      <a:r>
                        <a:rPr lang="en-US" sz="2400" dirty="0" smtClean="0"/>
                        <a:t>13.00</a:t>
                      </a:r>
                      <a:endParaRPr lang="en-US" sz="2400" dirty="0"/>
                    </a:p>
                  </a:txBody>
                  <a:tcPr/>
                </a:tc>
                <a:tc>
                  <a:txBody>
                    <a:bodyPr/>
                    <a:lstStyle/>
                    <a:p>
                      <a:r>
                        <a:rPr lang="en-US" sz="2400" dirty="0" smtClean="0"/>
                        <a:t>Lunch break</a:t>
                      </a:r>
                      <a:endParaRPr lang="en-US" sz="2400" dirty="0"/>
                    </a:p>
                  </a:txBody>
                  <a:tcPr/>
                </a:tc>
                <a:tc>
                  <a:txBody>
                    <a:bodyPr/>
                    <a:lstStyle/>
                    <a:p>
                      <a:endParaRPr lang="en-US" sz="2400"/>
                    </a:p>
                  </a:txBody>
                  <a:tcPr/>
                </a:tc>
              </a:tr>
              <a:tr h="370840">
                <a:tc>
                  <a:txBody>
                    <a:bodyPr/>
                    <a:lstStyle/>
                    <a:p>
                      <a:r>
                        <a:rPr lang="en-US" sz="2400" dirty="0" smtClean="0"/>
                        <a:t>14.00</a:t>
                      </a:r>
                      <a:endParaRPr lang="en-US" sz="2400" dirty="0"/>
                    </a:p>
                  </a:txBody>
                  <a:tcPr/>
                </a:tc>
                <a:tc>
                  <a:txBody>
                    <a:bodyPr/>
                    <a:lstStyle/>
                    <a:p>
                      <a:r>
                        <a:rPr lang="en-US" sz="2400" dirty="0" smtClean="0"/>
                        <a:t>Program Outcomes (2)</a:t>
                      </a:r>
                      <a:endParaRPr lang="en-US" sz="2400" dirty="0"/>
                    </a:p>
                  </a:txBody>
                  <a:tcPr/>
                </a:tc>
                <a:tc>
                  <a:txBody>
                    <a:bodyPr/>
                    <a:lstStyle/>
                    <a:p>
                      <a:r>
                        <a:rPr lang="en-US" sz="2400" dirty="0" smtClean="0"/>
                        <a:t>Megat Johari</a:t>
                      </a:r>
                      <a:endParaRPr lang="en-US" sz="2400" dirty="0"/>
                    </a:p>
                  </a:txBody>
                  <a:tcPr/>
                </a:tc>
              </a:tr>
              <a:tr h="370840">
                <a:tc>
                  <a:txBody>
                    <a:bodyPr/>
                    <a:lstStyle/>
                    <a:p>
                      <a:r>
                        <a:rPr lang="en-US" sz="2400" dirty="0" smtClean="0"/>
                        <a:t>15.30</a:t>
                      </a:r>
                      <a:endParaRPr lang="en-US" sz="2400" dirty="0"/>
                    </a:p>
                  </a:txBody>
                  <a:tcPr/>
                </a:tc>
                <a:tc>
                  <a:txBody>
                    <a:bodyPr/>
                    <a:lstStyle/>
                    <a:p>
                      <a:r>
                        <a:rPr lang="en-US" sz="2400" dirty="0" smtClean="0"/>
                        <a:t>Tea break</a:t>
                      </a:r>
                      <a:endParaRPr lang="en-US" sz="2400" dirty="0"/>
                    </a:p>
                  </a:txBody>
                  <a:tcPr/>
                </a:tc>
                <a:tc>
                  <a:txBody>
                    <a:bodyPr/>
                    <a:lstStyle/>
                    <a:p>
                      <a:endParaRPr lang="en-US" sz="2400"/>
                    </a:p>
                  </a:txBody>
                  <a:tcPr/>
                </a:tc>
              </a:tr>
              <a:tr h="370840">
                <a:tc>
                  <a:txBody>
                    <a:bodyPr/>
                    <a:lstStyle/>
                    <a:p>
                      <a:r>
                        <a:rPr lang="en-US" sz="2400" dirty="0" smtClean="0"/>
                        <a:t>16.00</a:t>
                      </a:r>
                      <a:endParaRPr lang="en-US" sz="2400" dirty="0"/>
                    </a:p>
                  </a:txBody>
                  <a:tcPr/>
                </a:tc>
                <a:tc>
                  <a:txBody>
                    <a:bodyPr/>
                    <a:lstStyle/>
                    <a:p>
                      <a:r>
                        <a:rPr lang="en-US" sz="2400" dirty="0" smtClean="0"/>
                        <a:t>Curriculum &amp; Learning Process (3)</a:t>
                      </a:r>
                      <a:endParaRPr lang="en-US" sz="2400" dirty="0"/>
                    </a:p>
                  </a:txBody>
                  <a:tcPr/>
                </a:tc>
                <a:tc>
                  <a:txBody>
                    <a:bodyPr/>
                    <a:lstStyle/>
                    <a:p>
                      <a:r>
                        <a:rPr lang="en-US" sz="2400" dirty="0" smtClean="0"/>
                        <a:t>Megat Johari</a:t>
                      </a:r>
                      <a:endParaRPr lang="en-US" sz="2400" dirty="0"/>
                    </a:p>
                  </a:txBody>
                  <a:tcPr/>
                </a:tc>
              </a:tr>
              <a:tr h="370840">
                <a:tc>
                  <a:txBody>
                    <a:bodyPr/>
                    <a:lstStyle/>
                    <a:p>
                      <a:r>
                        <a:rPr lang="en-US" sz="2400" dirty="0" smtClean="0"/>
                        <a:t>17.00</a:t>
                      </a:r>
                      <a:endParaRPr lang="en-US" sz="2400" dirty="0"/>
                    </a:p>
                  </a:txBody>
                  <a:tcPr/>
                </a:tc>
                <a:tc>
                  <a:txBody>
                    <a:bodyPr/>
                    <a:lstStyle/>
                    <a:p>
                      <a:r>
                        <a:rPr lang="en-US" sz="2400" dirty="0" smtClean="0"/>
                        <a:t>End</a:t>
                      </a:r>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23174781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r>
              <a:rPr lang="en-US" dirty="0" smtClean="0"/>
              <a:t>What are the typical words to begin with when questioning?</a:t>
            </a:r>
          </a:p>
          <a:p>
            <a:endParaRPr lang="en-US" dirty="0"/>
          </a:p>
        </p:txBody>
      </p:sp>
      <p:sp>
        <p:nvSpPr>
          <p:cNvPr id="5" name="TextBox 4"/>
          <p:cNvSpPr txBox="1"/>
          <p:nvPr/>
        </p:nvSpPr>
        <p:spPr>
          <a:xfrm>
            <a:off x="9238982" y="4984452"/>
            <a:ext cx="5520411" cy="461665"/>
          </a:xfrm>
          <a:prstGeom prst="rect">
            <a:avLst/>
          </a:prstGeom>
          <a:noFill/>
        </p:spPr>
        <p:txBody>
          <a:bodyPr wrap="none" rtlCol="0">
            <a:spAutoFit/>
          </a:bodyPr>
          <a:lstStyle/>
          <a:p>
            <a:r>
              <a:rPr lang="en-US" sz="2400" b="1" dirty="0" smtClean="0">
                <a:solidFill>
                  <a:srgbClr val="FF0000"/>
                </a:solidFill>
              </a:rPr>
              <a:t>What, Why, Where, Who, When and How</a:t>
            </a:r>
            <a:endParaRPr lang="en-US" sz="2400" b="1" dirty="0">
              <a:solidFill>
                <a:srgbClr val="FF0000"/>
              </a:solidFill>
            </a:endParaRPr>
          </a:p>
        </p:txBody>
      </p:sp>
      <p:sp>
        <p:nvSpPr>
          <p:cNvPr id="2" name="TextBox 1"/>
          <p:cNvSpPr txBox="1"/>
          <p:nvPr/>
        </p:nvSpPr>
        <p:spPr>
          <a:xfrm>
            <a:off x="3972503" y="454717"/>
            <a:ext cx="607859" cy="369332"/>
          </a:xfrm>
          <a:prstGeom prst="rect">
            <a:avLst/>
          </a:prstGeom>
          <a:noFill/>
        </p:spPr>
        <p:txBody>
          <a:bodyPr wrap="none" rtlCol="0">
            <a:spAutoFit/>
          </a:bodyPr>
          <a:lstStyle/>
          <a:p>
            <a:r>
              <a:rPr lang="en-US" dirty="0" smtClean="0"/>
              <a:t>Quiz</a:t>
            </a:r>
            <a:endParaRPr lang="en-US" dirty="0"/>
          </a:p>
        </p:txBody>
      </p:sp>
    </p:spTree>
    <p:extLst>
      <p:ext uri="{BB962C8B-B14F-4D97-AF65-F5344CB8AC3E}">
        <p14:creationId xmlns:p14="http://schemas.microsoft.com/office/powerpoint/2010/main" val="467020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31205 0.00278 L -0.64752 0.00093 " pathEditMode="relative" rAng="0" ptsTypes="AA">
                                      <p:cBhvr>
                                        <p:cTn id="6" dur="2000" fill="hold"/>
                                        <p:tgtEl>
                                          <p:spTgt spid="5"/>
                                        </p:tgtEl>
                                        <p:attrNameLst>
                                          <p:attrName>ppt_x</p:attrName>
                                          <p:attrName>ppt_y</p:attrName>
                                        </p:attrNameLst>
                                      </p:cBhvr>
                                      <p:rCtr x="-1678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984250" y="838200"/>
            <a:ext cx="787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Clr>
                <a:schemeClr val="folHlink"/>
              </a:buClr>
              <a:buSzPct val="80000"/>
              <a:buFont typeface="Wingdings" charset="0"/>
              <a:buNone/>
            </a:pPr>
            <a:r>
              <a:rPr lang="en-US" sz="4000" b="1">
                <a:solidFill>
                  <a:srgbClr val="0A0A92"/>
                </a:solidFill>
              </a:rPr>
              <a:t>Questioning</a:t>
            </a:r>
          </a:p>
          <a:p>
            <a:pPr marL="609600" indent="-609600">
              <a:spcBef>
                <a:spcPct val="20000"/>
              </a:spcBef>
              <a:buClr>
                <a:schemeClr val="folHlink"/>
              </a:buClr>
              <a:buSzPct val="80000"/>
              <a:buFont typeface="Wingdings" charset="0"/>
              <a:buNone/>
            </a:pPr>
            <a:endParaRPr lang="en-US" sz="3200">
              <a:solidFill>
                <a:srgbClr val="0A0A92"/>
              </a:solidFill>
            </a:endParaRPr>
          </a:p>
          <a:p>
            <a:pPr marL="609600" indent="-609600">
              <a:spcBef>
                <a:spcPct val="20000"/>
              </a:spcBef>
              <a:buClr>
                <a:schemeClr val="folHlink"/>
              </a:buClr>
              <a:buSzPct val="80000"/>
              <a:buFont typeface="Wingdings" charset="0"/>
              <a:buNone/>
            </a:pPr>
            <a:r>
              <a:rPr lang="en-US" sz="3200">
                <a:solidFill>
                  <a:srgbClr val="0A0A92"/>
                </a:solidFill>
              </a:rPr>
              <a:t>6 friends – What, When, Why, Who, Where, How</a:t>
            </a:r>
          </a:p>
          <a:p>
            <a:pPr marL="609600" indent="-609600">
              <a:spcBef>
                <a:spcPct val="20000"/>
              </a:spcBef>
              <a:buClr>
                <a:schemeClr val="folHlink"/>
              </a:buClr>
              <a:buSzPct val="80000"/>
              <a:buFont typeface="Wingdings" charset="0"/>
              <a:buNone/>
            </a:pPr>
            <a:endParaRPr lang="en-US" sz="3200">
              <a:solidFill>
                <a:srgbClr val="0A0A92"/>
              </a:solidFill>
            </a:endParaRPr>
          </a:p>
          <a:p>
            <a:pPr marL="609600" indent="-609600">
              <a:spcBef>
                <a:spcPct val="20000"/>
              </a:spcBef>
              <a:buClr>
                <a:schemeClr val="folHlink"/>
              </a:buClr>
              <a:buSzPct val="80000"/>
              <a:buFont typeface="Wingdings" charset="0"/>
              <a:buNone/>
            </a:pPr>
            <a:r>
              <a:rPr lang="en-US" sz="3200">
                <a:solidFill>
                  <a:srgbClr val="0A0A92"/>
                </a:solidFill>
              </a:rPr>
              <a:t>Best friend – Show Me</a:t>
            </a:r>
          </a:p>
          <a:p>
            <a:pPr marL="609600" indent="-609600">
              <a:spcBef>
                <a:spcPct val="20000"/>
              </a:spcBef>
              <a:buClr>
                <a:schemeClr val="folHlink"/>
              </a:buClr>
              <a:buSzPct val="80000"/>
              <a:buFont typeface="Wingdings" charset="0"/>
              <a:buNone/>
            </a:pPr>
            <a:endParaRPr lang="en-US" sz="3200">
              <a:solidFill>
                <a:srgbClr val="0A0A92"/>
              </a:solidFill>
            </a:endParaRPr>
          </a:p>
          <a:p>
            <a:pPr marL="609600" indent="-609600">
              <a:spcBef>
                <a:spcPct val="20000"/>
              </a:spcBef>
              <a:buClr>
                <a:schemeClr val="folHlink"/>
              </a:buClr>
              <a:buSzPct val="80000"/>
              <a:buFont typeface="Wingdings" charset="0"/>
              <a:buNone/>
            </a:pPr>
            <a:r>
              <a:rPr lang="en-US" sz="3200">
                <a:solidFill>
                  <a:srgbClr val="0A0A92"/>
                </a:solidFill>
              </a:rPr>
              <a:t>Additional skills of LISTENING and OBSERVING</a:t>
            </a:r>
          </a:p>
          <a:p>
            <a:pPr marL="609600" indent="-609600">
              <a:spcBef>
                <a:spcPct val="20000"/>
              </a:spcBef>
              <a:buClr>
                <a:schemeClr val="folHlink"/>
              </a:buClr>
              <a:buSzPct val="80000"/>
              <a:buFont typeface="Wingdings" charset="0"/>
              <a:buNone/>
            </a:pPr>
            <a:r>
              <a:rPr lang="en-US" sz="3200">
                <a:solidFill>
                  <a:srgbClr val="0A0A92"/>
                </a:solidFill>
              </a:rPr>
              <a:t>	</a:t>
            </a:r>
          </a:p>
        </p:txBody>
      </p:sp>
    </p:spTree>
    <p:extLst>
      <p:ext uri="{BB962C8B-B14F-4D97-AF65-F5344CB8AC3E}">
        <p14:creationId xmlns:p14="http://schemas.microsoft.com/office/powerpoint/2010/main" val="27292931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60648"/>
            <a:ext cx="8496944" cy="1008112"/>
          </a:xfrm>
          <a:solidFill>
            <a:srgbClr val="FFFF00"/>
          </a:solidFill>
        </p:spPr>
        <p:txBody>
          <a:bodyPr>
            <a:normAutofit/>
          </a:bodyPr>
          <a:lstStyle/>
          <a:p>
            <a:pPr algn="ctr" eaLnBrk="1" hangingPunct="1"/>
            <a:r>
              <a:rPr lang="ms-MY" sz="3600" dirty="0" smtClean="0"/>
              <a:t>OBE in a nut shell</a:t>
            </a:r>
            <a:endParaRPr lang="en-US" sz="3600" dirty="0" smtClean="0"/>
          </a:p>
        </p:txBody>
      </p:sp>
      <p:sp>
        <p:nvSpPr>
          <p:cNvPr id="7173" name="Rectangle 5"/>
          <p:cNvSpPr>
            <a:spLocks noChangeArrowheads="1"/>
          </p:cNvSpPr>
          <p:nvPr/>
        </p:nvSpPr>
        <p:spPr bwMode="auto">
          <a:xfrm>
            <a:off x="323528" y="1412776"/>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a:solidFill>
                  <a:srgbClr val="FF0000"/>
                </a:solidFill>
                <a:effectLst>
                  <a:outerShdw blurRad="38100" dist="38100" dir="2700000" algn="tl">
                    <a:srgbClr val="C0C0C0"/>
                  </a:outerShdw>
                </a:effectLst>
                <a:latin typeface="Arial" charset="0"/>
              </a:rPr>
              <a:t>What</a:t>
            </a:r>
            <a:r>
              <a:rPr lang="ms-MY" sz="3200" dirty="0">
                <a:effectLst>
                  <a:outerShdw blurRad="38100" dist="38100" dir="2700000" algn="tl">
                    <a:srgbClr val="C0C0C0"/>
                  </a:outerShdw>
                </a:effectLst>
                <a:latin typeface="Arial" charset="0"/>
              </a:rPr>
              <a:t> do you want the students to have or able to do? </a:t>
            </a:r>
          </a:p>
        </p:txBody>
      </p:sp>
      <p:sp>
        <p:nvSpPr>
          <p:cNvPr id="5" name="Rectangle 5"/>
          <p:cNvSpPr>
            <a:spLocks noChangeArrowheads="1"/>
          </p:cNvSpPr>
          <p:nvPr/>
        </p:nvSpPr>
        <p:spPr bwMode="auto">
          <a:xfrm>
            <a:off x="323528" y="2780928"/>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can you best help students achieve it? </a:t>
            </a:r>
          </a:p>
        </p:txBody>
      </p:sp>
      <p:sp>
        <p:nvSpPr>
          <p:cNvPr id="6" name="Rectangle 5"/>
          <p:cNvSpPr>
            <a:spLocks noChangeArrowheads="1"/>
          </p:cNvSpPr>
          <p:nvPr/>
        </p:nvSpPr>
        <p:spPr bwMode="auto">
          <a:xfrm>
            <a:off x="323528" y="4149080"/>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will you know what they have achieved it? </a:t>
            </a:r>
          </a:p>
        </p:txBody>
      </p:sp>
      <p:sp>
        <p:nvSpPr>
          <p:cNvPr id="7" name="Rectangle 5"/>
          <p:cNvSpPr>
            <a:spLocks noChangeArrowheads="1"/>
          </p:cNvSpPr>
          <p:nvPr/>
        </p:nvSpPr>
        <p:spPr bwMode="auto">
          <a:xfrm>
            <a:off x="323528" y="5485184"/>
            <a:ext cx="8496944" cy="10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do you close the loop</a:t>
            </a:r>
            <a:endParaRPr lang="en-US" sz="3200" dirty="0">
              <a:effectLst>
                <a:outerShdw blurRad="38100" dist="38100" dir="2700000" algn="tl">
                  <a:srgbClr val="C0C0C0"/>
                </a:outerShdw>
              </a:effectLst>
              <a:latin typeface="Arial" charset="0"/>
            </a:endParaRPr>
          </a:p>
        </p:txBody>
      </p:sp>
      <p:sp>
        <p:nvSpPr>
          <p:cNvPr id="8" name="Rectangle 5"/>
          <p:cNvSpPr>
            <a:spLocks noChangeArrowheads="1"/>
          </p:cNvSpPr>
          <p:nvPr/>
        </p:nvSpPr>
        <p:spPr bwMode="auto">
          <a:xfrm>
            <a:off x="3347864" y="1988840"/>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Knowledge, Skill, Affective</a:t>
            </a:r>
            <a:endParaRPr lang="ms-MY" sz="2800" dirty="0">
              <a:effectLst>
                <a:outerShdw blurRad="38100" dist="38100" dir="2700000" algn="tl">
                  <a:srgbClr val="C0C0C0"/>
                </a:outerShdw>
              </a:effectLst>
              <a:latin typeface="Arial" charset="0"/>
            </a:endParaRPr>
          </a:p>
        </p:txBody>
      </p:sp>
      <p:sp>
        <p:nvSpPr>
          <p:cNvPr id="9" name="Rectangle 5"/>
          <p:cNvSpPr>
            <a:spLocks noChangeArrowheads="1"/>
          </p:cNvSpPr>
          <p:nvPr/>
        </p:nvSpPr>
        <p:spPr bwMode="auto">
          <a:xfrm>
            <a:off x="3356248" y="5940896"/>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PDCA</a:t>
            </a:r>
            <a:endParaRPr lang="ms-MY" sz="2800" dirty="0">
              <a:effectLst>
                <a:outerShdw blurRad="38100" dist="38100" dir="2700000" algn="tl">
                  <a:srgbClr val="C0C0C0"/>
                </a:outerShdw>
              </a:effectLst>
              <a:latin typeface="Arial" charset="0"/>
            </a:endParaRPr>
          </a:p>
        </p:txBody>
      </p:sp>
      <p:sp>
        <p:nvSpPr>
          <p:cNvPr id="10" name="Rectangle 5"/>
          <p:cNvSpPr>
            <a:spLocks noChangeArrowheads="1"/>
          </p:cNvSpPr>
          <p:nvPr/>
        </p:nvSpPr>
        <p:spPr bwMode="auto">
          <a:xfrm>
            <a:off x="3347864" y="3348608"/>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Student Centred Delivery </a:t>
            </a:r>
            <a:endParaRPr lang="ms-MY" sz="2800" dirty="0">
              <a:effectLst>
                <a:outerShdw blurRad="38100" dist="38100" dir="2700000" algn="tl">
                  <a:srgbClr val="C0C0C0"/>
                </a:outerShdw>
              </a:effectLst>
              <a:latin typeface="Arial" charset="0"/>
            </a:endParaRPr>
          </a:p>
        </p:txBody>
      </p:sp>
      <p:sp>
        <p:nvSpPr>
          <p:cNvPr id="11" name="Rectangle 5"/>
          <p:cNvSpPr>
            <a:spLocks noChangeArrowheads="1"/>
          </p:cNvSpPr>
          <p:nvPr/>
        </p:nvSpPr>
        <p:spPr bwMode="auto">
          <a:xfrm>
            <a:off x="3347864" y="4716760"/>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Assessment</a:t>
            </a:r>
            <a:endParaRPr lang="ms-MY" sz="2800"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9617663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5" grpId="0" animBg="1"/>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002"/>
          </a:xfrm>
        </p:spPr>
        <p:txBody>
          <a:bodyPr>
            <a:normAutofit fontScale="90000"/>
          </a:bodyPr>
          <a:lstStyle/>
          <a:p>
            <a:r>
              <a:rPr lang="en-US" dirty="0" smtClean="0"/>
              <a:t>Self Assessment Report</a:t>
            </a:r>
            <a:endParaRPr lang="en-US" dirty="0"/>
          </a:p>
        </p:txBody>
      </p:sp>
      <p:sp>
        <p:nvSpPr>
          <p:cNvPr id="3" name="Content Placeholder 2"/>
          <p:cNvSpPr>
            <a:spLocks noGrp="1"/>
          </p:cNvSpPr>
          <p:nvPr>
            <p:ph idx="1"/>
          </p:nvPr>
        </p:nvSpPr>
        <p:spPr>
          <a:xfrm>
            <a:off x="457200" y="1068862"/>
            <a:ext cx="8229600" cy="5558076"/>
          </a:xfrm>
        </p:spPr>
        <p:txBody>
          <a:bodyPr>
            <a:normAutofit fontScale="85000" lnSpcReduction="20000"/>
          </a:bodyPr>
          <a:lstStyle/>
          <a:p>
            <a:r>
              <a:rPr lang="en-US" dirty="0" smtClean="0"/>
              <a:t>The SAR from XYZ University has been received by you. Prepare the list of questions that you plan to probe, based on the following criteria:</a:t>
            </a:r>
          </a:p>
          <a:p>
            <a:pPr lvl="1"/>
            <a:r>
              <a:rPr lang="en-US" dirty="0" err="1" smtClean="0"/>
              <a:t>Programme</a:t>
            </a:r>
            <a:r>
              <a:rPr lang="en-US" dirty="0" smtClean="0"/>
              <a:t> Objectives</a:t>
            </a:r>
          </a:p>
          <a:p>
            <a:pPr lvl="1"/>
            <a:r>
              <a:rPr lang="en-US" dirty="0" err="1" smtClean="0"/>
              <a:t>Programme</a:t>
            </a:r>
            <a:r>
              <a:rPr lang="en-US" dirty="0" smtClean="0"/>
              <a:t> Outcomes</a:t>
            </a:r>
          </a:p>
          <a:p>
            <a:pPr lvl="1"/>
            <a:r>
              <a:rPr lang="en-US" dirty="0" smtClean="0"/>
              <a:t>Curriculum and Learning Process</a:t>
            </a:r>
          </a:p>
          <a:p>
            <a:pPr lvl="1"/>
            <a:r>
              <a:rPr lang="en-US" dirty="0" smtClean="0"/>
              <a:t>Students</a:t>
            </a:r>
          </a:p>
          <a:p>
            <a:pPr lvl="1"/>
            <a:r>
              <a:rPr lang="en-US" dirty="0" smtClean="0"/>
              <a:t>Faculty</a:t>
            </a:r>
          </a:p>
          <a:p>
            <a:pPr lvl="1"/>
            <a:r>
              <a:rPr lang="en-US" dirty="0" smtClean="0"/>
              <a:t>Support staff</a:t>
            </a:r>
          </a:p>
          <a:p>
            <a:pPr lvl="1"/>
            <a:r>
              <a:rPr lang="en-US" dirty="0" smtClean="0"/>
              <a:t>Industry stakeholders</a:t>
            </a:r>
          </a:p>
          <a:p>
            <a:pPr lvl="1"/>
            <a:r>
              <a:rPr lang="en-US" dirty="0" smtClean="0"/>
              <a:t>Alumni</a:t>
            </a:r>
          </a:p>
          <a:p>
            <a:pPr lvl="1"/>
            <a:r>
              <a:rPr lang="en-US" dirty="0" smtClean="0"/>
              <a:t>Facilities and Infrastructure</a:t>
            </a:r>
          </a:p>
          <a:p>
            <a:pPr lvl="1"/>
            <a:r>
              <a:rPr lang="en-US" dirty="0" smtClean="0"/>
              <a:t>Institutional and Financial Support</a:t>
            </a:r>
          </a:p>
          <a:p>
            <a:pPr lvl="1"/>
            <a:r>
              <a:rPr lang="en-US" dirty="0" smtClean="0"/>
              <a:t>Continual Quality Improvement</a:t>
            </a:r>
          </a:p>
          <a:p>
            <a:pPr lvl="1"/>
            <a:r>
              <a:rPr lang="en-US" dirty="0" smtClean="0"/>
              <a:t>Industry Linkage</a:t>
            </a:r>
          </a:p>
          <a:p>
            <a:endParaRPr lang="en-US" dirty="0"/>
          </a:p>
        </p:txBody>
      </p:sp>
      <p:sp>
        <p:nvSpPr>
          <p:cNvPr id="4" name="TextBox 3"/>
          <p:cNvSpPr txBox="1"/>
          <p:nvPr/>
        </p:nvSpPr>
        <p:spPr>
          <a:xfrm>
            <a:off x="4232970" y="39438"/>
            <a:ext cx="1117576" cy="369332"/>
          </a:xfrm>
          <a:prstGeom prst="rect">
            <a:avLst/>
          </a:prstGeom>
          <a:noFill/>
        </p:spPr>
        <p:txBody>
          <a:bodyPr wrap="none" rtlCol="0">
            <a:spAutoFit/>
          </a:bodyPr>
          <a:lstStyle/>
          <a:p>
            <a:r>
              <a:rPr lang="en-US" dirty="0" smtClean="0"/>
              <a:t>Exercise 2</a:t>
            </a:r>
            <a:endParaRPr lang="en-US" dirty="0"/>
          </a:p>
        </p:txBody>
      </p:sp>
    </p:spTree>
    <p:extLst>
      <p:ext uri="{BB962C8B-B14F-4D97-AF65-F5344CB8AC3E}">
        <p14:creationId xmlns:p14="http://schemas.microsoft.com/office/powerpoint/2010/main" val="21658674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443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a:t>
            </a:r>
            <a:br>
              <a:rPr lang="en-US" dirty="0" smtClean="0"/>
            </a:br>
            <a:r>
              <a:rPr lang="en-US" dirty="0" smtClean="0"/>
              <a:t>Day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75910683"/>
              </p:ext>
            </p:extLst>
          </p:nvPr>
        </p:nvGraphicFramePr>
        <p:xfrm>
          <a:off x="364629" y="1837125"/>
          <a:ext cx="8562480" cy="128016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11.00</a:t>
                      </a:r>
                      <a:endParaRPr lang="en-US" sz="2400" dirty="0"/>
                    </a:p>
                  </a:txBody>
                  <a:tcPr/>
                </a:tc>
                <a:tc>
                  <a:txBody>
                    <a:bodyPr/>
                    <a:lstStyle/>
                    <a:p>
                      <a:r>
                        <a:rPr lang="en-US" sz="2400" dirty="0" smtClean="0"/>
                        <a:t>Opening Session</a:t>
                      </a:r>
                      <a:r>
                        <a:rPr lang="en-US" sz="2400" baseline="0" dirty="0" smtClean="0"/>
                        <a:t> and  </a:t>
                      </a:r>
                      <a:r>
                        <a:rPr lang="en-US" sz="2400" dirty="0" smtClean="0"/>
                        <a:t>Program</a:t>
                      </a:r>
                      <a:r>
                        <a:rPr lang="en-US" sz="2400" baseline="0" dirty="0" smtClean="0"/>
                        <a:t> Educational</a:t>
                      </a:r>
                      <a:r>
                        <a:rPr lang="en-US" sz="2400" dirty="0" smtClean="0"/>
                        <a:t> Objectives (1)</a:t>
                      </a:r>
                      <a:endParaRPr lang="en-US" sz="2400" dirty="0"/>
                    </a:p>
                  </a:txBody>
                  <a:tcPr/>
                </a:tc>
                <a:tc>
                  <a:txBody>
                    <a:bodyPr/>
                    <a:lstStyle/>
                    <a:p>
                      <a:r>
                        <a:rPr lang="en-US" sz="2400" dirty="0" smtClean="0"/>
                        <a:t>Megat Johari</a:t>
                      </a:r>
                      <a:endParaRPr lang="en-US" sz="2400" dirty="0"/>
                    </a:p>
                  </a:txBody>
                  <a:tcPr/>
                </a:tc>
              </a:tr>
            </a:tbl>
          </a:graphicData>
        </a:graphic>
      </p:graphicFrame>
    </p:spTree>
    <p:extLst>
      <p:ext uri="{BB962C8B-B14F-4D97-AF65-F5344CB8AC3E}">
        <p14:creationId xmlns:p14="http://schemas.microsoft.com/office/powerpoint/2010/main" val="28334551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are the methods or techniques to be employed when conducting an accreditation exercise?</a:t>
            </a:r>
          </a:p>
          <a:p>
            <a:pPr marL="0" indent="0">
              <a:buNone/>
            </a:pPr>
            <a:endParaRPr lang="en-US" dirty="0" smtClean="0"/>
          </a:p>
          <a:p>
            <a:endParaRPr lang="en-US" dirty="0"/>
          </a:p>
        </p:txBody>
      </p:sp>
      <p:sp>
        <p:nvSpPr>
          <p:cNvPr id="4" name="TextBox 3"/>
          <p:cNvSpPr txBox="1"/>
          <p:nvPr/>
        </p:nvSpPr>
        <p:spPr>
          <a:xfrm>
            <a:off x="9266032" y="2936140"/>
            <a:ext cx="5619948" cy="523220"/>
          </a:xfrm>
          <a:prstGeom prst="rect">
            <a:avLst/>
          </a:prstGeom>
          <a:noFill/>
        </p:spPr>
        <p:txBody>
          <a:bodyPr wrap="none" rtlCol="0">
            <a:spAutoFit/>
          </a:bodyPr>
          <a:lstStyle/>
          <a:p>
            <a:r>
              <a:rPr lang="en-US" sz="2800" b="1" dirty="0" smtClean="0">
                <a:solidFill>
                  <a:srgbClr val="FF0000"/>
                </a:solidFill>
              </a:rPr>
              <a:t>Check</a:t>
            </a:r>
            <a:r>
              <a:rPr lang="en-US" sz="2400" b="1" dirty="0" smtClean="0">
                <a:solidFill>
                  <a:srgbClr val="FF0000"/>
                </a:solidFill>
              </a:rPr>
              <a:t> documents, Interview and Observe </a:t>
            </a:r>
            <a:endParaRPr lang="en-US" sz="2400" b="1" dirty="0">
              <a:solidFill>
                <a:srgbClr val="FF0000"/>
              </a:solidFill>
            </a:endParaRPr>
          </a:p>
        </p:txBody>
      </p:sp>
      <p:sp>
        <p:nvSpPr>
          <p:cNvPr id="2" name="TextBox 1"/>
          <p:cNvSpPr txBox="1"/>
          <p:nvPr/>
        </p:nvSpPr>
        <p:spPr>
          <a:xfrm>
            <a:off x="3872384" y="627196"/>
            <a:ext cx="607859" cy="369332"/>
          </a:xfrm>
          <a:prstGeom prst="rect">
            <a:avLst/>
          </a:prstGeom>
          <a:noFill/>
        </p:spPr>
        <p:txBody>
          <a:bodyPr wrap="none" rtlCol="0">
            <a:spAutoFit/>
          </a:bodyPr>
          <a:lstStyle/>
          <a:p>
            <a:r>
              <a:rPr lang="en-US" dirty="0" smtClean="0"/>
              <a:t>Quiz</a:t>
            </a:r>
            <a:endParaRPr lang="en-US" dirty="0"/>
          </a:p>
        </p:txBody>
      </p:sp>
    </p:spTree>
    <p:extLst>
      <p:ext uri="{BB962C8B-B14F-4D97-AF65-F5344CB8AC3E}">
        <p14:creationId xmlns:p14="http://schemas.microsoft.com/office/powerpoint/2010/main" val="3245594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65602 0.00925 " pathEditMode="relative" ptsTypes="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Meeting</a:t>
            </a:r>
            <a:endParaRPr lang="en-US" dirty="0"/>
          </a:p>
        </p:txBody>
      </p:sp>
      <p:sp>
        <p:nvSpPr>
          <p:cNvPr id="3" name="Content Placeholder 2"/>
          <p:cNvSpPr>
            <a:spLocks noGrp="1"/>
          </p:cNvSpPr>
          <p:nvPr>
            <p:ph idx="1"/>
          </p:nvPr>
        </p:nvSpPr>
        <p:spPr/>
        <p:txBody>
          <a:bodyPr/>
          <a:lstStyle/>
          <a:p>
            <a:r>
              <a:rPr lang="en-US" dirty="0" smtClean="0"/>
              <a:t>You are chair the delegation to accredit three </a:t>
            </a:r>
            <a:r>
              <a:rPr lang="en-US" dirty="0" err="1" smtClean="0"/>
              <a:t>programmes</a:t>
            </a:r>
            <a:r>
              <a:rPr lang="en-US" dirty="0" smtClean="0"/>
              <a:t>; Mechanical Engineering, Civil Engineering and Electrical Engineering, for the third cycle. Prepare the list of talk points </a:t>
            </a:r>
            <a:r>
              <a:rPr lang="en-US" dirty="0" smtClean="0"/>
              <a:t>sequentially for </a:t>
            </a:r>
            <a:r>
              <a:rPr lang="en-US" dirty="0" smtClean="0"/>
              <a:t>addressing at the Opening Meeting? </a:t>
            </a:r>
            <a:endParaRPr lang="en-US" dirty="0"/>
          </a:p>
        </p:txBody>
      </p:sp>
      <p:sp>
        <p:nvSpPr>
          <p:cNvPr id="4" name="TextBox 3"/>
          <p:cNvSpPr txBox="1"/>
          <p:nvPr/>
        </p:nvSpPr>
        <p:spPr>
          <a:xfrm>
            <a:off x="4138904" y="211918"/>
            <a:ext cx="1117576" cy="369332"/>
          </a:xfrm>
          <a:prstGeom prst="rect">
            <a:avLst/>
          </a:prstGeom>
          <a:noFill/>
        </p:spPr>
        <p:txBody>
          <a:bodyPr wrap="none" rtlCol="0">
            <a:spAutoFit/>
          </a:bodyPr>
          <a:lstStyle/>
          <a:p>
            <a:r>
              <a:rPr lang="en-US" dirty="0" smtClean="0"/>
              <a:t>Exercise 3</a:t>
            </a:r>
            <a:endParaRPr lang="en-US" dirty="0"/>
          </a:p>
        </p:txBody>
      </p:sp>
    </p:spTree>
    <p:extLst>
      <p:ext uri="{BB962C8B-B14F-4D97-AF65-F5344CB8AC3E}">
        <p14:creationId xmlns:p14="http://schemas.microsoft.com/office/powerpoint/2010/main" val="775506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79388" y="1001713"/>
            <a:ext cx="8785225" cy="5667375"/>
          </a:xfrm>
        </p:spPr>
        <p:txBody>
          <a:bodyPr lIns="92075" tIns="46038" rIns="92075" bIns="46038"/>
          <a:lstStyle/>
          <a:p>
            <a:r>
              <a:rPr lang="en-US" b="1">
                <a:solidFill>
                  <a:srgbClr val="FF0000"/>
                </a:solidFill>
                <a:latin typeface="Calibri" charset="0"/>
              </a:rPr>
              <a:t>Introduce</a:t>
            </a:r>
            <a:r>
              <a:rPr lang="en-US">
                <a:latin typeface="Calibri" charset="0"/>
              </a:rPr>
              <a:t> evaluation </a:t>
            </a:r>
            <a:r>
              <a:rPr lang="en-US" b="1">
                <a:solidFill>
                  <a:srgbClr val="FF0000"/>
                </a:solidFill>
                <a:latin typeface="Calibri" charset="0"/>
              </a:rPr>
              <a:t>team</a:t>
            </a:r>
            <a:r>
              <a:rPr lang="en-US">
                <a:latin typeface="Calibri" charset="0"/>
              </a:rPr>
              <a:t> members</a:t>
            </a:r>
          </a:p>
          <a:p>
            <a:r>
              <a:rPr lang="en-US">
                <a:latin typeface="Calibri" charset="0"/>
              </a:rPr>
              <a:t>Mention the </a:t>
            </a:r>
            <a:r>
              <a:rPr lang="en-US" b="1">
                <a:solidFill>
                  <a:srgbClr val="FF0000"/>
                </a:solidFill>
                <a:latin typeface="Calibri" charset="0"/>
              </a:rPr>
              <a:t>objective</a:t>
            </a:r>
            <a:r>
              <a:rPr lang="en-US">
                <a:latin typeface="Calibri" charset="0"/>
              </a:rPr>
              <a:t> of the visit (programmes)</a:t>
            </a:r>
          </a:p>
          <a:p>
            <a:r>
              <a:rPr lang="en-US">
                <a:latin typeface="Calibri" charset="0"/>
              </a:rPr>
              <a:t>Mention that it is </a:t>
            </a:r>
            <a:r>
              <a:rPr lang="en-US" b="1">
                <a:solidFill>
                  <a:srgbClr val="FF0000"/>
                </a:solidFill>
                <a:latin typeface="Calibri" charset="0"/>
              </a:rPr>
              <a:t>not fault finding </a:t>
            </a:r>
            <a:r>
              <a:rPr lang="en-US">
                <a:latin typeface="Calibri" charset="0"/>
              </a:rPr>
              <a:t>exercise but to identify the programme conformance to the Accreditation criteria</a:t>
            </a:r>
          </a:p>
          <a:p>
            <a:r>
              <a:rPr lang="en-US">
                <a:latin typeface="Calibri" charset="0"/>
              </a:rPr>
              <a:t>Explain the </a:t>
            </a:r>
            <a:r>
              <a:rPr lang="en-US" b="1">
                <a:solidFill>
                  <a:srgbClr val="FF0000"/>
                </a:solidFill>
                <a:latin typeface="Calibri" charset="0"/>
              </a:rPr>
              <a:t>methods</a:t>
            </a:r>
            <a:r>
              <a:rPr lang="en-US">
                <a:latin typeface="Calibri" charset="0"/>
              </a:rPr>
              <a:t> of conducting the evaluation</a:t>
            </a:r>
          </a:p>
          <a:p>
            <a:r>
              <a:rPr lang="en-US" b="1">
                <a:solidFill>
                  <a:srgbClr val="FF0000"/>
                </a:solidFill>
                <a:latin typeface="Calibri" charset="0"/>
              </a:rPr>
              <a:t>Review</a:t>
            </a:r>
            <a:r>
              <a:rPr lang="en-US">
                <a:latin typeface="Calibri" charset="0"/>
              </a:rPr>
              <a:t> the plan and </a:t>
            </a:r>
            <a:r>
              <a:rPr lang="en-US" b="1">
                <a:solidFill>
                  <a:srgbClr val="FF0000"/>
                </a:solidFill>
                <a:latin typeface="Calibri" charset="0"/>
              </a:rPr>
              <a:t>schedule</a:t>
            </a:r>
            <a:r>
              <a:rPr lang="en-US">
                <a:latin typeface="Calibri" charset="0"/>
              </a:rPr>
              <a:t> </a:t>
            </a:r>
          </a:p>
          <a:p>
            <a:r>
              <a:rPr lang="en-US" b="1">
                <a:solidFill>
                  <a:srgbClr val="FF0000"/>
                </a:solidFill>
                <a:latin typeface="Calibri" charset="0"/>
              </a:rPr>
              <a:t>Confirm</a:t>
            </a:r>
            <a:r>
              <a:rPr lang="en-US">
                <a:latin typeface="Calibri" charset="0"/>
              </a:rPr>
              <a:t> the time of the </a:t>
            </a:r>
            <a:r>
              <a:rPr lang="en-US" b="1">
                <a:solidFill>
                  <a:srgbClr val="FF0000"/>
                </a:solidFill>
                <a:latin typeface="Calibri" charset="0"/>
              </a:rPr>
              <a:t>closing meeting</a:t>
            </a:r>
          </a:p>
          <a:p>
            <a:r>
              <a:rPr lang="en-US">
                <a:latin typeface="Calibri" charset="0"/>
              </a:rPr>
              <a:t>Invite the Programme owner to fill up </a:t>
            </a:r>
            <a:r>
              <a:rPr lang="en-US" b="1">
                <a:solidFill>
                  <a:srgbClr val="FF0000"/>
                </a:solidFill>
                <a:latin typeface="Calibri" charset="0"/>
              </a:rPr>
              <a:t>the latest </a:t>
            </a:r>
            <a:r>
              <a:rPr lang="en-US">
                <a:latin typeface="Calibri" charset="0"/>
              </a:rPr>
              <a:t>(within a specified timeframe) if any </a:t>
            </a:r>
          </a:p>
        </p:txBody>
      </p:sp>
      <p:sp>
        <p:nvSpPr>
          <p:cNvPr id="20482" name="Rectangle 5"/>
          <p:cNvSpPr>
            <a:spLocks noChangeArrowheads="1"/>
          </p:cNvSpPr>
          <p:nvPr/>
        </p:nvSpPr>
        <p:spPr bwMode="auto">
          <a:xfrm>
            <a:off x="615950" y="214313"/>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lgn="ctr">
              <a:spcBef>
                <a:spcPct val="20000"/>
              </a:spcBef>
              <a:buClr>
                <a:schemeClr val="folHlink"/>
              </a:buClr>
              <a:buSzPct val="80000"/>
              <a:buFont typeface="Wingdings" charset="0"/>
              <a:buNone/>
            </a:pPr>
            <a:r>
              <a:rPr lang="en-US" sz="3600" b="1">
                <a:solidFill>
                  <a:srgbClr val="0A0A92"/>
                </a:solidFill>
              </a:rPr>
              <a:t>OPENING MEETING</a:t>
            </a:r>
          </a:p>
          <a:p>
            <a:pPr marL="609600" indent="-609600" algn="ctr">
              <a:spcBef>
                <a:spcPct val="20000"/>
              </a:spcBef>
              <a:buClr>
                <a:schemeClr val="folHlink"/>
              </a:buClr>
              <a:buSzPct val="80000"/>
              <a:buFont typeface="Wingdings" charset="0"/>
              <a:buNone/>
            </a:pPr>
            <a:r>
              <a:rPr lang="en-US" sz="3600" b="1">
                <a:solidFill>
                  <a:srgbClr val="0A0A92"/>
                </a:solidFill>
              </a:rPr>
              <a:t>	</a:t>
            </a:r>
          </a:p>
        </p:txBody>
      </p:sp>
    </p:spTree>
    <p:extLst>
      <p:ext uri="{BB962C8B-B14F-4D97-AF65-F5344CB8AC3E}">
        <p14:creationId xmlns:p14="http://schemas.microsoft.com/office/powerpoint/2010/main" val="1882370148"/>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ssolve">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dissolve">
                                      <p:cBhvr>
                                        <p:cTn id="12" dur="5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dissolve">
                                      <p:cBhvr>
                                        <p:cTn id="17" dur="500"/>
                                        <p:tgtEl>
                                          <p:spTgt spid="12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0">
                                            <p:txEl>
                                              <p:pRg st="3" end="3"/>
                                            </p:txEl>
                                          </p:spTgt>
                                        </p:tgtEl>
                                        <p:attrNameLst>
                                          <p:attrName>style.visibility</p:attrName>
                                        </p:attrNameLst>
                                      </p:cBhvr>
                                      <p:to>
                                        <p:strVal val="visible"/>
                                      </p:to>
                                    </p:set>
                                    <p:animEffect transition="in" filter="dissolve">
                                      <p:cBhvr>
                                        <p:cTn id="22" dur="500"/>
                                        <p:tgtEl>
                                          <p:spTgt spid="122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0">
                                            <p:txEl>
                                              <p:pRg st="4" end="4"/>
                                            </p:txEl>
                                          </p:spTgt>
                                        </p:tgtEl>
                                        <p:attrNameLst>
                                          <p:attrName>style.visibility</p:attrName>
                                        </p:attrNameLst>
                                      </p:cBhvr>
                                      <p:to>
                                        <p:strVal val="visible"/>
                                      </p:to>
                                    </p:set>
                                    <p:animEffect transition="in" filter="dissolve">
                                      <p:cBhvr>
                                        <p:cTn id="27" dur="500"/>
                                        <p:tgtEl>
                                          <p:spTgt spid="1229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290">
                                            <p:txEl>
                                              <p:pRg st="5" end="5"/>
                                            </p:txEl>
                                          </p:spTgt>
                                        </p:tgtEl>
                                        <p:attrNameLst>
                                          <p:attrName>style.visibility</p:attrName>
                                        </p:attrNameLst>
                                      </p:cBhvr>
                                      <p:to>
                                        <p:strVal val="visible"/>
                                      </p:to>
                                    </p:set>
                                    <p:animEffect transition="in" filter="dissolve">
                                      <p:cBhvr>
                                        <p:cTn id="32" dur="500"/>
                                        <p:tgtEl>
                                          <p:spTgt spid="1229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290">
                                            <p:txEl>
                                              <p:pRg st="6" end="6"/>
                                            </p:txEl>
                                          </p:spTgt>
                                        </p:tgtEl>
                                        <p:attrNameLst>
                                          <p:attrName>style.visibility</p:attrName>
                                        </p:attrNameLst>
                                      </p:cBhvr>
                                      <p:to>
                                        <p:strVal val="visible"/>
                                      </p:to>
                                    </p:set>
                                    <p:animEffect transition="in" filter="dissolve">
                                      <p:cBhvr>
                                        <p:cTn id="37" dur="500"/>
                                        <p:tgtEl>
                                          <p:spTgt spid="122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r>
              <a:rPr lang="en-US" dirty="0" smtClean="0"/>
              <a:t/>
            </a:r>
            <a:br>
              <a:rPr lang="en-US" dirty="0" smtClean="0"/>
            </a:br>
            <a:r>
              <a:rPr lang="en-US" dirty="0" smtClean="0"/>
              <a:t>1. </a:t>
            </a:r>
            <a:r>
              <a:rPr lang="en-US" b="1" dirty="0" smtClean="0"/>
              <a:t>Program </a:t>
            </a:r>
            <a:r>
              <a:rPr lang="en-US" b="1" dirty="0" smtClean="0"/>
              <a:t>Educational Objectives</a:t>
            </a:r>
            <a:endParaRPr lang="en-US" b="1" dirty="0"/>
          </a:p>
        </p:txBody>
      </p:sp>
      <p:sp>
        <p:nvSpPr>
          <p:cNvPr id="3" name="Content Placeholder 2"/>
          <p:cNvSpPr>
            <a:spLocks noGrp="1"/>
          </p:cNvSpPr>
          <p:nvPr>
            <p:ph idx="1"/>
          </p:nvPr>
        </p:nvSpPr>
        <p:spPr>
          <a:xfrm>
            <a:off x="294522" y="1600200"/>
            <a:ext cx="8541150" cy="5080656"/>
          </a:xfrm>
        </p:spPr>
        <p:txBody>
          <a:bodyPr>
            <a:normAutofit/>
          </a:bodyPr>
          <a:lstStyle/>
          <a:p>
            <a:pPr marL="514350" indent="-514350">
              <a:buFont typeface="+mj-lt"/>
              <a:buAutoNum type="alphaLcPeriod"/>
            </a:pPr>
            <a:r>
              <a:rPr lang="en-US" dirty="0"/>
              <a:t> </a:t>
            </a:r>
            <a:r>
              <a:rPr lang="en-US" dirty="0" smtClean="0"/>
              <a:t>Well</a:t>
            </a:r>
            <a:r>
              <a:rPr lang="en-US" dirty="0"/>
              <a:t>-defined and </a:t>
            </a:r>
            <a:r>
              <a:rPr lang="en-US" b="1" dirty="0">
                <a:solidFill>
                  <a:srgbClr val="FF0000"/>
                </a:solidFill>
              </a:rPr>
              <a:t>published</a:t>
            </a:r>
            <a:r>
              <a:rPr lang="en-US" dirty="0"/>
              <a:t> Program Mission</a:t>
            </a:r>
            <a:endParaRPr lang="en-MY" dirty="0"/>
          </a:p>
          <a:p>
            <a:pPr marL="514350" lvl="0" indent="-514350">
              <a:buFont typeface="+mj-lt"/>
              <a:buAutoNum type="alphaLcPeriod"/>
            </a:pPr>
            <a:r>
              <a:rPr lang="en-US" dirty="0"/>
              <a:t>Program’s educational objectives defined and </a:t>
            </a:r>
            <a:r>
              <a:rPr lang="en-US" b="1" dirty="0">
                <a:solidFill>
                  <a:srgbClr val="FF0000"/>
                </a:solidFill>
              </a:rPr>
              <a:t>consistent with the mission</a:t>
            </a:r>
            <a:endParaRPr lang="en-MY" b="1" dirty="0">
              <a:solidFill>
                <a:srgbClr val="FF0000"/>
              </a:solidFill>
            </a:endParaRPr>
          </a:p>
          <a:p>
            <a:pPr marL="514350" lvl="0" indent="-514350">
              <a:buFont typeface="+mj-lt"/>
              <a:buAutoNum type="alphaLcPeriod"/>
            </a:pPr>
            <a:r>
              <a:rPr lang="en-US" dirty="0"/>
              <a:t>Program’s educational objectives based on the </a:t>
            </a:r>
            <a:r>
              <a:rPr lang="en-US" b="1" dirty="0">
                <a:solidFill>
                  <a:srgbClr val="FF0000"/>
                </a:solidFill>
              </a:rPr>
              <a:t>stakeholder’s needs </a:t>
            </a:r>
            <a:endParaRPr lang="en-MY" b="1" dirty="0">
              <a:solidFill>
                <a:srgbClr val="FF0000"/>
              </a:solidFill>
            </a:endParaRPr>
          </a:p>
          <a:p>
            <a:pPr marL="514350" lvl="0" indent="-514350">
              <a:buFont typeface="+mj-lt"/>
              <a:buAutoNum type="alphaLcPeriod"/>
            </a:pPr>
            <a:r>
              <a:rPr lang="en-US" dirty="0"/>
              <a:t>A </a:t>
            </a:r>
            <a:r>
              <a:rPr lang="en-US" b="1" dirty="0">
                <a:solidFill>
                  <a:srgbClr val="FF0000"/>
                </a:solidFill>
              </a:rPr>
              <a:t>process in place to evaluate </a:t>
            </a:r>
            <a:r>
              <a:rPr lang="en-US" dirty="0"/>
              <a:t>the attainment of educational objectives</a:t>
            </a:r>
            <a:endParaRPr lang="en-MY" dirty="0"/>
          </a:p>
          <a:p>
            <a:pPr marL="514350" lvl="0" indent="-514350">
              <a:buFont typeface="+mj-lt"/>
              <a:buAutoNum type="alphaLcPeriod"/>
            </a:pPr>
            <a:r>
              <a:rPr lang="en-US" dirty="0"/>
              <a:t>Evaluation results used for </a:t>
            </a:r>
            <a:r>
              <a:rPr lang="en-US" b="1" dirty="0">
                <a:solidFill>
                  <a:srgbClr val="FF0000"/>
                </a:solidFill>
              </a:rPr>
              <a:t>continual improvement</a:t>
            </a:r>
            <a:r>
              <a:rPr lang="en-US" dirty="0"/>
              <a:t> of the program</a:t>
            </a:r>
            <a:endParaRPr lang="en-MY" dirty="0"/>
          </a:p>
          <a:p>
            <a:pPr marL="514350" indent="-514350">
              <a:buFont typeface="+mj-lt"/>
              <a:buAutoNum type="alphaLcPeriod"/>
            </a:pPr>
            <a:endParaRPr lang="en-US" dirty="0"/>
          </a:p>
        </p:txBody>
      </p:sp>
      <p:sp>
        <p:nvSpPr>
          <p:cNvPr id="4" name="Rectangle 3"/>
          <p:cNvSpPr/>
          <p:nvPr/>
        </p:nvSpPr>
        <p:spPr>
          <a:xfrm>
            <a:off x="234698" y="7197082"/>
            <a:ext cx="8452102" cy="1270074"/>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500665" y="5938525"/>
            <a:ext cx="868823" cy="646331"/>
          </a:xfrm>
          <a:prstGeom prst="rect">
            <a:avLst/>
          </a:prstGeom>
          <a:noFill/>
        </p:spPr>
        <p:txBody>
          <a:bodyPr wrap="none" rtlCol="0">
            <a:spAutoFit/>
          </a:bodyPr>
          <a:lstStyle/>
          <a:p>
            <a:r>
              <a:rPr lang="en-US" sz="3600" b="1" dirty="0" smtClean="0">
                <a:solidFill>
                  <a:srgbClr val="FF0000"/>
                </a:solidFill>
              </a:rPr>
              <a:t>CQI</a:t>
            </a:r>
            <a:endParaRPr lang="en-US" sz="3600" b="1" dirty="0">
              <a:solidFill>
                <a:srgbClr val="FF0000"/>
              </a:solidFill>
            </a:endParaRPr>
          </a:p>
        </p:txBody>
      </p:sp>
    </p:spTree>
    <p:extLst>
      <p:ext uri="{BB962C8B-B14F-4D97-AF65-F5344CB8AC3E}">
        <p14:creationId xmlns:p14="http://schemas.microsoft.com/office/powerpoint/2010/main" val="2658183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3.32754E-6 2.74328E-6 L -0.00174 -0.27317 " pathEditMode="relative" rAng="0" ptsTypes="AA">
                                      <p:cBhvr>
                                        <p:cTn id="31" dur="2000" fill="hold"/>
                                        <p:tgtEl>
                                          <p:spTgt spid="4"/>
                                        </p:tgtEl>
                                        <p:attrNameLst>
                                          <p:attrName>ppt_x</p:attrName>
                                          <p:attrName>ppt_y</p:attrName>
                                        </p:attrNameLst>
                                      </p:cBhvr>
                                      <p:rCtr x="-87" y="-13670"/>
                                    </p:animMotion>
                                  </p:childTnLst>
                                </p:cTn>
                              </p:par>
                              <p:par>
                                <p:cTn id="32" presetID="0" presetClass="path" presetSubtype="0" accel="50000" decel="50000" fill="hold" grpId="0" nodeType="withEffect">
                                  <p:stCondLst>
                                    <p:cond delay="0"/>
                                  </p:stCondLst>
                                  <p:childTnLst>
                                    <p:animMotion origin="layout" path="M 0 0 L -0.2058 -0.00232 " pathEditMode="relative" ptsTypes="AA">
                                      <p:cBhvr>
                                        <p:cTn id="33"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13"/>
            <a:ext cx="8229600" cy="1143000"/>
          </a:xfrm>
        </p:spPr>
        <p:txBody>
          <a:bodyPr>
            <a:normAutofit fontScale="90000"/>
          </a:bodyPr>
          <a:lstStyle/>
          <a:p>
            <a:r>
              <a:rPr lang="en-US" dirty="0" smtClean="0"/>
              <a:t>Program</a:t>
            </a:r>
            <a:br>
              <a:rPr lang="en-US" dirty="0" smtClean="0"/>
            </a:br>
            <a:r>
              <a:rPr lang="en-US" dirty="0" smtClean="0"/>
              <a:t>Day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90339065"/>
              </p:ext>
            </p:extLst>
          </p:nvPr>
        </p:nvGraphicFramePr>
        <p:xfrm>
          <a:off x="364629" y="1515090"/>
          <a:ext cx="8562480" cy="521208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09.00 </a:t>
                      </a:r>
                      <a:endParaRPr lang="en-US" sz="2400" dirty="0"/>
                    </a:p>
                  </a:txBody>
                  <a:tcPr/>
                </a:tc>
                <a:tc>
                  <a:txBody>
                    <a:bodyPr/>
                    <a:lstStyle/>
                    <a:p>
                      <a:r>
                        <a:rPr lang="en-US" sz="2400" dirty="0" smtClean="0"/>
                        <a:t>Students (4)</a:t>
                      </a:r>
                      <a:r>
                        <a:rPr lang="en-US" sz="2400" baseline="0" dirty="0" smtClean="0"/>
                        <a:t> and </a:t>
                      </a:r>
                      <a:r>
                        <a:rPr lang="en-US" sz="2400" dirty="0" smtClean="0"/>
                        <a:t>Faculty (5)</a:t>
                      </a:r>
                      <a:endParaRPr lang="en-US" sz="2400" dirty="0"/>
                    </a:p>
                  </a:txBody>
                  <a:tcPr/>
                </a:tc>
                <a:tc>
                  <a:txBody>
                    <a:bodyPr/>
                    <a:lstStyle/>
                    <a:p>
                      <a:r>
                        <a:rPr lang="en-US" sz="2400" dirty="0" smtClean="0"/>
                        <a:t>Megat Johari</a:t>
                      </a:r>
                      <a:endParaRPr lang="en-US" sz="2400" dirty="0"/>
                    </a:p>
                  </a:txBody>
                  <a:tcPr/>
                </a:tc>
              </a:tr>
              <a:tr h="370840">
                <a:tc>
                  <a:txBody>
                    <a:bodyPr/>
                    <a:lstStyle/>
                    <a:p>
                      <a:r>
                        <a:rPr lang="en-US" sz="2400" dirty="0" smtClean="0"/>
                        <a:t>10.30</a:t>
                      </a:r>
                      <a:endParaRPr lang="en-US" sz="2400" dirty="0"/>
                    </a:p>
                  </a:txBody>
                  <a:tcPr/>
                </a:tc>
                <a:tc>
                  <a:txBody>
                    <a:bodyPr/>
                    <a:lstStyle/>
                    <a:p>
                      <a:r>
                        <a:rPr lang="en-US" sz="2400" dirty="0" smtClean="0"/>
                        <a:t>Tea break</a:t>
                      </a:r>
                      <a:endParaRPr lang="en-US" sz="2400" dirty="0"/>
                    </a:p>
                  </a:txBody>
                  <a:tcPr/>
                </a:tc>
                <a:tc>
                  <a:txBody>
                    <a:bodyPr/>
                    <a:lstStyle/>
                    <a:p>
                      <a:endParaRPr lang="en-US" sz="2400"/>
                    </a:p>
                  </a:txBody>
                  <a:tcPr/>
                </a:tc>
              </a:tr>
              <a:tr h="370840">
                <a:tc>
                  <a:txBody>
                    <a:bodyPr/>
                    <a:lstStyle/>
                    <a:p>
                      <a:r>
                        <a:rPr lang="en-US" sz="2400" dirty="0" smtClean="0"/>
                        <a:t>11.00</a:t>
                      </a:r>
                      <a:endParaRPr lang="en-US" sz="2400" dirty="0"/>
                    </a:p>
                  </a:txBody>
                  <a:tcPr/>
                </a:tc>
                <a:tc>
                  <a:txBody>
                    <a:bodyPr/>
                    <a:lstStyle/>
                    <a:p>
                      <a:r>
                        <a:rPr lang="en-US" sz="2400" dirty="0" smtClean="0"/>
                        <a:t>Infrastructure &amp; Facilities (6) and Institutional Support &amp; Financial</a:t>
                      </a:r>
                      <a:r>
                        <a:rPr lang="en-US" sz="2400" baseline="0" dirty="0" smtClean="0"/>
                        <a:t> Resources (7) </a:t>
                      </a:r>
                      <a:endParaRPr lang="en-US" sz="2400" dirty="0"/>
                    </a:p>
                  </a:txBody>
                  <a:tcPr/>
                </a:tc>
                <a:tc>
                  <a:txBody>
                    <a:bodyPr/>
                    <a:lstStyle/>
                    <a:p>
                      <a:r>
                        <a:rPr lang="en-US" sz="2400" dirty="0" smtClean="0"/>
                        <a:t>Megat Johari</a:t>
                      </a:r>
                      <a:endParaRPr lang="en-US" sz="2400" dirty="0"/>
                    </a:p>
                  </a:txBody>
                  <a:tcPr/>
                </a:tc>
              </a:tr>
              <a:tr h="370840">
                <a:tc>
                  <a:txBody>
                    <a:bodyPr/>
                    <a:lstStyle/>
                    <a:p>
                      <a:r>
                        <a:rPr lang="en-US" sz="2400" dirty="0" smtClean="0"/>
                        <a:t>13.00</a:t>
                      </a:r>
                      <a:endParaRPr lang="en-US" sz="2400" dirty="0"/>
                    </a:p>
                  </a:txBody>
                  <a:tcPr/>
                </a:tc>
                <a:tc>
                  <a:txBody>
                    <a:bodyPr/>
                    <a:lstStyle/>
                    <a:p>
                      <a:r>
                        <a:rPr lang="en-US" sz="2400" dirty="0" smtClean="0"/>
                        <a:t>Lunch break</a:t>
                      </a:r>
                      <a:endParaRPr lang="en-US" sz="2400" dirty="0"/>
                    </a:p>
                  </a:txBody>
                  <a:tcPr/>
                </a:tc>
                <a:tc>
                  <a:txBody>
                    <a:bodyPr/>
                    <a:lstStyle/>
                    <a:p>
                      <a:endParaRPr lang="en-US" sz="2400"/>
                    </a:p>
                  </a:txBody>
                  <a:tcPr/>
                </a:tc>
              </a:tr>
              <a:tr h="370840">
                <a:tc>
                  <a:txBody>
                    <a:bodyPr/>
                    <a:lstStyle/>
                    <a:p>
                      <a:r>
                        <a:rPr lang="en-US" sz="2400" dirty="0" smtClean="0"/>
                        <a:t>14.00</a:t>
                      </a:r>
                      <a:endParaRPr lang="en-US" sz="2400" dirty="0"/>
                    </a:p>
                  </a:txBody>
                  <a:tcPr/>
                </a:tc>
                <a:tc>
                  <a:txBody>
                    <a:bodyPr/>
                    <a:lstStyle/>
                    <a:p>
                      <a:r>
                        <a:rPr lang="en-US" sz="2400" dirty="0" smtClean="0"/>
                        <a:t>Continual Quality Improvement (8),</a:t>
                      </a:r>
                      <a:r>
                        <a:rPr lang="en-US" sz="2400" baseline="0" dirty="0" smtClean="0"/>
                        <a:t> </a:t>
                      </a:r>
                      <a:r>
                        <a:rPr lang="en-US" sz="2400" baseline="0" dirty="0" smtClean="0"/>
                        <a:t>and Industrial Linkages (9)</a:t>
                      </a:r>
                      <a:endParaRPr lang="en-US" sz="2400" dirty="0"/>
                    </a:p>
                  </a:txBody>
                  <a:tcPr/>
                </a:tc>
                <a:tc>
                  <a:txBody>
                    <a:bodyPr/>
                    <a:lstStyle/>
                    <a:p>
                      <a:r>
                        <a:rPr lang="en-US" sz="2400" dirty="0" smtClean="0"/>
                        <a:t>Megat Johari</a:t>
                      </a:r>
                      <a:endParaRPr lang="en-US" sz="2400" dirty="0"/>
                    </a:p>
                  </a:txBody>
                  <a:tcPr/>
                </a:tc>
              </a:tr>
              <a:tr h="370840">
                <a:tc>
                  <a:txBody>
                    <a:bodyPr/>
                    <a:lstStyle/>
                    <a:p>
                      <a:r>
                        <a:rPr lang="en-US" sz="2400" dirty="0" smtClean="0"/>
                        <a:t>15.30</a:t>
                      </a:r>
                      <a:endParaRPr lang="en-US" sz="2400" dirty="0"/>
                    </a:p>
                  </a:txBody>
                  <a:tcPr/>
                </a:tc>
                <a:tc>
                  <a:txBody>
                    <a:bodyPr/>
                    <a:lstStyle/>
                    <a:p>
                      <a:r>
                        <a:rPr lang="en-US" sz="2400" dirty="0" smtClean="0"/>
                        <a:t>Tea break</a:t>
                      </a:r>
                      <a:endParaRPr lang="en-US" sz="2400" dirty="0"/>
                    </a:p>
                  </a:txBody>
                  <a:tcPr/>
                </a:tc>
                <a:tc>
                  <a:txBody>
                    <a:bodyPr/>
                    <a:lstStyle/>
                    <a:p>
                      <a:endParaRPr lang="en-US" sz="2400"/>
                    </a:p>
                  </a:txBody>
                  <a:tcPr/>
                </a:tc>
              </a:tr>
              <a:tr h="370840">
                <a:tc>
                  <a:txBody>
                    <a:bodyPr/>
                    <a:lstStyle/>
                    <a:p>
                      <a:r>
                        <a:rPr lang="en-US" sz="2400" dirty="0" smtClean="0"/>
                        <a:t>16.00</a:t>
                      </a:r>
                      <a:endParaRPr lang="en-US" sz="2400" dirty="0"/>
                    </a:p>
                  </a:txBody>
                  <a:tcPr/>
                </a:tc>
                <a:tc>
                  <a:txBody>
                    <a:bodyPr/>
                    <a:lstStyle/>
                    <a:p>
                      <a:r>
                        <a:rPr lang="en-US" sz="2400" dirty="0" smtClean="0"/>
                        <a:t>Judgment and Exit Meeting</a:t>
                      </a:r>
                      <a:endParaRPr lang="en-US" sz="2400" dirty="0"/>
                    </a:p>
                  </a:txBody>
                  <a:tcPr/>
                </a:tc>
                <a:tc>
                  <a:txBody>
                    <a:bodyPr/>
                    <a:lstStyle/>
                    <a:p>
                      <a:r>
                        <a:rPr lang="en-US" sz="2400" dirty="0" smtClean="0"/>
                        <a:t>Megat Johari</a:t>
                      </a:r>
                      <a:endParaRPr lang="en-US" sz="2400" dirty="0"/>
                    </a:p>
                  </a:txBody>
                  <a:tcPr/>
                </a:tc>
              </a:tr>
              <a:tr h="370840">
                <a:tc>
                  <a:txBody>
                    <a:bodyPr/>
                    <a:lstStyle/>
                    <a:p>
                      <a:r>
                        <a:rPr lang="en-US" sz="2400" dirty="0" smtClean="0"/>
                        <a:t>17.00</a:t>
                      </a:r>
                      <a:endParaRPr lang="en-US" sz="2400" dirty="0"/>
                    </a:p>
                  </a:txBody>
                  <a:tcPr/>
                </a:tc>
                <a:tc>
                  <a:txBody>
                    <a:bodyPr/>
                    <a:lstStyle/>
                    <a:p>
                      <a:r>
                        <a:rPr lang="en-US" sz="2400" dirty="0" smtClean="0"/>
                        <a:t>End</a:t>
                      </a:r>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8364455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b="1" dirty="0" smtClean="0"/>
              <a:t>Program </a:t>
            </a:r>
            <a:r>
              <a:rPr lang="en-US" b="1" dirty="0" smtClean="0"/>
              <a:t>Educational Objectives</a:t>
            </a:r>
            <a:endParaRPr lang="en-US" b="1" dirty="0"/>
          </a:p>
        </p:txBody>
      </p:sp>
      <p:sp>
        <p:nvSpPr>
          <p:cNvPr id="3" name="Content Placeholder 2"/>
          <p:cNvSpPr>
            <a:spLocks noGrp="1"/>
          </p:cNvSpPr>
          <p:nvPr>
            <p:ph idx="1"/>
          </p:nvPr>
        </p:nvSpPr>
        <p:spPr>
          <a:xfrm>
            <a:off x="457200" y="1600200"/>
            <a:ext cx="8452102" cy="4822992"/>
          </a:xfrm>
        </p:spPr>
        <p:txBody>
          <a:bodyPr>
            <a:normAutofit/>
          </a:bodyPr>
          <a:lstStyle/>
          <a:p>
            <a:r>
              <a:rPr lang="en-US" sz="3600" b="1" dirty="0" smtClean="0">
                <a:solidFill>
                  <a:srgbClr val="FF0000"/>
                </a:solidFill>
              </a:rPr>
              <a:t>Broad statements</a:t>
            </a:r>
            <a:r>
              <a:rPr lang="en-US" sz="3600" dirty="0" smtClean="0"/>
              <a:t>: What </a:t>
            </a:r>
            <a:r>
              <a:rPr lang="en-US" sz="3600" dirty="0"/>
              <a:t>graduates are expected to </a:t>
            </a:r>
            <a:r>
              <a:rPr lang="en-US" sz="3600" dirty="0" smtClean="0"/>
              <a:t>achieve (</a:t>
            </a:r>
            <a:r>
              <a:rPr lang="en-US" sz="3600" b="1" dirty="0" smtClean="0">
                <a:solidFill>
                  <a:srgbClr val="FF0000"/>
                </a:solidFill>
              </a:rPr>
              <a:t>BE</a:t>
            </a:r>
            <a:r>
              <a:rPr lang="en-US" sz="3600" dirty="0" smtClean="0"/>
              <a:t>) </a:t>
            </a:r>
            <a:r>
              <a:rPr lang="en-US" sz="3600" dirty="0"/>
              <a:t>a </a:t>
            </a:r>
            <a:r>
              <a:rPr lang="en-US" sz="3600" b="1" dirty="0">
                <a:solidFill>
                  <a:srgbClr val="FF0000"/>
                </a:solidFill>
              </a:rPr>
              <a:t>few years </a:t>
            </a:r>
            <a:r>
              <a:rPr lang="en-US" sz="3600" dirty="0"/>
              <a:t>after </a:t>
            </a:r>
            <a:r>
              <a:rPr lang="en-US" sz="3600" dirty="0" smtClean="0"/>
              <a:t>graduation.</a:t>
            </a:r>
          </a:p>
          <a:p>
            <a:r>
              <a:rPr lang="en-US" sz="3600" b="1" dirty="0" smtClean="0">
                <a:solidFill>
                  <a:srgbClr val="FF0000"/>
                </a:solidFill>
              </a:rPr>
              <a:t>Linked</a:t>
            </a:r>
            <a:r>
              <a:rPr lang="en-US" sz="3600" dirty="0" smtClean="0"/>
              <a:t> </a:t>
            </a:r>
            <a:r>
              <a:rPr lang="en-US" sz="3600" dirty="0"/>
              <a:t>to </a:t>
            </a:r>
            <a:r>
              <a:rPr lang="en-US" sz="3600" b="1" dirty="0">
                <a:solidFill>
                  <a:srgbClr val="FF0000"/>
                </a:solidFill>
              </a:rPr>
              <a:t>student outcomes </a:t>
            </a:r>
            <a:r>
              <a:rPr lang="en-US" sz="3600" dirty="0"/>
              <a:t>and learning </a:t>
            </a:r>
            <a:r>
              <a:rPr lang="en-US" sz="3600" b="1" dirty="0">
                <a:solidFill>
                  <a:srgbClr val="FF0000"/>
                </a:solidFill>
              </a:rPr>
              <a:t>assessment</a:t>
            </a:r>
            <a:r>
              <a:rPr lang="en-US" sz="3600" dirty="0"/>
              <a:t> process.  </a:t>
            </a:r>
            <a:endParaRPr lang="en-MY" sz="3600" dirty="0"/>
          </a:p>
          <a:p>
            <a:r>
              <a:rPr lang="en-US" sz="3600" dirty="0" smtClean="0"/>
              <a:t>Include </a:t>
            </a:r>
            <a:r>
              <a:rPr lang="en-US" sz="3600" b="1" dirty="0" smtClean="0">
                <a:solidFill>
                  <a:srgbClr val="FF0000"/>
                </a:solidFill>
              </a:rPr>
              <a:t>feedback</a:t>
            </a:r>
            <a:r>
              <a:rPr lang="en-US" sz="3600" dirty="0" smtClean="0"/>
              <a:t> from faculty</a:t>
            </a:r>
            <a:r>
              <a:rPr lang="en-US" sz="3600" dirty="0" smtClean="0"/>
              <a:t>, employers</a:t>
            </a:r>
            <a:r>
              <a:rPr lang="en-US" sz="3600" dirty="0" smtClean="0"/>
              <a:t>, alumni and other stakeholders</a:t>
            </a:r>
          </a:p>
          <a:p>
            <a:endParaRPr lang="en-US" sz="3600" dirty="0"/>
          </a:p>
        </p:txBody>
      </p:sp>
      <p:sp>
        <p:nvSpPr>
          <p:cNvPr id="4" name="Rectangle 3"/>
          <p:cNvSpPr/>
          <p:nvPr/>
        </p:nvSpPr>
        <p:spPr>
          <a:xfrm>
            <a:off x="457200" y="7291157"/>
            <a:ext cx="8452102" cy="1270074"/>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563377" y="6063965"/>
            <a:ext cx="868823" cy="646331"/>
          </a:xfrm>
          <a:prstGeom prst="rect">
            <a:avLst/>
          </a:prstGeom>
          <a:noFill/>
        </p:spPr>
        <p:txBody>
          <a:bodyPr wrap="none" rtlCol="0">
            <a:spAutoFit/>
          </a:bodyPr>
          <a:lstStyle/>
          <a:p>
            <a:r>
              <a:rPr lang="en-US" sz="3600" b="1" dirty="0" smtClean="0">
                <a:solidFill>
                  <a:srgbClr val="FF0000"/>
                </a:solidFill>
              </a:rPr>
              <a:t>CQI</a:t>
            </a:r>
            <a:endParaRPr lang="en-US" sz="3600" b="1" dirty="0">
              <a:solidFill>
                <a:srgbClr val="FF0000"/>
              </a:solidFill>
            </a:endParaRPr>
          </a:p>
        </p:txBody>
      </p:sp>
    </p:spTree>
    <p:extLst>
      <p:ext uri="{BB962C8B-B14F-4D97-AF65-F5344CB8AC3E}">
        <p14:creationId xmlns:p14="http://schemas.microsoft.com/office/powerpoint/2010/main" val="3195891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6.70372E-7 1.79796E-6 L -0.00521 -0.38462 " pathEditMode="relative" rAng="0" ptsTypes="AA">
                                      <p:cBhvr>
                                        <p:cTn id="21" dur="2000" fill="hold"/>
                                        <p:tgtEl>
                                          <p:spTgt spid="4"/>
                                        </p:tgtEl>
                                        <p:attrNameLst>
                                          <p:attrName>ppt_x</p:attrName>
                                          <p:attrName>ppt_y</p:attrName>
                                        </p:attrNameLst>
                                      </p:cBhvr>
                                      <p:rCtr x="-261" y="-19231"/>
                                    </p:animMotion>
                                  </p:childTnLst>
                                </p:cTn>
                              </p:par>
                              <p:par>
                                <p:cTn id="22" presetID="0" presetClass="path" presetSubtype="0" accel="50000" decel="50000" fill="hold" grpId="1" nodeType="withEffect">
                                  <p:stCondLst>
                                    <p:cond delay="0"/>
                                  </p:stCondLst>
                                  <p:childTnLst>
                                    <p:animMotion origin="layout" path="M 0 0 L -0.2058 -0.00232 " pathEditMode="relative" ptsTypes="AA">
                                      <p:cBhvr>
                                        <p:cTn id="23"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811" y="313598"/>
            <a:ext cx="8748138" cy="62779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rPr>
              <a:t>Write down your evaluation on the following  PEO statements</a:t>
            </a: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p:txBody>
      </p:sp>
      <p:sp>
        <p:nvSpPr>
          <p:cNvPr id="4505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45059" name="Slide Number Placeholder 5"/>
          <p:cNvSpPr>
            <a:spLocks noGrp="1"/>
          </p:cNvSpPr>
          <p:nvPr>
            <p:ph type="sldNum" sz="quarter" idx="12"/>
          </p:nvPr>
        </p:nvSpPr>
        <p:spPr>
          <a:noFill/>
        </p:spPr>
        <p:txBody>
          <a:bodyPr/>
          <a:lstStyle/>
          <a:p>
            <a:fld id="{960B251E-503A-4879-BE0F-C35705BB84EA}" type="slidenum">
              <a:rPr lang="en-GB" smtClean="0">
                <a:latin typeface="Times New Roman" pitchFamily="18" charset="0"/>
              </a:rPr>
              <a:pPr/>
              <a:t>31</a:t>
            </a:fld>
            <a:endParaRPr lang="en-GB" smtClean="0">
              <a:latin typeface="Times New Roman" pitchFamily="18" charset="0"/>
            </a:endParaRPr>
          </a:p>
        </p:txBody>
      </p:sp>
      <p:sp>
        <p:nvSpPr>
          <p:cNvPr id="45061" name="Rectangle 3"/>
          <p:cNvSpPr>
            <a:spLocks noGrp="1" noChangeArrowheads="1"/>
          </p:cNvSpPr>
          <p:nvPr>
            <p:ph type="body" idx="1"/>
          </p:nvPr>
        </p:nvSpPr>
        <p:spPr>
          <a:xfrm>
            <a:off x="9409263" y="1871898"/>
            <a:ext cx="8229600" cy="4719652"/>
          </a:xfrm>
        </p:spPr>
        <p:txBody>
          <a:bodyPr>
            <a:noAutofit/>
          </a:bodyPr>
          <a:lstStyle/>
          <a:p>
            <a:pPr eaLnBrk="1" hangingPunct="1">
              <a:lnSpc>
                <a:spcPct val="90000"/>
              </a:lnSpc>
            </a:pPr>
            <a:r>
              <a:rPr lang="en-US" sz="3400" dirty="0" smtClean="0">
                <a:cs typeface="Times New Roman" pitchFamily="18" charset="0"/>
              </a:rPr>
              <a:t>To provide graduates with sufficient knowledge in </a:t>
            </a:r>
            <a:r>
              <a:rPr lang="en-US" sz="3400" dirty="0" smtClean="0">
                <a:cs typeface="Times New Roman" pitchFamily="18" charset="0"/>
              </a:rPr>
              <a:t>engineering.</a:t>
            </a:r>
          </a:p>
          <a:p>
            <a:pPr marL="0" indent="0" eaLnBrk="1" hangingPunct="1">
              <a:lnSpc>
                <a:spcPct val="90000"/>
              </a:lnSpc>
              <a:buNone/>
            </a:pPr>
            <a:endParaRPr lang="en-US" sz="3400" dirty="0" smtClean="0">
              <a:cs typeface="Times New Roman" pitchFamily="18" charset="0"/>
            </a:endParaRPr>
          </a:p>
          <a:p>
            <a:pPr eaLnBrk="1" hangingPunct="1">
              <a:lnSpc>
                <a:spcPct val="90000"/>
              </a:lnSpc>
            </a:pPr>
            <a:r>
              <a:rPr lang="en-US" sz="3400" dirty="0" smtClean="0">
                <a:cs typeface="Times New Roman" pitchFamily="18" charset="0"/>
              </a:rPr>
              <a:t>To produce graduates who are sensitive and responsible towards </a:t>
            </a:r>
            <a:r>
              <a:rPr lang="en-US" sz="3400" dirty="0" smtClean="0">
                <a:cs typeface="Times New Roman" pitchFamily="18" charset="0"/>
              </a:rPr>
              <a:t>the environment.</a:t>
            </a:r>
          </a:p>
          <a:p>
            <a:pPr marL="0" indent="0" eaLnBrk="1" hangingPunct="1">
              <a:lnSpc>
                <a:spcPct val="90000"/>
              </a:lnSpc>
              <a:buNone/>
            </a:pPr>
            <a:endParaRPr lang="en-US" sz="3400" dirty="0" smtClean="0">
              <a:cs typeface="Times New Roman" pitchFamily="18" charset="0"/>
            </a:endParaRPr>
          </a:p>
          <a:p>
            <a:pPr eaLnBrk="1" hangingPunct="1">
              <a:lnSpc>
                <a:spcPct val="90000"/>
              </a:lnSpc>
            </a:pPr>
            <a:r>
              <a:rPr lang="en-US" sz="3400" dirty="0" smtClean="0">
                <a:cs typeface="Times New Roman" pitchFamily="18" charset="0"/>
              </a:rPr>
              <a:t>To prepare graduates </a:t>
            </a:r>
            <a:r>
              <a:rPr lang="en-US" sz="3400" dirty="0" smtClean="0">
                <a:cs typeface="Times New Roman" pitchFamily="18" charset="0"/>
              </a:rPr>
              <a:t>for </a:t>
            </a:r>
            <a:r>
              <a:rPr lang="en-US" sz="3400" dirty="0" smtClean="0">
                <a:cs typeface="Times New Roman" pitchFamily="18" charset="0"/>
              </a:rPr>
              <a:t>design and </a:t>
            </a:r>
            <a:r>
              <a:rPr lang="en-US" sz="3400" dirty="0" smtClean="0">
                <a:cs typeface="Times New Roman" pitchFamily="18" charset="0"/>
              </a:rPr>
              <a:t>innovation.</a:t>
            </a:r>
            <a:endParaRPr lang="en-US" sz="3400" dirty="0" smtClean="0">
              <a:cs typeface="Times New Roman" pitchFamily="18" charset="0"/>
            </a:endParaRPr>
          </a:p>
          <a:p>
            <a:pPr eaLnBrk="1" hangingPunct="1">
              <a:lnSpc>
                <a:spcPct val="90000"/>
              </a:lnSpc>
            </a:pPr>
            <a:endParaRPr lang="en-US" sz="3400" dirty="0" smtClean="0"/>
          </a:p>
        </p:txBody>
      </p:sp>
      <p:sp>
        <p:nvSpPr>
          <p:cNvPr id="2" name="TextBox 1"/>
          <p:cNvSpPr txBox="1"/>
          <p:nvPr/>
        </p:nvSpPr>
        <p:spPr>
          <a:xfrm>
            <a:off x="4013489" y="-15681"/>
            <a:ext cx="1228146" cy="369332"/>
          </a:xfrm>
          <a:prstGeom prst="rect">
            <a:avLst/>
          </a:prstGeom>
          <a:noFill/>
        </p:spPr>
        <p:txBody>
          <a:bodyPr wrap="none" rtlCol="0">
            <a:spAutoFit/>
          </a:bodyPr>
          <a:lstStyle/>
          <a:p>
            <a:r>
              <a:rPr lang="en-US" dirty="0" smtClean="0"/>
              <a:t>Exercise 4a</a:t>
            </a:r>
            <a:endParaRPr lang="en-US" dirty="0"/>
          </a:p>
        </p:txBody>
      </p:sp>
    </p:spTree>
    <p:extLst>
      <p:ext uri="{BB962C8B-B14F-4D97-AF65-F5344CB8AC3E}">
        <p14:creationId xmlns:p14="http://schemas.microsoft.com/office/powerpoint/2010/main" val="3325231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82702E-6 4.96756E-6 L -0.99375 -0.01368 " pathEditMode="relative" rAng="0" ptsTypes="AA">
                                      <p:cBhvr>
                                        <p:cTn id="6" dur="2000" fill="hold"/>
                                        <p:tgtEl>
                                          <p:spTgt spid="45061">
                                            <p:txEl>
                                              <p:pRg st="0" end="0"/>
                                            </p:txEl>
                                          </p:spTgt>
                                        </p:tgtEl>
                                        <p:attrNameLst>
                                          <p:attrName>ppt_x</p:attrName>
                                          <p:attrName>ppt_y</p:attrName>
                                        </p:attrNameLst>
                                      </p:cBhvr>
                                      <p:rCtr x="-49687" y="-69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2556E-6 4.81001E-6 L -1.00018 -0.01182 " pathEditMode="relative" rAng="0" ptsTypes="AA">
                                      <p:cBhvr>
                                        <p:cTn id="10" dur="2000" fill="hold"/>
                                        <p:tgtEl>
                                          <p:spTgt spid="45061">
                                            <p:txEl>
                                              <p:pRg st="2" end="2"/>
                                            </p:txEl>
                                          </p:spTgt>
                                        </p:tgtEl>
                                        <p:attrNameLst>
                                          <p:attrName>ppt_x</p:attrName>
                                          <p:attrName>ppt_y</p:attrName>
                                        </p:attrNameLst>
                                      </p:cBhvr>
                                      <p:rCtr x="-50017" y="-60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90031E-6 -1.31603E-6 L -1.00816 -0.01182 " pathEditMode="relative" rAng="0" ptsTypes="AA">
                                      <p:cBhvr>
                                        <p:cTn id="14" dur="2000" fill="hold"/>
                                        <p:tgtEl>
                                          <p:spTgt spid="45061">
                                            <p:txEl>
                                              <p:pRg st="4" end="4"/>
                                            </p:txEl>
                                          </p:spTgt>
                                        </p:tgtEl>
                                        <p:attrNameLst>
                                          <p:attrName>ppt_x</p:attrName>
                                          <p:attrName>ppt_y</p:attrName>
                                        </p:attrNameLst>
                                      </p:cBhvr>
                                      <p:rCtr x="-50417"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811" y="313598"/>
            <a:ext cx="8748138" cy="62779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rPr>
              <a:t>Write down your evaluation on the following  PEO statements</a:t>
            </a: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p:txBody>
      </p:sp>
      <p:sp>
        <p:nvSpPr>
          <p:cNvPr id="4505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45059" name="Slide Number Placeholder 5"/>
          <p:cNvSpPr>
            <a:spLocks noGrp="1"/>
          </p:cNvSpPr>
          <p:nvPr>
            <p:ph type="sldNum" sz="quarter" idx="12"/>
          </p:nvPr>
        </p:nvSpPr>
        <p:spPr>
          <a:noFill/>
        </p:spPr>
        <p:txBody>
          <a:bodyPr/>
          <a:lstStyle/>
          <a:p>
            <a:fld id="{960B251E-503A-4879-BE0F-C35705BB84EA}" type="slidenum">
              <a:rPr lang="en-GB" smtClean="0">
                <a:latin typeface="Times New Roman" pitchFamily="18" charset="0"/>
              </a:rPr>
              <a:pPr/>
              <a:t>32</a:t>
            </a:fld>
            <a:endParaRPr lang="en-GB" smtClean="0">
              <a:latin typeface="Times New Roman" pitchFamily="18" charset="0"/>
            </a:endParaRPr>
          </a:p>
        </p:txBody>
      </p:sp>
      <p:sp>
        <p:nvSpPr>
          <p:cNvPr id="45061" name="Rectangle 3"/>
          <p:cNvSpPr>
            <a:spLocks noGrp="1" noChangeArrowheads="1"/>
          </p:cNvSpPr>
          <p:nvPr>
            <p:ph type="body" idx="1"/>
          </p:nvPr>
        </p:nvSpPr>
        <p:spPr>
          <a:xfrm>
            <a:off x="9409263" y="1871898"/>
            <a:ext cx="8229600" cy="4719652"/>
          </a:xfrm>
        </p:spPr>
        <p:txBody>
          <a:bodyPr>
            <a:noAutofit/>
          </a:bodyPr>
          <a:lstStyle/>
          <a:p>
            <a:pPr eaLnBrk="1" hangingPunct="1">
              <a:lnSpc>
                <a:spcPct val="90000"/>
              </a:lnSpc>
            </a:pPr>
            <a:r>
              <a:rPr lang="en-US" sz="3400" dirty="0" smtClean="0">
                <a:cs typeface="Times New Roman" pitchFamily="18" charset="0"/>
              </a:rPr>
              <a:t>To provide graduates with sufficient knowledge in engineering and possess the necessary skills for work in the industry.</a:t>
            </a:r>
          </a:p>
          <a:p>
            <a:pPr eaLnBrk="1" hangingPunct="1">
              <a:lnSpc>
                <a:spcPct val="90000"/>
              </a:lnSpc>
            </a:pPr>
            <a:r>
              <a:rPr lang="en-US" sz="3400" dirty="0" smtClean="0">
                <a:cs typeface="Times New Roman" pitchFamily="18" charset="0"/>
              </a:rPr>
              <a:t>To produce graduates who are sensitive and responsible towards the society, culture and environment.</a:t>
            </a:r>
          </a:p>
          <a:p>
            <a:pPr eaLnBrk="1" hangingPunct="1">
              <a:lnSpc>
                <a:spcPct val="90000"/>
              </a:lnSpc>
            </a:pPr>
            <a:r>
              <a:rPr lang="en-US" sz="3400" dirty="0" smtClean="0">
                <a:cs typeface="Times New Roman" pitchFamily="18" charset="0"/>
              </a:rPr>
              <a:t>To prepare graduates for work in advanced design and innovation at international level.</a:t>
            </a:r>
          </a:p>
          <a:p>
            <a:pPr eaLnBrk="1" hangingPunct="1">
              <a:lnSpc>
                <a:spcPct val="90000"/>
              </a:lnSpc>
            </a:pPr>
            <a:endParaRPr lang="en-US" sz="3400" dirty="0" smtClean="0"/>
          </a:p>
        </p:txBody>
      </p:sp>
      <p:sp>
        <p:nvSpPr>
          <p:cNvPr id="5" name="TextBox 4"/>
          <p:cNvSpPr txBox="1"/>
          <p:nvPr/>
        </p:nvSpPr>
        <p:spPr>
          <a:xfrm>
            <a:off x="3950776" y="-15682"/>
            <a:ext cx="1238853" cy="369332"/>
          </a:xfrm>
          <a:prstGeom prst="rect">
            <a:avLst/>
          </a:prstGeom>
          <a:noFill/>
        </p:spPr>
        <p:txBody>
          <a:bodyPr wrap="none" rtlCol="0">
            <a:spAutoFit/>
          </a:bodyPr>
          <a:lstStyle/>
          <a:p>
            <a:r>
              <a:rPr lang="en-US" dirty="0" smtClean="0"/>
              <a:t>Exercise 4b</a:t>
            </a:r>
            <a:endParaRPr lang="en-US" dirty="0"/>
          </a:p>
        </p:txBody>
      </p:sp>
    </p:spTree>
    <p:extLst>
      <p:ext uri="{BB962C8B-B14F-4D97-AF65-F5344CB8AC3E}">
        <p14:creationId xmlns:p14="http://schemas.microsoft.com/office/powerpoint/2010/main" val="3483285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82702E-6 4.96756E-6 L -0.99375 -0.01368 " pathEditMode="relative" rAng="0" ptsTypes="AA">
                                      <p:cBhvr>
                                        <p:cTn id="6" dur="2000" fill="hold"/>
                                        <p:tgtEl>
                                          <p:spTgt spid="45061">
                                            <p:txEl>
                                              <p:pRg st="0" end="0"/>
                                            </p:txEl>
                                          </p:spTgt>
                                        </p:tgtEl>
                                        <p:attrNameLst>
                                          <p:attrName>ppt_x</p:attrName>
                                          <p:attrName>ppt_y</p:attrName>
                                        </p:attrNameLst>
                                      </p:cBhvr>
                                      <p:rCtr x="-49687" y="-69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2556E-6 4.81001E-6 L -1.00018 -0.01182 " pathEditMode="relative" rAng="0" ptsTypes="AA">
                                      <p:cBhvr>
                                        <p:cTn id="10" dur="2000" fill="hold"/>
                                        <p:tgtEl>
                                          <p:spTgt spid="45061">
                                            <p:txEl>
                                              <p:pRg st="1" end="1"/>
                                            </p:txEl>
                                          </p:spTgt>
                                        </p:tgtEl>
                                        <p:attrNameLst>
                                          <p:attrName>ppt_x</p:attrName>
                                          <p:attrName>ppt_y</p:attrName>
                                        </p:attrNameLst>
                                      </p:cBhvr>
                                      <p:rCtr x="-50017" y="-60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90031E-6 -1.31603E-6 L -1.00816 -0.01182 " pathEditMode="relative" rAng="0" ptsTypes="AA">
                                      <p:cBhvr>
                                        <p:cTn id="14" dur="2000" fill="hold"/>
                                        <p:tgtEl>
                                          <p:spTgt spid="45061">
                                            <p:txEl>
                                              <p:pRg st="2" end="2"/>
                                            </p:txEl>
                                          </p:spTgt>
                                        </p:tgtEl>
                                        <p:attrNameLst>
                                          <p:attrName>ppt_x</p:attrName>
                                          <p:attrName>ppt_y</p:attrName>
                                        </p:attrNameLst>
                                      </p:cBhvr>
                                      <p:rCtr x="-50417"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219486" y="274637"/>
            <a:ext cx="8763817" cy="1473795"/>
          </a:xfrm>
          <a:solidFill>
            <a:srgbClr val="FFFF00"/>
          </a:solidFill>
        </p:spPr>
        <p:txBody>
          <a:bodyPr>
            <a:normAutofit/>
          </a:bodyPr>
          <a:lstStyle/>
          <a:p>
            <a:r>
              <a:rPr lang="en-US" sz="3200" b="1" dirty="0" smtClean="0"/>
              <a:t> PROGRAM EDUCATIONAL OBJECTIVE </a:t>
            </a:r>
            <a:r>
              <a:rPr lang="en-US" sz="3200" b="1" dirty="0" smtClean="0"/>
              <a:t>(PEO</a:t>
            </a:r>
            <a:r>
              <a:rPr lang="en-US" sz="3200" b="1" dirty="0" smtClean="0"/>
              <a:t>)</a:t>
            </a:r>
            <a:endParaRPr lang="en-US" sz="3200" b="1" dirty="0"/>
          </a:p>
        </p:txBody>
      </p:sp>
      <p:sp>
        <p:nvSpPr>
          <p:cNvPr id="456707" name="Rectangle 3"/>
          <p:cNvSpPr>
            <a:spLocks noGrp="1" noChangeArrowheads="1"/>
          </p:cNvSpPr>
          <p:nvPr>
            <p:ph type="body" sz="half" idx="1"/>
          </p:nvPr>
        </p:nvSpPr>
        <p:spPr>
          <a:xfrm>
            <a:off x="457200" y="1981200"/>
            <a:ext cx="8229600" cy="4570824"/>
          </a:xfrm>
        </p:spPr>
        <p:txBody>
          <a:bodyPr>
            <a:noAutofit/>
          </a:bodyPr>
          <a:lstStyle/>
          <a:p>
            <a:pPr marL="404813" indent="-404813">
              <a:spcBef>
                <a:spcPct val="40000"/>
              </a:spcBef>
              <a:buClr>
                <a:schemeClr val="tx1"/>
              </a:buClr>
              <a:buFont typeface="Wingdings" pitchFamily="2" charset="2"/>
              <a:buChar char="Ø"/>
            </a:pPr>
            <a:r>
              <a:rPr lang="en-US" sz="3000" b="1" dirty="0" smtClean="0">
                <a:solidFill>
                  <a:srgbClr val="FF0000"/>
                </a:solidFill>
                <a:latin typeface="Arial" pitchFamily="34" charset="0"/>
              </a:rPr>
              <a:t>Limit number</a:t>
            </a:r>
            <a:r>
              <a:rPr lang="en-US" sz="3000" dirty="0" smtClean="0">
                <a:latin typeface="Arial" pitchFamily="34" charset="0"/>
              </a:rPr>
              <a:t> </a:t>
            </a:r>
            <a:r>
              <a:rPr lang="en-US" sz="3000" dirty="0">
                <a:latin typeface="Arial" pitchFamily="34" charset="0"/>
              </a:rPr>
              <a:t>of </a:t>
            </a:r>
            <a:r>
              <a:rPr lang="en-US" sz="3000" dirty="0" smtClean="0">
                <a:latin typeface="Arial" pitchFamily="34" charset="0"/>
              </a:rPr>
              <a:t>statements (manageable)</a:t>
            </a:r>
            <a:endParaRPr lang="en-US" sz="3000" dirty="0">
              <a:latin typeface="Arial" pitchFamily="34" charset="0"/>
            </a:endParaRPr>
          </a:p>
          <a:p>
            <a:pPr marL="404813" indent="-404813">
              <a:spcBef>
                <a:spcPct val="40000"/>
              </a:spcBef>
              <a:buClr>
                <a:schemeClr val="tx1"/>
              </a:buClr>
              <a:buFont typeface="Wingdings" pitchFamily="2" charset="2"/>
              <a:buChar char="Ø"/>
            </a:pPr>
            <a:r>
              <a:rPr lang="en-US" sz="3000" b="1" dirty="0" smtClean="0">
                <a:solidFill>
                  <a:srgbClr val="FF0000"/>
                </a:solidFill>
                <a:latin typeface="Arial" pitchFamily="34" charset="0"/>
              </a:rPr>
              <a:t>No r</a:t>
            </a:r>
            <a:r>
              <a:rPr lang="en-US" sz="3000" b="1" dirty="0" smtClean="0">
                <a:solidFill>
                  <a:srgbClr val="FF0000"/>
                </a:solidFill>
                <a:latin typeface="Arial" pitchFamily="34" charset="0"/>
              </a:rPr>
              <a:t>estatement</a:t>
            </a:r>
            <a:r>
              <a:rPr lang="en-US" sz="3000" dirty="0" smtClean="0">
                <a:latin typeface="Arial" pitchFamily="34" charset="0"/>
              </a:rPr>
              <a:t> </a:t>
            </a:r>
            <a:r>
              <a:rPr lang="en-US" sz="3000" dirty="0">
                <a:latin typeface="Arial" pitchFamily="34" charset="0"/>
              </a:rPr>
              <a:t>of outcomes</a:t>
            </a:r>
          </a:p>
          <a:p>
            <a:pPr marL="404813" indent="-404813">
              <a:spcBef>
                <a:spcPct val="40000"/>
              </a:spcBef>
              <a:buClr>
                <a:schemeClr val="tx1"/>
              </a:buClr>
              <a:buFont typeface="Wingdings" pitchFamily="2" charset="2"/>
              <a:buChar char="Ø"/>
            </a:pPr>
            <a:r>
              <a:rPr lang="en-US" sz="3000" b="1" dirty="0">
                <a:solidFill>
                  <a:srgbClr val="FF0000"/>
                </a:solidFill>
                <a:latin typeface="Arial" pitchFamily="34" charset="0"/>
              </a:rPr>
              <a:t>Forward</a:t>
            </a:r>
            <a:r>
              <a:rPr lang="en-US" sz="3000" dirty="0">
                <a:latin typeface="Arial" pitchFamily="34" charset="0"/>
              </a:rPr>
              <a:t> looking and </a:t>
            </a:r>
            <a:r>
              <a:rPr lang="en-US" sz="3000" dirty="0" smtClean="0">
                <a:latin typeface="Arial" pitchFamily="34" charset="0"/>
              </a:rPr>
              <a:t>challenging</a:t>
            </a:r>
          </a:p>
          <a:p>
            <a:pPr marL="404813" indent="-404813">
              <a:spcBef>
                <a:spcPct val="40000"/>
              </a:spcBef>
              <a:buClr>
                <a:schemeClr val="tx1"/>
              </a:buClr>
              <a:buFont typeface="Wingdings" pitchFamily="2" charset="2"/>
              <a:buChar char="Ø"/>
            </a:pPr>
            <a:r>
              <a:rPr lang="en-US" sz="3000" b="1" dirty="0" smtClean="0">
                <a:solidFill>
                  <a:srgbClr val="FF0000"/>
                </a:solidFill>
                <a:latin typeface="Arial" pitchFamily="34" charset="0"/>
              </a:rPr>
              <a:t>Distinctive</a:t>
            </a:r>
            <a:r>
              <a:rPr lang="en-US" sz="3000" dirty="0">
                <a:latin typeface="Arial" pitchFamily="34" charset="0"/>
              </a:rPr>
              <a:t>/unique features/having own </a:t>
            </a:r>
            <a:r>
              <a:rPr lang="en-US" sz="3000" dirty="0" smtClean="0">
                <a:latin typeface="Arial" pitchFamily="34" charset="0"/>
              </a:rPr>
              <a:t>niche</a:t>
            </a:r>
          </a:p>
          <a:p>
            <a:pPr marL="404813" indent="-404813">
              <a:spcBef>
                <a:spcPct val="40000"/>
              </a:spcBef>
              <a:buClr>
                <a:schemeClr val="tx1"/>
              </a:buClr>
              <a:buFont typeface="Wingdings" pitchFamily="2" charset="2"/>
              <a:buChar char="Ø"/>
            </a:pPr>
            <a:r>
              <a:rPr lang="en-US" sz="3000" dirty="0" smtClean="0">
                <a:solidFill>
                  <a:srgbClr val="FF00FF"/>
                </a:solidFill>
                <a:latin typeface="Arial" pitchFamily="34" charset="0"/>
              </a:rPr>
              <a:t>S</a:t>
            </a:r>
            <a:r>
              <a:rPr lang="en-US" sz="3000" dirty="0" smtClean="0">
                <a:latin typeface="Arial" pitchFamily="34" charset="0"/>
              </a:rPr>
              <a:t>pecific</a:t>
            </a:r>
            <a:r>
              <a:rPr lang="en-US" sz="3000" dirty="0">
                <a:latin typeface="Arial" pitchFamily="34" charset="0"/>
              </a:rPr>
              <a:t>, </a:t>
            </a:r>
            <a:r>
              <a:rPr lang="en-US" sz="3000" dirty="0">
                <a:solidFill>
                  <a:srgbClr val="FF00FF"/>
                </a:solidFill>
                <a:latin typeface="Arial" pitchFamily="34" charset="0"/>
              </a:rPr>
              <a:t>M</a:t>
            </a:r>
            <a:r>
              <a:rPr lang="en-US" sz="3000" dirty="0">
                <a:latin typeface="Arial" pitchFamily="34" charset="0"/>
              </a:rPr>
              <a:t>easurable, </a:t>
            </a:r>
            <a:r>
              <a:rPr lang="en-US" sz="3000" dirty="0">
                <a:solidFill>
                  <a:srgbClr val="FF00FF"/>
                </a:solidFill>
                <a:latin typeface="Arial" pitchFamily="34" charset="0"/>
              </a:rPr>
              <a:t>A</a:t>
            </a:r>
            <a:r>
              <a:rPr lang="en-US" sz="3000" dirty="0">
                <a:latin typeface="Arial" pitchFamily="34" charset="0"/>
              </a:rPr>
              <a:t>chievable, </a:t>
            </a:r>
            <a:r>
              <a:rPr lang="en-US" sz="3000" dirty="0">
                <a:solidFill>
                  <a:srgbClr val="FF00FF"/>
                </a:solidFill>
                <a:latin typeface="Arial" pitchFamily="34" charset="0"/>
              </a:rPr>
              <a:t>R</a:t>
            </a:r>
            <a:r>
              <a:rPr lang="en-US" sz="3000" dirty="0">
                <a:latin typeface="Arial" pitchFamily="34" charset="0"/>
              </a:rPr>
              <a:t>esult oriented, and having a </a:t>
            </a:r>
            <a:r>
              <a:rPr lang="en-US" sz="3000" dirty="0">
                <a:solidFill>
                  <a:srgbClr val="FF00FF"/>
                </a:solidFill>
                <a:latin typeface="Arial" pitchFamily="34" charset="0"/>
              </a:rPr>
              <a:t>T</a:t>
            </a:r>
            <a:r>
              <a:rPr lang="en-US" sz="3000" dirty="0">
                <a:latin typeface="Arial" pitchFamily="34" charset="0"/>
              </a:rPr>
              <a:t>ime frame (</a:t>
            </a:r>
            <a:r>
              <a:rPr lang="en-US" sz="3000" b="1" dirty="0">
                <a:solidFill>
                  <a:srgbClr val="FF0000"/>
                </a:solidFill>
                <a:latin typeface="Arial" pitchFamily="34" charset="0"/>
              </a:rPr>
              <a:t>SMART</a:t>
            </a:r>
            <a:r>
              <a:rPr lang="en-US" sz="3000" dirty="0">
                <a:latin typeface="Arial" pitchFamily="34" charset="0"/>
              </a:rPr>
              <a:t>)</a:t>
            </a:r>
          </a:p>
          <a:p>
            <a:pPr marL="404813" indent="-404813">
              <a:spcBef>
                <a:spcPct val="40000"/>
              </a:spcBef>
              <a:buClr>
                <a:schemeClr val="tx1"/>
              </a:buClr>
              <a:buFont typeface="Wingdings" pitchFamily="2" charset="2"/>
              <a:buChar char="Ø"/>
            </a:pPr>
            <a:endParaRPr lang="en-US" sz="3000" dirty="0">
              <a:latin typeface="Arial" pitchFamily="34" charset="0"/>
            </a:endParaRPr>
          </a:p>
        </p:txBody>
      </p:sp>
    </p:spTree>
    <p:extLst>
      <p:ext uri="{BB962C8B-B14F-4D97-AF65-F5344CB8AC3E}">
        <p14:creationId xmlns:p14="http://schemas.microsoft.com/office/powerpoint/2010/main" val="10029788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PEO</a:t>
            </a:r>
            <a:endParaRPr lang="en-US" dirty="0"/>
          </a:p>
        </p:txBody>
      </p:sp>
      <p:sp>
        <p:nvSpPr>
          <p:cNvPr id="6" name="Content Placeholder 5"/>
          <p:cNvSpPr>
            <a:spLocks noGrp="1"/>
          </p:cNvSpPr>
          <p:nvPr>
            <p:ph idx="1"/>
          </p:nvPr>
        </p:nvSpPr>
        <p:spPr/>
        <p:txBody>
          <a:bodyPr/>
          <a:lstStyle/>
          <a:p>
            <a:r>
              <a:rPr lang="en-US" dirty="0" smtClean="0"/>
              <a:t>What are the typical questions to ask?</a:t>
            </a:r>
          </a:p>
          <a:p>
            <a:r>
              <a:rPr lang="en-US" dirty="0" smtClean="0"/>
              <a:t>Why are you asking them?</a:t>
            </a:r>
          </a:p>
          <a:p>
            <a:r>
              <a:rPr lang="en-US" dirty="0" smtClean="0"/>
              <a:t>What are you comparing against?</a:t>
            </a:r>
            <a:endParaRPr lang="en-US" dirty="0"/>
          </a:p>
        </p:txBody>
      </p:sp>
      <p:sp>
        <p:nvSpPr>
          <p:cNvPr id="7" name="TextBox 6"/>
          <p:cNvSpPr txBox="1"/>
          <p:nvPr/>
        </p:nvSpPr>
        <p:spPr>
          <a:xfrm>
            <a:off x="3982139" y="-16294"/>
            <a:ext cx="1117576" cy="369332"/>
          </a:xfrm>
          <a:prstGeom prst="rect">
            <a:avLst/>
          </a:prstGeom>
          <a:noFill/>
        </p:spPr>
        <p:txBody>
          <a:bodyPr wrap="none" rtlCol="0">
            <a:spAutoFit/>
          </a:bodyPr>
          <a:lstStyle/>
          <a:p>
            <a:r>
              <a:rPr lang="en-US" dirty="0" smtClean="0"/>
              <a:t>Exercise 5</a:t>
            </a:r>
            <a:endParaRPr lang="en-US" dirty="0"/>
          </a:p>
        </p:txBody>
      </p:sp>
    </p:spTree>
    <p:extLst>
      <p:ext uri="{BB962C8B-B14F-4D97-AF65-F5344CB8AC3E}">
        <p14:creationId xmlns:p14="http://schemas.microsoft.com/office/powerpoint/2010/main" val="12743034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443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a:t>
            </a:r>
            <a:br>
              <a:rPr lang="en-US" dirty="0" smtClean="0"/>
            </a:br>
            <a:r>
              <a:rPr lang="en-US" dirty="0" smtClean="0"/>
              <a:t>Day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222062"/>
              </p:ext>
            </p:extLst>
          </p:nvPr>
        </p:nvGraphicFramePr>
        <p:xfrm>
          <a:off x="364629" y="1837125"/>
          <a:ext cx="8562480" cy="91440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14.00</a:t>
                      </a:r>
                      <a:endParaRPr lang="en-US" sz="2400" dirty="0"/>
                    </a:p>
                  </a:txBody>
                  <a:tcPr/>
                </a:tc>
                <a:tc>
                  <a:txBody>
                    <a:bodyPr/>
                    <a:lstStyle/>
                    <a:p>
                      <a:r>
                        <a:rPr lang="en-US" sz="2400" dirty="0" smtClean="0"/>
                        <a:t>Program Outcomes (2)</a:t>
                      </a:r>
                      <a:endParaRPr lang="en-US" sz="2400" dirty="0"/>
                    </a:p>
                  </a:txBody>
                  <a:tcPr/>
                </a:tc>
                <a:tc>
                  <a:txBody>
                    <a:bodyPr/>
                    <a:lstStyle/>
                    <a:p>
                      <a:r>
                        <a:rPr lang="en-US" sz="2400" dirty="0" smtClean="0"/>
                        <a:t>Megat Johari</a:t>
                      </a:r>
                      <a:endParaRPr lang="en-US" sz="2400" dirty="0"/>
                    </a:p>
                  </a:txBody>
                  <a:tcPr/>
                </a:tc>
              </a:tr>
            </a:tbl>
          </a:graphicData>
        </a:graphic>
      </p:graphicFrame>
    </p:spTree>
    <p:extLst>
      <p:ext uri="{BB962C8B-B14F-4D97-AF65-F5344CB8AC3E}">
        <p14:creationId xmlns:p14="http://schemas.microsoft.com/office/powerpoint/2010/main" val="31740168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600" b="1" dirty="0" smtClean="0">
                <a:latin typeface="Times New Roman" pitchFamily="18" charset="0"/>
              </a:rPr>
              <a:t>Program </a:t>
            </a:r>
            <a:r>
              <a:rPr lang="en-US" sz="3600" b="1" dirty="0" smtClean="0">
                <a:latin typeface="Times New Roman" pitchFamily="18" charset="0"/>
              </a:rPr>
              <a:t>Outcomes</a:t>
            </a:r>
            <a:endParaRPr lang="en-GB" sz="3600" dirty="0" smtClean="0">
              <a:latin typeface="Times New Roman" pitchFamily="18" charset="0"/>
            </a:endParaRPr>
          </a:p>
        </p:txBody>
      </p:sp>
      <p:sp>
        <p:nvSpPr>
          <p:cNvPr id="45059" name="Rectangle 3"/>
          <p:cNvSpPr>
            <a:spLocks noGrp="1" noChangeArrowheads="1"/>
          </p:cNvSpPr>
          <p:nvPr>
            <p:ph type="body" idx="1"/>
          </p:nvPr>
        </p:nvSpPr>
        <p:spPr/>
        <p:txBody>
          <a:bodyPr/>
          <a:lstStyle/>
          <a:p>
            <a:r>
              <a:rPr lang="en-US" b="1" dirty="0" smtClean="0">
                <a:latin typeface="Times New Roman" pitchFamily="18" charset="0"/>
              </a:rPr>
              <a:t>What the graduates are expected to know and able to perform or attain by the time of graduation (skills, knowledge and </a:t>
            </a:r>
            <a:r>
              <a:rPr lang="en-US" b="1" dirty="0" err="1" smtClean="0">
                <a:latin typeface="Times New Roman" pitchFamily="18" charset="0"/>
              </a:rPr>
              <a:t>behaviour</a:t>
            </a:r>
            <a:r>
              <a:rPr lang="en-US" b="1" dirty="0" smtClean="0">
                <a:latin typeface="Times New Roman" pitchFamily="18" charset="0"/>
              </a:rPr>
              <a:t>/attitude)</a:t>
            </a:r>
          </a:p>
          <a:p>
            <a:pPr>
              <a:buFontTx/>
              <a:buNone/>
            </a:pPr>
            <a:endParaRPr lang="en-US" b="1" dirty="0" smtClean="0">
              <a:solidFill>
                <a:srgbClr val="FFFF00"/>
              </a:solidFill>
              <a:latin typeface="Times New Roman" pitchFamily="18" charset="0"/>
            </a:endParaRPr>
          </a:p>
          <a:p>
            <a:pPr>
              <a:buFontTx/>
              <a:buNone/>
            </a:pPr>
            <a:r>
              <a:rPr lang="en-US" dirty="0" smtClean="0"/>
              <a:t>	</a:t>
            </a:r>
            <a:r>
              <a:rPr lang="en-US" b="1" dirty="0" smtClean="0">
                <a:solidFill>
                  <a:srgbClr val="FF0000"/>
                </a:solidFill>
                <a:latin typeface="Times New Roman" pitchFamily="18" charset="0"/>
              </a:rPr>
              <a:t>There must be a clear linkage between Objectives and Outcomes </a:t>
            </a:r>
            <a:endParaRPr lang="en-GB" b="1" dirty="0" smtClean="0">
              <a:solidFill>
                <a:srgbClr val="FF0000"/>
              </a:solidFill>
              <a:latin typeface="Times New Roman" pitchFamily="18" charset="0"/>
            </a:endParaRPr>
          </a:p>
        </p:txBody>
      </p:sp>
      <p:pic>
        <p:nvPicPr>
          <p:cNvPr id="45060" name="Picture 3" descr="monyet gitur"/>
          <p:cNvPicPr>
            <a:picLocks noChangeAspect="1" noChangeArrowheads="1" noCrop="1"/>
          </p:cNvPicPr>
          <p:nvPr/>
        </p:nvPicPr>
        <p:blipFill>
          <a:blip r:embed="rId2" cstate="print"/>
          <a:srcRect/>
          <a:stretch>
            <a:fillRect/>
          </a:stretch>
        </p:blipFill>
        <p:spPr bwMode="auto">
          <a:xfrm>
            <a:off x="7485063" y="0"/>
            <a:ext cx="1658937" cy="1658938"/>
          </a:xfrm>
          <a:prstGeom prst="rect">
            <a:avLst/>
          </a:prstGeom>
          <a:noFill/>
          <a:ln w="9525">
            <a:noFill/>
            <a:miter lim="800000"/>
            <a:headEnd/>
            <a:tailEnd/>
          </a:ln>
        </p:spPr>
      </p:pic>
      <p:sp>
        <p:nvSpPr>
          <p:cNvPr id="5" name="Rectangle 4"/>
          <p:cNvSpPr/>
          <p:nvPr/>
        </p:nvSpPr>
        <p:spPr>
          <a:xfrm>
            <a:off x="2195736" y="5445224"/>
            <a:ext cx="4572000" cy="923330"/>
          </a:xfrm>
          <a:prstGeom prst="rect">
            <a:avLst/>
          </a:prstGeom>
        </p:spPr>
        <p:txBody>
          <a:bodyPr>
            <a:spAutoFit/>
          </a:bodyPr>
          <a:lstStyle/>
          <a:p>
            <a:r>
              <a:rPr lang="en-US" dirty="0" smtClean="0"/>
              <a:t>Need to </a:t>
            </a:r>
            <a:r>
              <a:rPr lang="en-US" dirty="0" smtClean="0">
                <a:solidFill>
                  <a:srgbClr val="FF0000"/>
                </a:solidFill>
              </a:rPr>
              <a:t>distribute the outcomes </a:t>
            </a:r>
            <a:r>
              <a:rPr lang="en-US" dirty="0" smtClean="0"/>
              <a:t>throughout the </a:t>
            </a:r>
            <a:r>
              <a:rPr lang="en-US" dirty="0" smtClean="0"/>
              <a:t>program, </a:t>
            </a:r>
            <a:r>
              <a:rPr lang="en-US" dirty="0" smtClean="0"/>
              <a:t>and </a:t>
            </a:r>
            <a:r>
              <a:rPr lang="en-US" dirty="0" smtClean="0">
                <a:solidFill>
                  <a:srgbClr val="FF0000"/>
                </a:solidFill>
              </a:rPr>
              <a:t>not one/two courses </a:t>
            </a:r>
            <a:r>
              <a:rPr lang="en-US" dirty="0" smtClean="0"/>
              <a:t>only addressing a particular outcome</a:t>
            </a:r>
          </a:p>
        </p:txBody>
      </p:sp>
    </p:spTree>
    <p:extLst>
      <p:ext uri="{BB962C8B-B14F-4D97-AF65-F5344CB8AC3E}">
        <p14:creationId xmlns:p14="http://schemas.microsoft.com/office/powerpoint/2010/main" val="19792770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2. </a:t>
            </a:r>
            <a:r>
              <a:rPr lang="en-US" b="1" dirty="0" smtClean="0"/>
              <a:t>Program </a:t>
            </a:r>
            <a:r>
              <a:rPr lang="en-US" b="1" dirty="0" smtClean="0"/>
              <a:t>Learning Outcomes</a:t>
            </a:r>
            <a:endParaRPr lang="en-US" b="1" dirty="0"/>
          </a:p>
        </p:txBody>
      </p:sp>
      <p:sp>
        <p:nvSpPr>
          <p:cNvPr id="3" name="Content Placeholder 2"/>
          <p:cNvSpPr>
            <a:spLocks noGrp="1"/>
          </p:cNvSpPr>
          <p:nvPr>
            <p:ph idx="1"/>
          </p:nvPr>
        </p:nvSpPr>
        <p:spPr>
          <a:xfrm>
            <a:off x="219487" y="1600200"/>
            <a:ext cx="8701106" cy="4985362"/>
          </a:xfrm>
        </p:spPr>
        <p:txBody>
          <a:bodyPr>
            <a:noAutofit/>
          </a:bodyPr>
          <a:lstStyle/>
          <a:p>
            <a:pPr marL="514350" indent="-514350">
              <a:buFont typeface="+mj-lt"/>
              <a:buAutoNum type="alphaLcPeriod"/>
            </a:pPr>
            <a:r>
              <a:rPr lang="en-US" sz="2400" dirty="0" smtClean="0"/>
              <a:t>Well</a:t>
            </a:r>
            <a:r>
              <a:rPr lang="en-US" sz="2400" dirty="0"/>
              <a:t>-defined and published </a:t>
            </a:r>
            <a:r>
              <a:rPr lang="en-US" sz="2400" dirty="0" smtClean="0"/>
              <a:t>(</a:t>
            </a:r>
            <a:r>
              <a:rPr lang="en-US" sz="2800" b="1" dirty="0" smtClean="0">
                <a:solidFill>
                  <a:srgbClr val="FF0000"/>
                </a:solidFill>
              </a:rPr>
              <a:t>12</a:t>
            </a:r>
            <a:r>
              <a:rPr lang="en-US" sz="2400" dirty="0" smtClean="0"/>
              <a:t>) Program </a:t>
            </a:r>
            <a:r>
              <a:rPr lang="en-US" sz="2400" dirty="0"/>
              <a:t>Outcomes</a:t>
            </a:r>
            <a:endParaRPr lang="en-MY" sz="2400" dirty="0"/>
          </a:p>
          <a:p>
            <a:pPr marL="514350" lvl="0" indent="-514350">
              <a:buFont typeface="+mj-lt"/>
              <a:buAutoNum type="alphaLcPeriod"/>
            </a:pPr>
            <a:r>
              <a:rPr lang="en-US" sz="2400" dirty="0"/>
              <a:t>Program Outcomes </a:t>
            </a:r>
            <a:r>
              <a:rPr lang="en-US" sz="2400" b="1" dirty="0">
                <a:solidFill>
                  <a:srgbClr val="FF0000"/>
                </a:solidFill>
              </a:rPr>
              <a:t>linked</a:t>
            </a:r>
            <a:r>
              <a:rPr lang="en-US" sz="2400" dirty="0"/>
              <a:t> to the Program </a:t>
            </a:r>
            <a:r>
              <a:rPr lang="en-US" sz="2400" dirty="0" smtClean="0"/>
              <a:t>Objectives</a:t>
            </a:r>
            <a:endParaRPr lang="en-MY" sz="2400" dirty="0"/>
          </a:p>
          <a:p>
            <a:pPr marL="514350" lvl="0" indent="-514350">
              <a:buFont typeface="+mj-lt"/>
              <a:buAutoNum type="alphaLcPeriod"/>
            </a:pPr>
            <a:r>
              <a:rPr lang="en-US" sz="2400" b="1" dirty="0">
                <a:solidFill>
                  <a:srgbClr val="FF0000"/>
                </a:solidFill>
              </a:rPr>
              <a:t>Mapping</a:t>
            </a:r>
            <a:r>
              <a:rPr lang="en-US" sz="2400" dirty="0"/>
              <a:t> of Program Outcomes to Course Learning Outcomes (CLOs)</a:t>
            </a:r>
            <a:endParaRPr lang="en-MY" sz="2400" dirty="0"/>
          </a:p>
          <a:p>
            <a:pPr marL="514350" lvl="0" indent="-514350">
              <a:buFont typeface="+mj-lt"/>
              <a:buAutoNum type="alphaLcPeriod"/>
            </a:pPr>
            <a:r>
              <a:rPr lang="en-US" sz="2400" dirty="0"/>
              <a:t>Teaching-learning and assessment </a:t>
            </a:r>
            <a:r>
              <a:rPr lang="en-US" sz="2400" b="1" dirty="0">
                <a:solidFill>
                  <a:srgbClr val="FF0000"/>
                </a:solidFill>
              </a:rPr>
              <a:t>methods</a:t>
            </a:r>
            <a:r>
              <a:rPr lang="en-US" sz="2400" dirty="0"/>
              <a:t> appropriate and supportive to the attainment of Course Learning Outcomes  </a:t>
            </a:r>
            <a:endParaRPr lang="en-MY" sz="2400" dirty="0"/>
          </a:p>
          <a:p>
            <a:pPr marL="514350" lvl="0" indent="-514350">
              <a:buFont typeface="+mj-lt"/>
              <a:buAutoNum type="alphaLcPeriod"/>
            </a:pPr>
            <a:r>
              <a:rPr lang="en-US" sz="2400" dirty="0"/>
              <a:t>Quality of assessment mechanism to </a:t>
            </a:r>
            <a:r>
              <a:rPr lang="en-US" sz="2400" b="1" dirty="0">
                <a:solidFill>
                  <a:srgbClr val="FF0000"/>
                </a:solidFill>
              </a:rPr>
              <a:t>evaluate</a:t>
            </a:r>
            <a:r>
              <a:rPr lang="en-US" sz="2400" dirty="0"/>
              <a:t> achievement levels for all the Program Outcomes by each student</a:t>
            </a:r>
            <a:endParaRPr lang="en-MY" sz="2400" dirty="0"/>
          </a:p>
          <a:p>
            <a:pPr marL="514350" indent="-514350">
              <a:buFont typeface="+mj-lt"/>
              <a:buAutoNum type="alphaLcPeriod"/>
            </a:pPr>
            <a:r>
              <a:rPr lang="en-US" sz="2400" dirty="0"/>
              <a:t>Process in place by which assessment results are applied to further refine the assessment mechanism and/or redefine the program / course outcomes, thus leading to continuous </a:t>
            </a:r>
            <a:r>
              <a:rPr lang="en-US" sz="2400" b="1" dirty="0">
                <a:solidFill>
                  <a:srgbClr val="FF0000"/>
                </a:solidFill>
              </a:rPr>
              <a:t>improvemen</a:t>
            </a:r>
            <a:r>
              <a:rPr lang="en-US" sz="2400" dirty="0"/>
              <a:t>t of the program</a:t>
            </a:r>
            <a:r>
              <a:rPr lang="en-MY" sz="2400" dirty="0" smtClean="0">
                <a:effectLst/>
              </a:rPr>
              <a:t> </a:t>
            </a:r>
            <a:endParaRPr lang="en-US" sz="2400" dirty="0"/>
          </a:p>
        </p:txBody>
      </p:sp>
    </p:spTree>
    <p:extLst>
      <p:ext uri="{BB962C8B-B14F-4D97-AF65-F5344CB8AC3E}">
        <p14:creationId xmlns:p14="http://schemas.microsoft.com/office/powerpoint/2010/main" val="30105847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b="1" dirty="0" smtClean="0"/>
              <a:t>Program </a:t>
            </a:r>
            <a:r>
              <a:rPr lang="en-US" b="1" dirty="0" smtClean="0"/>
              <a:t>Learning Outcomes</a:t>
            </a:r>
            <a:endParaRPr lang="en-US" b="1" dirty="0"/>
          </a:p>
        </p:txBody>
      </p:sp>
      <p:sp>
        <p:nvSpPr>
          <p:cNvPr id="3" name="Content Placeholder 2"/>
          <p:cNvSpPr>
            <a:spLocks noGrp="1"/>
          </p:cNvSpPr>
          <p:nvPr>
            <p:ph idx="1"/>
          </p:nvPr>
        </p:nvSpPr>
        <p:spPr/>
        <p:txBody>
          <a:bodyPr>
            <a:normAutofit fontScale="92500"/>
          </a:bodyPr>
          <a:lstStyle/>
          <a:p>
            <a:r>
              <a:rPr lang="en-US" b="1" dirty="0" smtClean="0">
                <a:solidFill>
                  <a:srgbClr val="FF0000"/>
                </a:solidFill>
              </a:rPr>
              <a:t>KSA</a:t>
            </a:r>
          </a:p>
          <a:p>
            <a:r>
              <a:rPr lang="en-US" dirty="0" smtClean="0"/>
              <a:t>Range </a:t>
            </a:r>
            <a:r>
              <a:rPr lang="en-US" dirty="0"/>
              <a:t>of </a:t>
            </a:r>
            <a:r>
              <a:rPr lang="en-US" b="1" dirty="0">
                <a:solidFill>
                  <a:srgbClr val="FF0000"/>
                </a:solidFill>
              </a:rPr>
              <a:t>complex problem </a:t>
            </a:r>
            <a:r>
              <a:rPr lang="en-US" dirty="0"/>
              <a:t>solving and complex engineering </a:t>
            </a:r>
            <a:r>
              <a:rPr lang="en-US" b="1" dirty="0">
                <a:solidFill>
                  <a:srgbClr val="FF0000"/>
                </a:solidFill>
              </a:rPr>
              <a:t>activities</a:t>
            </a:r>
            <a:r>
              <a:rPr lang="en-US" dirty="0"/>
              <a:t> </a:t>
            </a:r>
            <a:r>
              <a:rPr lang="en-US" dirty="0" smtClean="0"/>
              <a:t>(Tables </a:t>
            </a:r>
            <a:r>
              <a:rPr lang="en-US" dirty="0"/>
              <a:t>(1 &amp; 2) </a:t>
            </a:r>
            <a:r>
              <a:rPr lang="en-US" dirty="0" smtClean="0"/>
              <a:t>in </a:t>
            </a:r>
            <a:r>
              <a:rPr lang="en-US" b="1" dirty="0"/>
              <a:t>Annex </a:t>
            </a:r>
            <a:r>
              <a:rPr lang="en-US" b="1" dirty="0" smtClean="0"/>
              <a:t>A</a:t>
            </a:r>
            <a:r>
              <a:rPr lang="en-US" dirty="0" smtClean="0"/>
              <a:t>)</a:t>
            </a:r>
            <a:r>
              <a:rPr lang="en-US" b="1" dirty="0" smtClean="0"/>
              <a:t>.</a:t>
            </a:r>
            <a:endParaRPr lang="en-MY" dirty="0"/>
          </a:p>
          <a:p>
            <a:r>
              <a:rPr lang="en-US" dirty="0"/>
              <a:t>Specific </a:t>
            </a:r>
            <a:r>
              <a:rPr lang="en-US" b="1" dirty="0">
                <a:solidFill>
                  <a:srgbClr val="FF0000"/>
                </a:solidFill>
              </a:rPr>
              <a:t>details</a:t>
            </a:r>
            <a:r>
              <a:rPr lang="en-US" dirty="0"/>
              <a:t> relating to the processes adopted for </a:t>
            </a:r>
            <a:r>
              <a:rPr lang="en-US" b="1" dirty="0">
                <a:solidFill>
                  <a:srgbClr val="FF0000"/>
                </a:solidFill>
              </a:rPr>
              <a:t>assessing, evaluating and reviewing </a:t>
            </a:r>
            <a:r>
              <a:rPr lang="en-US" dirty="0"/>
              <a:t>the program outcomes should be </a:t>
            </a:r>
            <a:r>
              <a:rPr lang="en-US" dirty="0" smtClean="0"/>
              <a:t>provided</a:t>
            </a:r>
          </a:p>
          <a:p>
            <a:r>
              <a:rPr lang="en-US" dirty="0" smtClean="0"/>
              <a:t>HEI can </a:t>
            </a:r>
            <a:r>
              <a:rPr lang="en-US" dirty="0"/>
              <a:t>also present the internal quality assessment cycle adopted by its Quality Enhancement Cell (QEC). </a:t>
            </a:r>
            <a:endParaRPr lang="en-MY" dirty="0"/>
          </a:p>
          <a:p>
            <a:endParaRPr lang="en-US" dirty="0"/>
          </a:p>
        </p:txBody>
      </p:sp>
    </p:spTree>
    <p:extLst>
      <p:ext uri="{BB962C8B-B14F-4D97-AF65-F5344CB8AC3E}">
        <p14:creationId xmlns:p14="http://schemas.microsoft.com/office/powerpoint/2010/main" val="31861848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199" y="1600200"/>
            <a:ext cx="8463393" cy="4525963"/>
          </a:xfrm>
        </p:spPr>
        <p:txBody>
          <a:bodyPr/>
          <a:lstStyle/>
          <a:p>
            <a:r>
              <a:rPr lang="en-US" dirty="0" smtClean="0"/>
              <a:t>Plan for accreditation</a:t>
            </a:r>
          </a:p>
          <a:p>
            <a:r>
              <a:rPr lang="en-US" dirty="0" smtClean="0"/>
              <a:t>Conduct the Opening and Exit meetings</a:t>
            </a:r>
          </a:p>
          <a:p>
            <a:r>
              <a:rPr lang="en-US" dirty="0" smtClean="0"/>
              <a:t>Probe in-depth on Objectives and Outcomes</a:t>
            </a:r>
          </a:p>
          <a:p>
            <a:r>
              <a:rPr lang="en-US" dirty="0" smtClean="0"/>
              <a:t>Conduct the accreditation sessions with aplomb and decorum</a:t>
            </a:r>
          </a:p>
          <a:p>
            <a:r>
              <a:rPr lang="en-US" dirty="0" smtClean="0"/>
              <a:t>Aware of the </a:t>
            </a:r>
            <a:r>
              <a:rPr lang="en-US" dirty="0"/>
              <a:t>PEC </a:t>
            </a:r>
            <a:r>
              <a:rPr lang="en-US" dirty="0" smtClean="0"/>
              <a:t>Manual 2014’s requirements </a:t>
            </a:r>
          </a:p>
          <a:p>
            <a:r>
              <a:rPr lang="en-US" dirty="0" smtClean="0"/>
              <a:t>Make sound judgment </a:t>
            </a:r>
          </a:p>
          <a:p>
            <a:endParaRPr lang="en-US" dirty="0" smtClean="0"/>
          </a:p>
          <a:p>
            <a:endParaRPr lang="en-US" dirty="0"/>
          </a:p>
        </p:txBody>
      </p:sp>
    </p:spTree>
    <p:extLst>
      <p:ext uri="{BB962C8B-B14F-4D97-AF65-F5344CB8AC3E}">
        <p14:creationId xmlns:p14="http://schemas.microsoft.com/office/powerpoint/2010/main" val="2111132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50825" y="174625"/>
            <a:ext cx="8713788" cy="733425"/>
          </a:xfrm>
        </p:spPr>
        <p:txBody>
          <a:bodyPr>
            <a:normAutofit fontScale="90000"/>
          </a:bodyPr>
          <a:lstStyle/>
          <a:p>
            <a:r>
              <a:rPr lang="en-US" sz="3600" b="1">
                <a:solidFill>
                  <a:srgbClr val="0000FF"/>
                </a:solidFill>
                <a:latin typeface="Calibri" charset="0"/>
              </a:rPr>
              <a:t>Washington Accord Graduate Attributes</a:t>
            </a:r>
            <a:br>
              <a:rPr lang="en-US" sz="3600" b="1">
                <a:solidFill>
                  <a:srgbClr val="0000FF"/>
                </a:solidFill>
                <a:latin typeface="Calibri" charset="0"/>
              </a:rPr>
            </a:br>
            <a:r>
              <a:rPr lang="en-US" sz="3600" b="1">
                <a:solidFill>
                  <a:srgbClr val="0000FF"/>
                </a:solidFill>
                <a:latin typeface="Calibri" charset="0"/>
              </a:rPr>
              <a:t> PROGRAMME OUTCOMES</a:t>
            </a:r>
          </a:p>
        </p:txBody>
      </p:sp>
      <p:graphicFrame>
        <p:nvGraphicFramePr>
          <p:cNvPr id="5" name="Table 4"/>
          <p:cNvGraphicFramePr>
            <a:graphicFrameLocks noGrp="1"/>
          </p:cNvGraphicFramePr>
          <p:nvPr/>
        </p:nvGraphicFramePr>
        <p:xfrm>
          <a:off x="107504" y="1354696"/>
          <a:ext cx="8928992" cy="5242656"/>
        </p:xfrm>
        <a:graphic>
          <a:graphicData uri="http://schemas.openxmlformats.org/drawingml/2006/table">
            <a:tbl>
              <a:tblPr/>
              <a:tblGrid>
                <a:gridCol w="864096"/>
                <a:gridCol w="2484141"/>
                <a:gridCol w="5580755"/>
              </a:tblGrid>
              <a:tr h="33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WA1</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Engineering Knowledge</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Breadth &amp; depth of knowledge</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40000"/>
                        <a:lumOff val="60000"/>
                      </a:schemeClr>
                    </a:solidFill>
                  </a:tcPr>
                </a:tc>
              </a:tr>
              <a:tr h="33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WA2</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Problem Analysis </a:t>
                      </a: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Complexity of analysis</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40000"/>
                        <a:lumOff val="60000"/>
                      </a:schemeClr>
                    </a:solidFill>
                  </a:tcPr>
                </a:tc>
              </a:tr>
              <a:tr h="8229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WA3</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Design/Development of Solutions </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Breadth &amp; uniqueness of engineering problems i.e. the extent to which problems are original and to which solutions have previously been identified and coded</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40000"/>
                        <a:lumOff val="60000"/>
                      </a:schemeClr>
                    </a:solidFill>
                  </a:tcPr>
                </a:tc>
              </a:tr>
              <a:tr h="33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WA4</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MY" sz="1600" b="0" i="0" u="none" strike="noStrike" kern="1200" baseline="0" dirty="0" smtClean="0">
                          <a:solidFill>
                            <a:schemeClr val="dk1"/>
                          </a:solidFill>
                          <a:latin typeface="+mj-lt"/>
                          <a:ea typeface="+mn-ea"/>
                          <a:cs typeface="+mn-cs"/>
                        </a:rPr>
                        <a:t>Investigation </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Breadth &amp; depth of investigation and experimentation</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40000"/>
                        <a:lumOff val="60000"/>
                      </a:schemeClr>
                    </a:solidFill>
                  </a:tcPr>
                </a:tc>
              </a:tr>
              <a:tr h="33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WA5</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MY" sz="1600" b="0" i="0" u="none" strike="noStrike" kern="1200" baseline="0" dirty="0" smtClean="0">
                          <a:solidFill>
                            <a:schemeClr val="dk1"/>
                          </a:solidFill>
                          <a:latin typeface="+mj-lt"/>
                          <a:ea typeface="+mn-ea"/>
                          <a:cs typeface="+mn-cs"/>
                        </a:rPr>
                        <a:t>Modern Tool Usage </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Level of understanding of the appropriateness of the tool</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40000"/>
                        <a:lumOff val="60000"/>
                      </a:schemeClr>
                    </a:solidFill>
                  </a:tcPr>
                </a:tc>
              </a:tr>
              <a:tr h="33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WA6</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The Engineer and Society </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Level of knowledge and responsibility</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579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WA7</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Environment and Sustainability </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Type of solutions</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33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WA8</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MY" sz="1600" b="0" i="0" u="none" strike="noStrike" kern="1200" baseline="0" dirty="0" smtClean="0">
                          <a:solidFill>
                            <a:schemeClr val="dk1"/>
                          </a:solidFill>
                          <a:latin typeface="+mj-lt"/>
                          <a:ea typeface="+mn-ea"/>
                          <a:cs typeface="+mn-cs"/>
                        </a:rPr>
                        <a:t>Ethics </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Understanding and level of practice</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579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WA9</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Individual and Team Work </a:t>
                      </a: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Role in and diversity of team</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33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0" i="0" u="none" strike="noStrike" kern="1200" baseline="0" dirty="0" smtClean="0">
                          <a:solidFill>
                            <a:schemeClr val="dk1"/>
                          </a:solidFill>
                          <a:latin typeface="+mj-lt"/>
                          <a:ea typeface="+mn-ea"/>
                          <a:cs typeface="+mn-cs"/>
                        </a:rPr>
                        <a:t>WA10</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MY" sz="1600" b="0" i="0" u="none" strike="noStrike" kern="1200" baseline="0" dirty="0" smtClean="0">
                          <a:solidFill>
                            <a:schemeClr val="dk1"/>
                          </a:solidFill>
                          <a:latin typeface="+mj-lt"/>
                          <a:ea typeface="+mn-ea"/>
                          <a:cs typeface="+mn-cs"/>
                        </a:rPr>
                        <a:t>Communication </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Level of communication according to type of activities performed</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7E4BD"/>
                    </a:solidFill>
                  </a:tcPr>
                </a:tc>
              </a:tr>
              <a:tr h="579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0"/>
                          <a:cs typeface="Arial" charset="0"/>
                        </a:rPr>
                        <a:t>WA11</a:t>
                      </a:r>
                      <a:endParaRPr kumimoji="0" lang="en-US" sz="1600" b="0" i="0" u="none" strike="noStrike" cap="none" normalizeH="0" baseline="0" dirty="0">
                        <a:ln>
                          <a:noFill/>
                        </a:ln>
                        <a:solidFill>
                          <a:schemeClr val="tx1"/>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mj-lt"/>
                          <a:ea typeface="ＭＳ Ｐゴシック" charset="0"/>
                          <a:cs typeface="Arial" charset="0"/>
                        </a:rPr>
                        <a:t>Project Management and Finance</a:t>
                      </a:r>
                      <a:endParaRPr kumimoji="0" lang="en-US" sz="1600" b="0" i="0" u="none" strike="sngStrike" cap="none" normalizeH="0" baseline="0" dirty="0" smtClean="0">
                        <a:ln>
                          <a:noFill/>
                        </a:ln>
                        <a:solidFill>
                          <a:schemeClr val="tx1"/>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Level of management required for differing types of activity</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33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WA12</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Life-long Learning </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j-lt"/>
                          <a:ea typeface="ＭＳ Ｐゴシック" charset="0"/>
                          <a:cs typeface="Arial" charset="0"/>
                        </a:rPr>
                        <a:t>Preparation for and depth of continuing learning</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742031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2348880"/>
          <a:ext cx="8676456" cy="3342073"/>
        </p:xfrm>
        <a:graphic>
          <a:graphicData uri="http://schemas.openxmlformats.org/drawingml/2006/table">
            <a:tbl>
              <a:tblPr>
                <a:tableStyleId>{284E427A-3D55-4303-BF80-6455036E1DE7}</a:tableStyleId>
              </a:tblPr>
              <a:tblGrid>
                <a:gridCol w="8676456"/>
              </a:tblGrid>
              <a:tr h="579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solidFill>
                            <a:srgbClr val="FFFFFF"/>
                          </a:solidFill>
                          <a:effectLst/>
                        </a:rPr>
                        <a:t>(</a:t>
                      </a:r>
                      <a:r>
                        <a:rPr kumimoji="0" lang="en-US" sz="3200" u="none" strike="noStrike" cap="none" normalizeH="0" baseline="0" dirty="0" err="1" smtClean="0">
                          <a:ln>
                            <a:noFill/>
                          </a:ln>
                          <a:solidFill>
                            <a:srgbClr val="FFFFFF"/>
                          </a:solidFill>
                          <a:effectLst/>
                        </a:rPr>
                        <a:t>i</a:t>
                      </a:r>
                      <a:r>
                        <a:rPr kumimoji="0" lang="en-US" sz="3200" u="none" strike="noStrike" cap="none" normalizeH="0" baseline="0" dirty="0" smtClean="0">
                          <a:ln>
                            <a:noFill/>
                          </a:ln>
                          <a:solidFill>
                            <a:srgbClr val="FFFFFF"/>
                          </a:solidFill>
                          <a:effectLst/>
                        </a:rPr>
                        <a:t>) </a:t>
                      </a:r>
                      <a:r>
                        <a:rPr kumimoji="0" lang="en-US" sz="3200" b="1" u="none" strike="noStrike" cap="none" normalizeH="0" baseline="0" dirty="0" smtClean="0">
                          <a:ln>
                            <a:noFill/>
                          </a:ln>
                          <a:solidFill>
                            <a:srgbClr val="FFFFFF"/>
                          </a:solidFill>
                          <a:effectLst/>
                        </a:rPr>
                        <a:t>Engineering Knowledge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27629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Apply </a:t>
                      </a:r>
                      <a:r>
                        <a:rPr kumimoji="0" lang="en-US" sz="3200" u="none" strike="noStrike" cap="none" normalizeH="0" baseline="0" dirty="0">
                          <a:ln>
                            <a:noFill/>
                          </a:ln>
                          <a:effectLst/>
                        </a:rPr>
                        <a:t>knowledge of mathematics, science</a:t>
                      </a:r>
                      <a:r>
                        <a:rPr kumimoji="0" lang="en-US" sz="3200" u="none" strike="noStrike" cap="none" normalizeH="0" baseline="0" dirty="0" smtClean="0">
                          <a:ln>
                            <a:noFill/>
                          </a:ln>
                          <a:effectLst/>
                        </a:rPr>
                        <a:t>, engineering </a:t>
                      </a:r>
                      <a:r>
                        <a:rPr kumimoji="0" lang="en-US" sz="3200" u="none" strike="noStrike" cap="none" normalizeH="0" baseline="0" dirty="0">
                          <a:ln>
                            <a:noFill/>
                          </a:ln>
                          <a:effectLst/>
                        </a:rPr>
                        <a:t>fundamentals and an </a:t>
                      </a:r>
                      <a:r>
                        <a:rPr kumimoji="0" lang="en-US" sz="3200" u="none" strike="noStrike" cap="none" normalizeH="0" baseline="0" dirty="0" smtClean="0">
                          <a:ln>
                            <a:noFill/>
                          </a:ln>
                          <a:effectLst/>
                        </a:rPr>
                        <a:t>engineering </a:t>
                      </a:r>
                      <a:r>
                        <a:rPr kumimoji="0" lang="en-US" sz="3200" u="none" strike="noStrike" cap="none" normalizeH="0" baseline="0" dirty="0" err="1" smtClean="0">
                          <a:ln>
                            <a:noFill/>
                          </a:ln>
                          <a:effectLst/>
                        </a:rPr>
                        <a:t>specialisation</a:t>
                      </a:r>
                      <a:r>
                        <a:rPr kumimoji="0" lang="en-US" sz="3200" u="none" strike="noStrike" cap="none" normalizeH="0" baseline="0" dirty="0" smtClean="0">
                          <a:ln>
                            <a:noFill/>
                          </a:ln>
                          <a:effectLst/>
                        </a:rPr>
                        <a:t> </a:t>
                      </a:r>
                      <a:r>
                        <a:rPr kumimoji="0" lang="en-US" sz="3200" u="none" strike="noStrike" cap="none" normalizeH="0" baseline="0" dirty="0">
                          <a:ln>
                            <a:noFill/>
                          </a:ln>
                          <a:effectLst/>
                        </a:rPr>
                        <a:t>to the solution of </a:t>
                      </a:r>
                      <a:r>
                        <a:rPr kumimoji="0" lang="en-US" sz="3200" b="1" u="sng" strike="noStrike" cap="none" normalizeH="0" baseline="0" dirty="0">
                          <a:ln>
                            <a:noFill/>
                          </a:ln>
                          <a:solidFill>
                            <a:srgbClr val="FF0000"/>
                          </a:solidFill>
                          <a:effectLst/>
                        </a:rPr>
                        <a:t>complex</a:t>
                      </a:r>
                      <a:r>
                        <a:rPr kumimoji="0" lang="en-US" sz="3200" u="none" strike="noStrike" cap="none" normalizeH="0" baseline="0" dirty="0">
                          <a:ln>
                            <a:noFill/>
                          </a:ln>
                          <a:effectLst/>
                        </a:rPr>
                        <a:t> engineering problems;</a:t>
                      </a:r>
                      <a:endParaRPr kumimoji="0" lang="en-US" sz="3200" b="1" i="0" u="none" strike="noStrike" cap="none" normalizeH="0" baseline="0" dirty="0">
                        <a:ln>
                          <a:noFill/>
                        </a:ln>
                        <a:solidFill>
                          <a:srgbClr val="000000"/>
                        </a:solidFill>
                        <a:effectLst/>
                        <a:latin typeface="+mn-lt"/>
                        <a:ea typeface="ＭＳ Ｐゴシック" charset="0"/>
                        <a:cs typeface="Arial" charset="0"/>
                      </a:endParaRPr>
                    </a:p>
                  </a:txBody>
                  <a:tcPr marL="91438" marR="91438" marT="45724" marB="4572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169" name="Title 1"/>
          <p:cNvSpPr>
            <a:spLocks noGrp="1"/>
          </p:cNvSpPr>
          <p:nvPr>
            <p:ph type="title"/>
          </p:nvPr>
        </p:nvSpPr>
        <p:spPr>
          <a:xfrm>
            <a:off x="684213" y="1341438"/>
            <a:ext cx="7753350" cy="731837"/>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pic>
        <p:nvPicPr>
          <p:cNvPr id="67587"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82583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95536" y="2495954"/>
          <a:ext cx="8265008" cy="3679641"/>
        </p:xfrm>
        <a:graphic>
          <a:graphicData uri="http://schemas.openxmlformats.org/drawingml/2006/table">
            <a:tbl>
              <a:tblPr>
                <a:tableStyleId>{284E427A-3D55-4303-BF80-6455036E1DE7}</a:tableStyleId>
              </a:tblPr>
              <a:tblGrid>
                <a:gridCol w="8265008"/>
              </a:tblGrid>
              <a:tr h="579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solidFill>
                            <a:srgbClr val="FFFFFF"/>
                          </a:solidFill>
                          <a:effectLst/>
                        </a:rPr>
                        <a:t>(ii) </a:t>
                      </a:r>
                      <a:r>
                        <a:rPr kumimoji="0" lang="en-US" sz="3200" b="1" u="none" strike="noStrike" cap="none" normalizeH="0" baseline="0" dirty="0" smtClean="0">
                          <a:ln>
                            <a:noFill/>
                          </a:ln>
                          <a:solidFill>
                            <a:srgbClr val="FFFFFF"/>
                          </a:solidFill>
                          <a:effectLst/>
                        </a:rPr>
                        <a:t>Problem Analysis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38" marR="91438" marT="45728" marB="4572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31005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Identify</a:t>
                      </a:r>
                      <a:r>
                        <a:rPr kumimoji="0" lang="en-US" sz="3200" u="none" strike="noStrike" cap="none" normalizeH="0" baseline="0" dirty="0">
                          <a:ln>
                            <a:noFill/>
                          </a:ln>
                          <a:effectLst/>
                        </a:rPr>
                        <a:t>, formulate, research literature and </a:t>
                      </a:r>
                      <a:r>
                        <a:rPr kumimoji="0" lang="en-US" sz="3200" u="none" strike="noStrike" cap="none" normalizeH="0" baseline="0" dirty="0" err="1">
                          <a:ln>
                            <a:noFill/>
                          </a:ln>
                          <a:effectLst/>
                        </a:rPr>
                        <a:t>analyse</a:t>
                      </a:r>
                      <a:r>
                        <a:rPr kumimoji="0" lang="en-US" sz="3200" u="none" strike="noStrike" cap="none" normalizeH="0" baseline="0" dirty="0">
                          <a:ln>
                            <a:noFill/>
                          </a:ln>
                          <a:effectLst/>
                        </a:rPr>
                        <a:t> </a:t>
                      </a:r>
                      <a:r>
                        <a:rPr kumimoji="0" lang="en-US" sz="3200" b="1" u="sng" strike="noStrike" cap="none" normalizeH="0" baseline="0" dirty="0">
                          <a:ln>
                            <a:noFill/>
                          </a:ln>
                          <a:solidFill>
                            <a:srgbClr val="FF0000"/>
                          </a:solidFill>
                          <a:effectLst/>
                        </a:rPr>
                        <a:t>complex</a:t>
                      </a:r>
                      <a:r>
                        <a:rPr kumimoji="0" lang="en-US" sz="3200" u="none" strike="noStrike" cap="none" normalizeH="0" baseline="0" dirty="0">
                          <a:ln>
                            <a:noFill/>
                          </a:ln>
                          <a:effectLst/>
                        </a:rPr>
                        <a:t> engineering problems reaching substantiated conclusions using </a:t>
                      </a:r>
                      <a:r>
                        <a:rPr kumimoji="0" lang="en-US" sz="3200" b="1" u="none" strike="noStrike" cap="none" normalizeH="0" baseline="0" dirty="0">
                          <a:ln>
                            <a:noFill/>
                          </a:ln>
                          <a:solidFill>
                            <a:srgbClr val="FF0000"/>
                          </a:solidFill>
                          <a:effectLst/>
                        </a:rPr>
                        <a:t>first principles </a:t>
                      </a:r>
                      <a:r>
                        <a:rPr kumimoji="0" lang="en-US" sz="3200" u="none" strike="noStrike" cap="none" normalizeH="0" baseline="0" dirty="0">
                          <a:ln>
                            <a:noFill/>
                          </a:ln>
                          <a:effectLst/>
                        </a:rPr>
                        <a:t>of mathematics, natural sciences </a:t>
                      </a:r>
                      <a:r>
                        <a:rPr kumimoji="0" lang="en-US" sz="3200" u="none" strike="noStrike" cap="none" normalizeH="0" baseline="0" dirty="0" smtClean="0">
                          <a:ln>
                            <a:noFill/>
                          </a:ln>
                          <a:effectLst/>
                        </a:rPr>
                        <a:t>and engineering sciences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38" marR="91438" marT="45728" marB="4572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8610" name="Title 1"/>
          <p:cNvSpPr>
            <a:spLocks noGrp="1"/>
          </p:cNvSpPr>
          <p:nvPr>
            <p:ph type="title"/>
          </p:nvPr>
        </p:nvSpPr>
        <p:spPr>
          <a:xfrm>
            <a:off x="539750" y="1412875"/>
            <a:ext cx="8042275" cy="804863"/>
          </a:xfrm>
        </p:spPr>
        <p:txBody>
          <a:bodyPr/>
          <a:lstStyle/>
          <a:p>
            <a:r>
              <a:rPr lang="en-US" sz="4000">
                <a:latin typeface="Calibri" charset="0"/>
              </a:rPr>
              <a:t>PROGRAMME OUTCOME</a:t>
            </a:r>
          </a:p>
        </p:txBody>
      </p:sp>
      <p:pic>
        <p:nvPicPr>
          <p:cNvPr id="68611"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3787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1989138"/>
          <a:ext cx="8604250" cy="3871912"/>
        </p:xfrm>
        <a:graphic>
          <a:graphicData uri="http://schemas.openxmlformats.org/drawingml/2006/table">
            <a:tbl>
              <a:tblPr firstRow="1" bandRow="1">
                <a:tableStyleId>{5C22544A-7EE6-4342-B048-85BDC9FD1C3A}</a:tableStyleId>
              </a:tblPr>
              <a:tblGrid>
                <a:gridCol w="8604250"/>
              </a:tblGrid>
              <a:tr h="579114">
                <a:tc>
                  <a:txBody>
                    <a:bodyPr/>
                    <a:lstStyle/>
                    <a:p>
                      <a:pPr algn="l"/>
                      <a:r>
                        <a:rPr lang="en-MY" sz="3200" b="0" i="0" u="none" strike="noStrike" kern="1200" baseline="0" dirty="0" smtClean="0">
                          <a:solidFill>
                            <a:schemeClr val="bg1"/>
                          </a:solidFill>
                          <a:latin typeface="+mn-lt"/>
                          <a:ea typeface="+mn-ea"/>
                          <a:cs typeface="+mn-cs"/>
                        </a:rPr>
                        <a:t>(iii) </a:t>
                      </a:r>
                      <a:r>
                        <a:rPr lang="en-MY" sz="3200" b="1" i="0" u="none" strike="noStrike" kern="1200" baseline="0" dirty="0" smtClean="0">
                          <a:solidFill>
                            <a:schemeClr val="bg1"/>
                          </a:solidFill>
                          <a:latin typeface="+mn-lt"/>
                          <a:ea typeface="+mn-ea"/>
                          <a:cs typeface="+mn-cs"/>
                        </a:rPr>
                        <a:t>Design/Development of Solutions </a:t>
                      </a:r>
                      <a:endParaRPr lang="en-MY" sz="3200" dirty="0">
                        <a:solidFill>
                          <a:schemeClr val="bg1"/>
                        </a:solidFill>
                        <a:latin typeface="+mn-lt"/>
                      </a:endParaRPr>
                    </a:p>
                  </a:txBody>
                  <a:tcPr marL="91443" marR="91443"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3292798">
                <a:tc>
                  <a:txBody>
                    <a:bodyPr/>
                    <a:lstStyle/>
                    <a:p>
                      <a:r>
                        <a:rPr lang="en-MY" sz="3200" b="0" i="0" u="none" strike="noStrike" kern="1200" baseline="0" dirty="0" smtClean="0">
                          <a:solidFill>
                            <a:schemeClr val="dk1"/>
                          </a:solidFill>
                          <a:latin typeface="+mn-lt"/>
                          <a:ea typeface="+mn-ea"/>
                          <a:cs typeface="+mn-cs"/>
                        </a:rPr>
                        <a:t>Design solutions for </a:t>
                      </a:r>
                      <a:r>
                        <a:rPr lang="en-MY" sz="3200" b="1" i="0" u="sng" strike="noStrike" kern="1200" baseline="0" dirty="0" smtClean="0">
                          <a:solidFill>
                            <a:srgbClr val="FF0000"/>
                          </a:solidFill>
                          <a:latin typeface="+mn-lt"/>
                          <a:ea typeface="+mn-ea"/>
                          <a:cs typeface="+mn-cs"/>
                        </a:rPr>
                        <a:t>complex</a:t>
                      </a:r>
                      <a:r>
                        <a:rPr lang="en-MY" sz="3200" b="0" i="0" u="none" strike="noStrike" kern="1200" baseline="0" dirty="0" smtClean="0">
                          <a:solidFill>
                            <a:schemeClr val="dk1"/>
                          </a:solidFill>
                          <a:latin typeface="+mn-lt"/>
                          <a:ea typeface="+mn-ea"/>
                          <a:cs typeface="+mn-cs"/>
                        </a:rPr>
                        <a:t> engineering problems and design systems, components or processes that </a:t>
                      </a:r>
                      <a:r>
                        <a:rPr lang="en-MY" sz="3200" b="1" i="0" u="none" strike="noStrike" kern="1200" baseline="0" dirty="0" smtClean="0">
                          <a:solidFill>
                            <a:srgbClr val="FF0000"/>
                          </a:solidFill>
                          <a:latin typeface="+mn-lt"/>
                          <a:ea typeface="+mn-ea"/>
                          <a:cs typeface="+mn-cs"/>
                        </a:rPr>
                        <a:t>meet specified needs</a:t>
                      </a:r>
                      <a:r>
                        <a:rPr lang="en-MY" sz="3200" b="0" i="0" u="none" strike="noStrike" kern="1200" baseline="0" dirty="0" smtClean="0">
                          <a:solidFill>
                            <a:schemeClr val="dk1"/>
                          </a:solidFill>
                          <a:latin typeface="+mn-lt"/>
                          <a:ea typeface="+mn-ea"/>
                          <a:cs typeface="+mn-cs"/>
                        </a:rPr>
                        <a:t> with appropriate consideration for </a:t>
                      </a:r>
                      <a:r>
                        <a:rPr lang="en-MY" sz="3200" b="1" i="0" u="none" strike="noStrike" kern="1200" baseline="0" dirty="0" smtClean="0">
                          <a:solidFill>
                            <a:srgbClr val="FF0000"/>
                          </a:solidFill>
                          <a:latin typeface="+mn-lt"/>
                          <a:ea typeface="+mn-ea"/>
                          <a:cs typeface="+mn-cs"/>
                        </a:rPr>
                        <a:t>public health and safety, cultural, societal, and environmental considerations</a:t>
                      </a:r>
                      <a:endParaRPr lang="en-MY" sz="3200" b="0" i="0" u="none" strike="noStrike" kern="1200" baseline="0" dirty="0" smtClean="0">
                        <a:solidFill>
                          <a:schemeClr val="dk1"/>
                        </a:solidFill>
                        <a:latin typeface="+mn-lt"/>
                        <a:ea typeface="+mn-ea"/>
                        <a:cs typeface="+mn-cs"/>
                      </a:endParaRPr>
                    </a:p>
                  </a:txBody>
                  <a:tcPr marL="91443" marR="91443"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bl>
          </a:graphicData>
        </a:graphic>
      </p:graphicFrame>
      <p:sp>
        <p:nvSpPr>
          <p:cNvPr id="69641" name="Title 1"/>
          <p:cNvSpPr>
            <a:spLocks noGrp="1"/>
          </p:cNvSpPr>
          <p:nvPr>
            <p:ph type="title"/>
          </p:nvPr>
        </p:nvSpPr>
        <p:spPr>
          <a:xfrm>
            <a:off x="684213" y="981075"/>
            <a:ext cx="8042275" cy="908050"/>
          </a:xfrm>
        </p:spPr>
        <p:txBody>
          <a:bodyPr/>
          <a:lstStyle/>
          <a:p>
            <a:r>
              <a:rPr lang="en-US" sz="4000">
                <a:latin typeface="Calibri" charset="0"/>
              </a:rPr>
              <a:t>PROGRAMME OUTCOME</a:t>
            </a:r>
          </a:p>
        </p:txBody>
      </p:sp>
      <p:pic>
        <p:nvPicPr>
          <p:cNvPr id="69642"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96585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825" y="2492375"/>
          <a:ext cx="8642350" cy="3313113"/>
        </p:xfrm>
        <a:graphic>
          <a:graphicData uri="http://schemas.openxmlformats.org/drawingml/2006/table">
            <a:tbl>
              <a:tblPr firstRow="1" bandRow="1">
                <a:tableStyleId>{5C22544A-7EE6-4342-B048-85BDC9FD1C3A}</a:tableStyleId>
              </a:tblPr>
              <a:tblGrid>
                <a:gridCol w="8642350"/>
              </a:tblGrid>
              <a:tr h="579238">
                <a:tc>
                  <a:txBody>
                    <a:bodyPr/>
                    <a:lstStyle/>
                    <a:p>
                      <a:pPr algn="l"/>
                      <a:r>
                        <a:rPr lang="en-MY" sz="3200" b="0" i="0" u="none" strike="noStrike" kern="1200" baseline="0" dirty="0" smtClean="0">
                          <a:solidFill>
                            <a:srgbClr val="FFFFFF"/>
                          </a:solidFill>
                          <a:latin typeface="+mn-lt"/>
                          <a:ea typeface="+mn-ea"/>
                          <a:cs typeface="+mn-cs"/>
                        </a:rPr>
                        <a:t>(iv) </a:t>
                      </a:r>
                      <a:r>
                        <a:rPr lang="en-MY" sz="3200" b="1" i="0" u="none" strike="noStrike" kern="1200" baseline="0" dirty="0" smtClean="0">
                          <a:solidFill>
                            <a:srgbClr val="FFFFFF"/>
                          </a:solidFill>
                          <a:latin typeface="+mn-lt"/>
                          <a:ea typeface="+mn-ea"/>
                          <a:cs typeface="+mn-cs"/>
                        </a:rPr>
                        <a:t>Investigation </a:t>
                      </a:r>
                      <a:endParaRPr lang="en-MY" sz="3200" dirty="0">
                        <a:solidFill>
                          <a:srgbClr val="FFFFFF"/>
                        </a:solidFill>
                        <a:latin typeface="+mn-lt"/>
                      </a:endParaRPr>
                    </a:p>
                  </a:txBody>
                  <a:tcPr marL="91453" marR="91453" marT="45724" marB="4572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2733875">
                <a:tc>
                  <a:txBody>
                    <a:bodyPr/>
                    <a:lstStyle/>
                    <a:p>
                      <a:r>
                        <a:rPr lang="en-MY" sz="3200" b="0" i="0" u="none" strike="noStrike" kern="1200" baseline="0" dirty="0" smtClean="0">
                          <a:solidFill>
                            <a:schemeClr val="dk1"/>
                          </a:solidFill>
                          <a:latin typeface="+mn-lt"/>
                          <a:ea typeface="+mn-ea"/>
                          <a:cs typeface="+mn-cs"/>
                        </a:rPr>
                        <a:t>Conduct investigation into </a:t>
                      </a:r>
                      <a:r>
                        <a:rPr lang="en-MY" sz="3200" b="1" i="0" u="sng" strike="noStrike" kern="1200" baseline="0" dirty="0" smtClean="0">
                          <a:solidFill>
                            <a:srgbClr val="FF0000"/>
                          </a:solidFill>
                          <a:latin typeface="+mn-lt"/>
                          <a:ea typeface="+mn-ea"/>
                          <a:cs typeface="+mn-cs"/>
                        </a:rPr>
                        <a:t>complex</a:t>
                      </a:r>
                      <a:r>
                        <a:rPr lang="en-MY" sz="3200" b="0" i="0" u="none" strike="noStrike" kern="1200" baseline="0" dirty="0" smtClean="0">
                          <a:solidFill>
                            <a:schemeClr val="dk1"/>
                          </a:solidFill>
                          <a:latin typeface="+mn-lt"/>
                          <a:ea typeface="+mn-ea"/>
                          <a:cs typeface="+mn-cs"/>
                        </a:rPr>
                        <a:t> problems using </a:t>
                      </a:r>
                      <a:r>
                        <a:rPr lang="en-MY" sz="3200" b="1" i="0" u="none" strike="noStrike" kern="1200" baseline="0" dirty="0" smtClean="0">
                          <a:solidFill>
                            <a:srgbClr val="FF0000"/>
                          </a:solidFill>
                          <a:latin typeface="+mn-lt"/>
                          <a:ea typeface="+mn-ea"/>
                          <a:cs typeface="+mn-cs"/>
                        </a:rPr>
                        <a:t>research based knowledge</a:t>
                      </a:r>
                      <a:r>
                        <a:rPr lang="en-MY" sz="3200" b="0" i="0" u="none" strike="noStrike" kern="1200" baseline="0" dirty="0" smtClean="0">
                          <a:solidFill>
                            <a:schemeClr val="dk1"/>
                          </a:solidFill>
                          <a:latin typeface="+mn-lt"/>
                          <a:ea typeface="+mn-ea"/>
                          <a:cs typeface="+mn-cs"/>
                        </a:rPr>
                        <a:t> and </a:t>
                      </a:r>
                      <a:r>
                        <a:rPr lang="en-MY" sz="3200" b="1" i="0" u="none" strike="noStrike" kern="1200" baseline="0" dirty="0" smtClean="0">
                          <a:solidFill>
                            <a:srgbClr val="FF0000"/>
                          </a:solidFill>
                          <a:latin typeface="+mn-lt"/>
                          <a:ea typeface="+mn-ea"/>
                          <a:cs typeface="+mn-cs"/>
                        </a:rPr>
                        <a:t>research methods </a:t>
                      </a:r>
                      <a:r>
                        <a:rPr lang="en-MY" sz="3200" b="0" i="0" u="none" strike="noStrike" kern="1200" baseline="0" dirty="0" smtClean="0">
                          <a:solidFill>
                            <a:schemeClr val="dk1"/>
                          </a:solidFill>
                          <a:latin typeface="+mn-lt"/>
                          <a:ea typeface="+mn-ea"/>
                          <a:cs typeface="+mn-cs"/>
                        </a:rPr>
                        <a:t>including </a:t>
                      </a:r>
                      <a:r>
                        <a:rPr lang="en-MY" sz="3200" b="1" i="0" u="none" strike="noStrike" kern="1200" baseline="0" dirty="0" smtClean="0">
                          <a:solidFill>
                            <a:srgbClr val="FF0000"/>
                          </a:solidFill>
                          <a:latin typeface="+mn-lt"/>
                          <a:ea typeface="+mn-ea"/>
                          <a:cs typeface="+mn-cs"/>
                        </a:rPr>
                        <a:t>design of experiments, analysis and interpretation of data, and synthesis of information </a:t>
                      </a:r>
                      <a:r>
                        <a:rPr lang="en-MY" sz="3200" b="0" i="0" u="none" strike="noStrike" kern="1200" baseline="0" dirty="0" smtClean="0">
                          <a:solidFill>
                            <a:schemeClr val="dk1"/>
                          </a:solidFill>
                          <a:latin typeface="+mn-lt"/>
                          <a:ea typeface="+mn-ea"/>
                          <a:cs typeface="+mn-cs"/>
                        </a:rPr>
                        <a:t>to provide valid conclusions</a:t>
                      </a:r>
                    </a:p>
                  </a:txBody>
                  <a:tcPr marL="91453" marR="91453" marT="45724" marB="4572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B9B8"/>
                    </a:solidFill>
                  </a:tcPr>
                </a:tc>
              </a:tr>
            </a:tbl>
          </a:graphicData>
        </a:graphic>
      </p:graphicFrame>
      <p:sp>
        <p:nvSpPr>
          <p:cNvPr id="70665" name="Title 1"/>
          <p:cNvSpPr>
            <a:spLocks noGrp="1"/>
          </p:cNvSpPr>
          <p:nvPr>
            <p:ph type="title"/>
          </p:nvPr>
        </p:nvSpPr>
        <p:spPr>
          <a:xfrm>
            <a:off x="417513" y="1660525"/>
            <a:ext cx="8042275" cy="615950"/>
          </a:xfrm>
        </p:spPr>
        <p:txBody>
          <a:bodyPr>
            <a:normAutofit fontScale="90000"/>
          </a:bodyPr>
          <a:lstStyle/>
          <a:p>
            <a:r>
              <a:rPr lang="en-US" sz="4000">
                <a:latin typeface="Calibri" charset="0"/>
              </a:rPr>
              <a:t>PROGRAMME OUTCOME</a:t>
            </a:r>
          </a:p>
        </p:txBody>
      </p:sp>
      <p:pic>
        <p:nvPicPr>
          <p:cNvPr id="70666"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62233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2420938"/>
          <a:ext cx="8820150" cy="3184525"/>
        </p:xfrm>
        <a:graphic>
          <a:graphicData uri="http://schemas.openxmlformats.org/drawingml/2006/table">
            <a:tbl>
              <a:tblPr firstRow="1" bandRow="1">
                <a:tableStyleId>{5C22544A-7EE6-4342-B048-85BDC9FD1C3A}</a:tableStyleId>
              </a:tblPr>
              <a:tblGrid>
                <a:gridCol w="8820150"/>
              </a:tblGrid>
              <a:tr h="579066">
                <a:tc>
                  <a:txBody>
                    <a:bodyPr/>
                    <a:lstStyle/>
                    <a:p>
                      <a:pPr algn="l"/>
                      <a:r>
                        <a:rPr lang="en-MY" sz="3200" b="0" i="0" u="none" strike="noStrike" kern="1200" baseline="0" dirty="0" smtClean="0">
                          <a:solidFill>
                            <a:srgbClr val="FFFFFF"/>
                          </a:solidFill>
                          <a:latin typeface="+mn-lt"/>
                          <a:ea typeface="+mn-ea"/>
                          <a:cs typeface="+mn-cs"/>
                        </a:rPr>
                        <a:t>(v) </a:t>
                      </a:r>
                      <a:r>
                        <a:rPr lang="en-MY" sz="3200" b="1" i="0" u="none" strike="noStrike" kern="1200" baseline="0" dirty="0" smtClean="0">
                          <a:solidFill>
                            <a:srgbClr val="FFFFFF"/>
                          </a:solidFill>
                          <a:latin typeface="+mn-lt"/>
                          <a:ea typeface="+mn-ea"/>
                          <a:cs typeface="+mn-cs"/>
                        </a:rPr>
                        <a:t>Modern Tool Usage </a:t>
                      </a:r>
                      <a:endParaRPr lang="en-MY" sz="3200" dirty="0">
                        <a:solidFill>
                          <a:srgbClr val="FFFFFF"/>
                        </a:solidFill>
                      </a:endParaRPr>
                    </a:p>
                  </a:txBody>
                  <a:tcPr marL="91435" marR="91435" marT="45693" marB="4569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2605459">
                <a:tc>
                  <a:txBody>
                    <a:bodyPr/>
                    <a:lstStyle/>
                    <a:p>
                      <a:r>
                        <a:rPr lang="en-MY" sz="3200" b="0" i="0" u="none" strike="noStrike" kern="1200" baseline="0" dirty="0" smtClean="0">
                          <a:solidFill>
                            <a:schemeClr val="dk1"/>
                          </a:solidFill>
                          <a:latin typeface="+mn-lt"/>
                          <a:ea typeface="+mn-ea"/>
                          <a:cs typeface="+mn-cs"/>
                        </a:rPr>
                        <a:t>Create, select and apply </a:t>
                      </a:r>
                      <a:r>
                        <a:rPr lang="en-MY" sz="3200" b="1" i="0" u="none" strike="noStrike" kern="1200" baseline="0" dirty="0" smtClean="0">
                          <a:solidFill>
                            <a:srgbClr val="FF0000"/>
                          </a:solidFill>
                          <a:latin typeface="+mn-lt"/>
                          <a:ea typeface="+mn-ea"/>
                          <a:cs typeface="+mn-cs"/>
                        </a:rPr>
                        <a:t>appropriate techniques, resources, and modern engineering and IT tools</a:t>
                      </a:r>
                      <a:r>
                        <a:rPr lang="en-MY" sz="3200" b="0" i="0" u="none" strike="noStrike" kern="1200" baseline="0" dirty="0" smtClean="0">
                          <a:solidFill>
                            <a:schemeClr val="dk1"/>
                          </a:solidFill>
                          <a:latin typeface="+mn-lt"/>
                          <a:ea typeface="+mn-ea"/>
                          <a:cs typeface="+mn-cs"/>
                        </a:rPr>
                        <a:t>, including </a:t>
                      </a:r>
                      <a:r>
                        <a:rPr lang="en-MY" sz="3200" b="1" i="0" u="none" strike="noStrike" kern="1200" baseline="0" dirty="0" smtClean="0">
                          <a:solidFill>
                            <a:srgbClr val="FF0000"/>
                          </a:solidFill>
                          <a:latin typeface="+mn-lt"/>
                          <a:ea typeface="+mn-ea"/>
                          <a:cs typeface="+mn-cs"/>
                        </a:rPr>
                        <a:t>prediction</a:t>
                      </a:r>
                      <a:r>
                        <a:rPr lang="en-MY" sz="3200" b="0" i="0" u="none" strike="noStrike" kern="1200" baseline="0" dirty="0" smtClean="0">
                          <a:solidFill>
                            <a:schemeClr val="dk1"/>
                          </a:solidFill>
                          <a:latin typeface="+mn-lt"/>
                          <a:ea typeface="+mn-ea"/>
                          <a:cs typeface="+mn-cs"/>
                        </a:rPr>
                        <a:t> and </a:t>
                      </a:r>
                      <a:r>
                        <a:rPr lang="en-MY" sz="3200" b="1" i="0" u="none" strike="noStrike" kern="1200" baseline="0" dirty="0" smtClean="0">
                          <a:solidFill>
                            <a:srgbClr val="FF0000"/>
                          </a:solidFill>
                          <a:latin typeface="+mn-lt"/>
                          <a:ea typeface="+mn-ea"/>
                          <a:cs typeface="+mn-cs"/>
                        </a:rPr>
                        <a:t>modelling</a:t>
                      </a:r>
                      <a:r>
                        <a:rPr lang="en-MY" sz="3200" b="0" i="0" u="none" strike="noStrike" kern="1200" baseline="0" dirty="0" smtClean="0">
                          <a:solidFill>
                            <a:schemeClr val="dk1"/>
                          </a:solidFill>
                          <a:latin typeface="+mn-lt"/>
                          <a:ea typeface="+mn-ea"/>
                          <a:cs typeface="+mn-cs"/>
                        </a:rPr>
                        <a:t>, to </a:t>
                      </a:r>
                      <a:r>
                        <a:rPr lang="en-MY" sz="3200" b="1" i="0" u="sng" strike="noStrike" kern="1200" baseline="0" dirty="0" smtClean="0">
                          <a:solidFill>
                            <a:srgbClr val="FF0000"/>
                          </a:solidFill>
                          <a:latin typeface="+mn-lt"/>
                          <a:ea typeface="+mn-ea"/>
                          <a:cs typeface="+mn-cs"/>
                        </a:rPr>
                        <a:t>complex </a:t>
                      </a:r>
                      <a:r>
                        <a:rPr lang="en-MY" sz="3200" b="0" i="0" u="none" strike="noStrike" kern="1200" baseline="0" dirty="0" smtClean="0">
                          <a:solidFill>
                            <a:schemeClr val="dk1"/>
                          </a:solidFill>
                          <a:latin typeface="+mn-lt"/>
                          <a:ea typeface="+mn-ea"/>
                          <a:cs typeface="+mn-cs"/>
                        </a:rPr>
                        <a:t>engineering activities, with an understanding of the</a:t>
                      </a:r>
                    </a:p>
                    <a:p>
                      <a:r>
                        <a:rPr lang="en-MY" sz="3200" b="0" i="0" u="none" strike="noStrike" kern="1200" baseline="0" dirty="0" smtClean="0">
                          <a:solidFill>
                            <a:schemeClr val="dk1"/>
                          </a:solidFill>
                          <a:latin typeface="+mn-lt"/>
                          <a:ea typeface="+mn-ea"/>
                          <a:cs typeface="+mn-cs"/>
                        </a:rPr>
                        <a:t>limitations</a:t>
                      </a:r>
                    </a:p>
                  </a:txBody>
                  <a:tcPr marL="91435" marR="91435" marT="45693" marB="4569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sp>
        <p:nvSpPr>
          <p:cNvPr id="71689" name="Title 1"/>
          <p:cNvSpPr>
            <a:spLocks noGrp="1"/>
          </p:cNvSpPr>
          <p:nvPr>
            <p:ph type="title"/>
          </p:nvPr>
        </p:nvSpPr>
        <p:spPr>
          <a:xfrm>
            <a:off x="539750" y="1557338"/>
            <a:ext cx="8042275" cy="615950"/>
          </a:xfrm>
        </p:spPr>
        <p:txBody>
          <a:bodyPr>
            <a:normAutofit fontScale="90000"/>
          </a:bodyPr>
          <a:lstStyle/>
          <a:p>
            <a:r>
              <a:rPr lang="en-US" sz="4000">
                <a:latin typeface="Calibri" charset="0"/>
              </a:rPr>
              <a:t>PROGRAMME OUTCOME</a:t>
            </a:r>
          </a:p>
        </p:txBody>
      </p:sp>
      <p:pic>
        <p:nvPicPr>
          <p:cNvPr id="71690"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3912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825" y="2455863"/>
          <a:ext cx="8677275" cy="3276600"/>
        </p:xfrm>
        <a:graphic>
          <a:graphicData uri="http://schemas.openxmlformats.org/drawingml/2006/table">
            <a:tbl>
              <a:tblPr firstRow="1" bandRow="1">
                <a:tableStyleId>{5C22544A-7EE6-4342-B048-85BDC9FD1C3A}</a:tableStyleId>
              </a:tblPr>
              <a:tblGrid>
                <a:gridCol w="8677275"/>
              </a:tblGrid>
              <a:tr h="579102">
                <a:tc>
                  <a:txBody>
                    <a:bodyPr/>
                    <a:lstStyle/>
                    <a:p>
                      <a:pPr algn="l"/>
                      <a:r>
                        <a:rPr lang="en-MY" sz="3200" b="0" i="0" u="none" strike="noStrike" kern="1200" baseline="0" dirty="0" smtClean="0">
                          <a:solidFill>
                            <a:srgbClr val="FFFFFF"/>
                          </a:solidFill>
                          <a:latin typeface="+mn-lt"/>
                          <a:ea typeface="+mn-ea"/>
                          <a:cs typeface="+mn-cs"/>
                        </a:rPr>
                        <a:t>(vi) </a:t>
                      </a:r>
                      <a:r>
                        <a:rPr lang="en-MY" sz="3200" b="1" i="0" u="none" strike="noStrike" kern="1200" baseline="0" dirty="0" smtClean="0">
                          <a:solidFill>
                            <a:srgbClr val="FFFFFF"/>
                          </a:solidFill>
                          <a:latin typeface="+mn-lt"/>
                          <a:ea typeface="+mn-ea"/>
                          <a:cs typeface="+mn-cs"/>
                        </a:rPr>
                        <a:t>The Engineer and Society </a:t>
                      </a:r>
                      <a:endParaRPr lang="en-MY" sz="3200" dirty="0">
                        <a:solidFill>
                          <a:srgbClr val="FFFFFF"/>
                        </a:solidFill>
                      </a:endParaRPr>
                    </a:p>
                  </a:txBody>
                  <a:tcPr marL="91443" marR="91443" marT="45711" marB="4571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2697498">
                <a:tc>
                  <a:txBody>
                    <a:bodyPr/>
                    <a:lstStyle/>
                    <a:p>
                      <a:r>
                        <a:rPr lang="en-MY" sz="3200" b="0" i="0" u="none" strike="noStrike" kern="1200" baseline="0" dirty="0" smtClean="0">
                          <a:solidFill>
                            <a:schemeClr val="dk1"/>
                          </a:solidFill>
                          <a:latin typeface="+mn-lt"/>
                          <a:ea typeface="+mn-ea"/>
                          <a:cs typeface="+mn-cs"/>
                        </a:rPr>
                        <a:t>Apply reasoning informed by contextual knowledge to assess </a:t>
                      </a:r>
                      <a:r>
                        <a:rPr lang="en-MY" sz="3200" b="1" i="0" u="none" strike="noStrike" kern="1200" baseline="0" dirty="0" smtClean="0">
                          <a:solidFill>
                            <a:srgbClr val="FF0000"/>
                          </a:solidFill>
                          <a:latin typeface="+mn-lt"/>
                          <a:ea typeface="+mn-ea"/>
                          <a:cs typeface="+mn-cs"/>
                        </a:rPr>
                        <a:t>societal, health, safety, legal and cultural issues </a:t>
                      </a:r>
                      <a:r>
                        <a:rPr lang="en-MY" sz="3200" b="0" i="0" u="none" strike="noStrike" kern="1200" baseline="0" dirty="0" smtClean="0">
                          <a:solidFill>
                            <a:schemeClr val="dk1"/>
                          </a:solidFill>
                          <a:latin typeface="+mn-lt"/>
                          <a:ea typeface="+mn-ea"/>
                          <a:cs typeface="+mn-cs"/>
                        </a:rPr>
                        <a:t>and the consequent responsibilities relevant to professional engineering practice</a:t>
                      </a:r>
                    </a:p>
                  </a:txBody>
                  <a:tcPr marL="91443" marR="91443" marT="45711" marB="4571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2300" name="Title 1"/>
          <p:cNvSpPr>
            <a:spLocks noGrp="1"/>
          </p:cNvSpPr>
          <p:nvPr>
            <p:ph type="title"/>
          </p:nvPr>
        </p:nvSpPr>
        <p:spPr>
          <a:xfrm>
            <a:off x="417513" y="1660525"/>
            <a:ext cx="8042275" cy="544513"/>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pic>
        <p:nvPicPr>
          <p:cNvPr id="72714"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09643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5900" y="2840038"/>
          <a:ext cx="8748713" cy="3106737"/>
        </p:xfrm>
        <a:graphic>
          <a:graphicData uri="http://schemas.openxmlformats.org/drawingml/2006/table">
            <a:tbl>
              <a:tblPr firstRow="1" bandRow="1">
                <a:tableStyleId>{5C22544A-7EE6-4342-B048-85BDC9FD1C3A}</a:tableStyleId>
              </a:tblPr>
              <a:tblGrid>
                <a:gridCol w="8748713"/>
              </a:tblGrid>
              <a:tr h="579183">
                <a:tc>
                  <a:txBody>
                    <a:bodyPr/>
                    <a:lstStyle/>
                    <a:p>
                      <a:pPr algn="l"/>
                      <a:r>
                        <a:rPr lang="en-MY" sz="3200" b="0" i="0" u="none" strike="noStrike" kern="1200" baseline="0" dirty="0" smtClean="0">
                          <a:solidFill>
                            <a:srgbClr val="FFFFFF"/>
                          </a:solidFill>
                          <a:latin typeface="+mn-lt"/>
                          <a:ea typeface="+mn-ea"/>
                          <a:cs typeface="+mn-cs"/>
                        </a:rPr>
                        <a:t>(vii) </a:t>
                      </a:r>
                      <a:r>
                        <a:rPr lang="en-MY" sz="3200" b="1" i="0" u="none" strike="noStrike" kern="1200" baseline="0" dirty="0" smtClean="0">
                          <a:solidFill>
                            <a:srgbClr val="FFFFFF"/>
                          </a:solidFill>
                          <a:latin typeface="+mn-lt"/>
                          <a:ea typeface="+mn-ea"/>
                          <a:cs typeface="+mn-cs"/>
                        </a:rPr>
                        <a:t>Environment and Sustainability </a:t>
                      </a:r>
                      <a:endParaRPr lang="en-MY" sz="3200" dirty="0">
                        <a:solidFill>
                          <a:srgbClr val="FFFFFF"/>
                        </a:solidFill>
                      </a:endParaRPr>
                    </a:p>
                  </a:txBody>
                  <a:tcPr marL="91437" marR="91437"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2527554">
                <a:tc>
                  <a:txBody>
                    <a:bodyPr/>
                    <a:lstStyle/>
                    <a:p>
                      <a:r>
                        <a:rPr lang="en-MY" sz="3200" b="0" i="0" u="none" strike="noStrike" kern="1200" baseline="0" dirty="0" smtClean="0">
                          <a:solidFill>
                            <a:schemeClr val="dk1"/>
                          </a:solidFill>
                          <a:latin typeface="+mn-lt"/>
                          <a:ea typeface="+mn-ea"/>
                          <a:cs typeface="+mn-cs"/>
                        </a:rPr>
                        <a:t>Understand the </a:t>
                      </a:r>
                      <a:r>
                        <a:rPr lang="en-MY" sz="3200" b="1" i="0" u="none" strike="noStrike" kern="1200" baseline="0" dirty="0" smtClean="0">
                          <a:solidFill>
                            <a:srgbClr val="FF0000"/>
                          </a:solidFill>
                          <a:latin typeface="+mn-lt"/>
                          <a:ea typeface="+mn-ea"/>
                          <a:cs typeface="+mn-cs"/>
                        </a:rPr>
                        <a:t>impact of </a:t>
                      </a:r>
                      <a:r>
                        <a:rPr lang="en-MY" sz="3200" b="0" i="0" u="none" strike="noStrike" kern="1200" baseline="0" dirty="0" smtClean="0">
                          <a:solidFill>
                            <a:schemeClr val="dk1"/>
                          </a:solidFill>
                          <a:latin typeface="+mn-lt"/>
                          <a:ea typeface="+mn-ea"/>
                          <a:cs typeface="+mn-cs"/>
                        </a:rPr>
                        <a:t>professional engineering </a:t>
                      </a:r>
                      <a:r>
                        <a:rPr lang="en-MY" sz="3200" b="1" i="0" u="none" strike="noStrike" kern="1200" baseline="0" dirty="0" smtClean="0">
                          <a:solidFill>
                            <a:srgbClr val="FF0000"/>
                          </a:solidFill>
                          <a:latin typeface="+mn-lt"/>
                          <a:ea typeface="+mn-ea"/>
                          <a:cs typeface="+mn-cs"/>
                        </a:rPr>
                        <a:t>solutions in societal and environmental</a:t>
                      </a:r>
                      <a:r>
                        <a:rPr lang="en-MY" sz="3200" b="0" i="0" u="none" strike="noStrike" kern="1200" baseline="0" dirty="0" smtClean="0">
                          <a:solidFill>
                            <a:schemeClr val="dk1"/>
                          </a:solidFill>
                          <a:latin typeface="+mn-lt"/>
                          <a:ea typeface="+mn-ea"/>
                          <a:cs typeface="+mn-cs"/>
                        </a:rPr>
                        <a:t> contexts and demonstrate knowledge of and need for </a:t>
                      </a:r>
                      <a:r>
                        <a:rPr lang="en-MY" sz="3200" b="1" i="0" u="none" strike="noStrike" kern="1200" baseline="0" dirty="0" smtClean="0">
                          <a:solidFill>
                            <a:srgbClr val="FF0000"/>
                          </a:solidFill>
                          <a:latin typeface="+mn-lt"/>
                          <a:ea typeface="+mn-ea"/>
                          <a:cs typeface="+mn-cs"/>
                        </a:rPr>
                        <a:t>sustainable development</a:t>
                      </a:r>
                      <a:endParaRPr lang="en-MY" sz="3200" b="0" i="0" u="none" strike="noStrike" kern="1200" baseline="0" dirty="0" smtClean="0">
                        <a:solidFill>
                          <a:schemeClr val="dk1"/>
                        </a:solidFill>
                        <a:latin typeface="+mn-lt"/>
                        <a:ea typeface="+mn-ea"/>
                        <a:cs typeface="+mn-cs"/>
                      </a:endParaRPr>
                    </a:p>
                  </a:txBody>
                  <a:tcPr marL="91437" marR="91437"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3737" name="Title 1"/>
          <p:cNvSpPr>
            <a:spLocks noGrp="1"/>
          </p:cNvSpPr>
          <p:nvPr>
            <p:ph type="title"/>
          </p:nvPr>
        </p:nvSpPr>
        <p:spPr>
          <a:xfrm>
            <a:off x="611188" y="1844675"/>
            <a:ext cx="8042275" cy="733425"/>
          </a:xfrm>
        </p:spPr>
        <p:txBody>
          <a:bodyPr/>
          <a:lstStyle/>
          <a:p>
            <a:r>
              <a:rPr lang="en-US" sz="4000">
                <a:latin typeface="Calibri" charset="0"/>
              </a:rPr>
              <a:t>PROGRAMME OUTCOME</a:t>
            </a:r>
          </a:p>
        </p:txBody>
      </p:sp>
      <p:pic>
        <p:nvPicPr>
          <p:cNvPr id="73738"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54778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84213" y="2060575"/>
            <a:ext cx="8042275" cy="733425"/>
          </a:xfrm>
        </p:spPr>
        <p:txBody>
          <a:bodyPr/>
          <a:lstStyle/>
          <a:p>
            <a:r>
              <a:rPr lang="en-US" sz="4000">
                <a:latin typeface="Calibri" charset="0"/>
              </a:rPr>
              <a:t>PROGRAMME OUTCOME</a:t>
            </a:r>
          </a:p>
        </p:txBody>
      </p:sp>
      <p:graphicFrame>
        <p:nvGraphicFramePr>
          <p:cNvPr id="4" name="Table 3"/>
          <p:cNvGraphicFramePr>
            <a:graphicFrameLocks noGrp="1"/>
          </p:cNvGraphicFramePr>
          <p:nvPr/>
        </p:nvGraphicFramePr>
        <p:xfrm>
          <a:off x="215900" y="3068638"/>
          <a:ext cx="8748713" cy="2927350"/>
        </p:xfrm>
        <a:graphic>
          <a:graphicData uri="http://schemas.openxmlformats.org/drawingml/2006/table">
            <a:tbl>
              <a:tblPr firstRow="1" bandRow="1">
                <a:tableStyleId>{5C22544A-7EE6-4342-B048-85BDC9FD1C3A}</a:tableStyleId>
              </a:tblPr>
              <a:tblGrid>
                <a:gridCol w="8748713"/>
              </a:tblGrid>
              <a:tr h="579232">
                <a:tc>
                  <a:txBody>
                    <a:bodyPr/>
                    <a:lstStyle/>
                    <a:p>
                      <a:pPr algn="l"/>
                      <a:r>
                        <a:rPr lang="en-MY" sz="3200" b="0" i="0" u="none" strike="noStrike" kern="1200" baseline="0" dirty="0" smtClean="0">
                          <a:solidFill>
                            <a:srgbClr val="FFFFFF"/>
                          </a:solidFill>
                          <a:latin typeface="+mn-lt"/>
                          <a:ea typeface="+mn-ea"/>
                          <a:cs typeface="+mn-cs"/>
                        </a:rPr>
                        <a:t>(viii) </a:t>
                      </a:r>
                      <a:r>
                        <a:rPr lang="en-MY" sz="3200" b="1" i="0" u="none" strike="noStrike" kern="1200" baseline="0" dirty="0" smtClean="0">
                          <a:solidFill>
                            <a:srgbClr val="FFFFFF"/>
                          </a:solidFill>
                          <a:latin typeface="+mn-lt"/>
                          <a:ea typeface="+mn-ea"/>
                          <a:cs typeface="+mn-cs"/>
                        </a:rPr>
                        <a:t>Ethics </a:t>
                      </a:r>
                      <a:endParaRPr lang="en-MY" sz="3200" dirty="0">
                        <a:solidFill>
                          <a:srgbClr val="FFFFFF"/>
                        </a:solidFill>
                      </a:endParaRPr>
                    </a:p>
                  </a:txBody>
                  <a:tcPr marL="91437" marR="91437"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2348118">
                <a:tc>
                  <a:txBody>
                    <a:bodyPr/>
                    <a:lstStyle/>
                    <a:p>
                      <a:r>
                        <a:rPr lang="en-MY" sz="3200" b="1" i="0" u="none" strike="noStrike" kern="1200" baseline="0" dirty="0" smtClean="0">
                          <a:solidFill>
                            <a:srgbClr val="FF0000"/>
                          </a:solidFill>
                          <a:latin typeface="+mn-lt"/>
                          <a:ea typeface="+mn-ea"/>
                          <a:cs typeface="+mn-cs"/>
                        </a:rPr>
                        <a:t>Apply ethical principles </a:t>
                      </a:r>
                      <a:r>
                        <a:rPr lang="en-MY" sz="3200" b="0" i="0" u="none" strike="noStrike" kern="1200" baseline="0" dirty="0" smtClean="0">
                          <a:solidFill>
                            <a:schemeClr val="dk1"/>
                          </a:solidFill>
                          <a:latin typeface="+mn-lt"/>
                          <a:ea typeface="+mn-ea"/>
                          <a:cs typeface="+mn-cs"/>
                        </a:rPr>
                        <a:t>and </a:t>
                      </a:r>
                      <a:r>
                        <a:rPr lang="en-MY" sz="3200" b="1" i="0" u="none" strike="noStrike" kern="1200" baseline="0" dirty="0" smtClean="0">
                          <a:solidFill>
                            <a:srgbClr val="FF0000"/>
                          </a:solidFill>
                          <a:latin typeface="+mn-lt"/>
                          <a:ea typeface="+mn-ea"/>
                          <a:cs typeface="+mn-cs"/>
                        </a:rPr>
                        <a:t>commit</a:t>
                      </a:r>
                      <a:r>
                        <a:rPr lang="en-MY" sz="3200" b="0" i="0" u="none" strike="noStrike" kern="1200" baseline="0" dirty="0" smtClean="0">
                          <a:solidFill>
                            <a:schemeClr val="dk1"/>
                          </a:solidFill>
                          <a:latin typeface="+mn-lt"/>
                          <a:ea typeface="+mn-ea"/>
                          <a:cs typeface="+mn-cs"/>
                        </a:rPr>
                        <a:t> to professional ethics and responsibilities and norms of engineering practice</a:t>
                      </a:r>
                    </a:p>
                  </a:txBody>
                  <a:tcPr marL="91437" marR="91437"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74762"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9032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2346325"/>
          <a:ext cx="8748712" cy="3819525"/>
        </p:xfrm>
        <a:graphic>
          <a:graphicData uri="http://schemas.openxmlformats.org/drawingml/2006/table">
            <a:tbl>
              <a:tblPr firstRow="1" bandRow="1">
                <a:tableStyleId>{5C22544A-7EE6-4342-B048-85BDC9FD1C3A}</a:tableStyleId>
              </a:tblPr>
              <a:tblGrid>
                <a:gridCol w="8748712"/>
              </a:tblGrid>
              <a:tr h="579281">
                <a:tc>
                  <a:txBody>
                    <a:bodyPr/>
                    <a:lstStyle/>
                    <a:p>
                      <a:pPr algn="l"/>
                      <a:r>
                        <a:rPr lang="en-MY" sz="3200" b="0" i="0" u="none" strike="noStrike" kern="1200" baseline="0" dirty="0" smtClean="0">
                          <a:solidFill>
                            <a:srgbClr val="FFFFFF"/>
                          </a:solidFill>
                          <a:latin typeface="+mn-lt"/>
                          <a:ea typeface="+mn-ea"/>
                          <a:cs typeface="+mn-cs"/>
                        </a:rPr>
                        <a:t>(ix) </a:t>
                      </a:r>
                      <a:r>
                        <a:rPr lang="en-MY" sz="3200" b="1" i="0" u="none" strike="noStrike" kern="1200" baseline="0" dirty="0" smtClean="0">
                          <a:solidFill>
                            <a:srgbClr val="FFFFFF"/>
                          </a:solidFill>
                          <a:latin typeface="+mn-lt"/>
                          <a:ea typeface="+mn-ea"/>
                          <a:cs typeface="+mn-cs"/>
                        </a:rPr>
                        <a:t>Communication </a:t>
                      </a:r>
                      <a:endParaRPr lang="en-MY" sz="3200" dirty="0">
                        <a:solidFill>
                          <a:srgbClr val="FFFFFF"/>
                        </a:solidFill>
                      </a:endParaRPr>
                    </a:p>
                  </a:txBody>
                  <a:tcPr marL="91437" marR="91437" marT="45733" marB="4573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3240244">
                <a:tc>
                  <a:txBody>
                    <a:bodyPr/>
                    <a:lstStyle/>
                    <a:p>
                      <a:r>
                        <a:rPr lang="en-MY" sz="3200" b="0" i="0" u="none" strike="noStrike" kern="1200" baseline="0" dirty="0" smtClean="0">
                          <a:solidFill>
                            <a:schemeClr val="dk1"/>
                          </a:solidFill>
                          <a:latin typeface="+mn-lt"/>
                          <a:ea typeface="+mn-ea"/>
                          <a:cs typeface="+mn-cs"/>
                        </a:rPr>
                        <a:t>Communicate effectively on </a:t>
                      </a:r>
                      <a:r>
                        <a:rPr lang="en-MY" sz="3200" b="1" i="0" u="sng" strike="noStrike" kern="1200" baseline="0" dirty="0" smtClean="0">
                          <a:solidFill>
                            <a:srgbClr val="FF0000"/>
                          </a:solidFill>
                          <a:latin typeface="+mn-lt"/>
                          <a:ea typeface="+mn-ea"/>
                          <a:cs typeface="+mn-cs"/>
                        </a:rPr>
                        <a:t>complex</a:t>
                      </a:r>
                      <a:r>
                        <a:rPr lang="en-MY" sz="3200" b="0" i="0" u="none" strike="noStrike" kern="1200" baseline="0" dirty="0" smtClean="0">
                          <a:solidFill>
                            <a:schemeClr val="dk1"/>
                          </a:solidFill>
                          <a:latin typeface="+mn-lt"/>
                          <a:ea typeface="+mn-ea"/>
                          <a:cs typeface="+mn-cs"/>
                        </a:rPr>
                        <a:t> engineering activities with the engineering community and with society at large, such as being able to </a:t>
                      </a:r>
                      <a:r>
                        <a:rPr lang="en-MY" sz="3200" b="1" i="0" u="none" strike="noStrike" kern="1200" baseline="0" dirty="0" smtClean="0">
                          <a:solidFill>
                            <a:srgbClr val="FF0000"/>
                          </a:solidFill>
                          <a:latin typeface="+mn-lt"/>
                          <a:ea typeface="+mn-ea"/>
                          <a:cs typeface="+mn-cs"/>
                        </a:rPr>
                        <a:t>comprehend and write </a:t>
                      </a:r>
                      <a:r>
                        <a:rPr lang="en-MY" sz="3200" b="0" i="0" u="none" strike="noStrike" kern="1200" baseline="0" dirty="0" smtClean="0">
                          <a:solidFill>
                            <a:schemeClr val="dk1"/>
                          </a:solidFill>
                          <a:latin typeface="+mn-lt"/>
                          <a:ea typeface="+mn-ea"/>
                          <a:cs typeface="+mn-cs"/>
                        </a:rPr>
                        <a:t>effective reports and design documentation, make </a:t>
                      </a:r>
                      <a:r>
                        <a:rPr lang="en-MY" sz="3200" b="1" i="0" u="none" strike="noStrike" kern="1200" baseline="0" dirty="0" smtClean="0">
                          <a:solidFill>
                            <a:srgbClr val="FF0000"/>
                          </a:solidFill>
                          <a:latin typeface="+mn-lt"/>
                          <a:ea typeface="+mn-ea"/>
                          <a:cs typeface="+mn-cs"/>
                        </a:rPr>
                        <a:t>effective presentations</a:t>
                      </a:r>
                      <a:r>
                        <a:rPr lang="en-MY" sz="3200" b="0" i="0" u="none" strike="noStrike" kern="1200" baseline="0" dirty="0" smtClean="0">
                          <a:solidFill>
                            <a:schemeClr val="dk1"/>
                          </a:solidFill>
                          <a:latin typeface="+mn-lt"/>
                          <a:ea typeface="+mn-ea"/>
                          <a:cs typeface="+mn-cs"/>
                        </a:rPr>
                        <a:t>, and give and receive </a:t>
                      </a:r>
                      <a:r>
                        <a:rPr lang="en-MY" sz="3200" b="1" i="0" u="none" strike="noStrike" kern="1200" baseline="0" dirty="0" smtClean="0">
                          <a:solidFill>
                            <a:srgbClr val="FF0000"/>
                          </a:solidFill>
                          <a:latin typeface="+mn-lt"/>
                          <a:ea typeface="+mn-ea"/>
                          <a:cs typeface="+mn-cs"/>
                        </a:rPr>
                        <a:t>clear instructions</a:t>
                      </a:r>
                      <a:endParaRPr lang="en-MY" sz="3200" b="0" i="0" u="none" strike="noStrike" kern="1200" baseline="0" dirty="0" smtClean="0">
                        <a:solidFill>
                          <a:schemeClr val="dk1"/>
                        </a:solidFill>
                        <a:latin typeface="+mn-lt"/>
                        <a:ea typeface="+mn-ea"/>
                        <a:cs typeface="+mn-cs"/>
                      </a:endParaRPr>
                    </a:p>
                  </a:txBody>
                  <a:tcPr marL="91437" marR="91437" marT="45733" marB="4573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r>
            </a:tbl>
          </a:graphicData>
        </a:graphic>
      </p:graphicFrame>
      <p:sp>
        <p:nvSpPr>
          <p:cNvPr id="75785" name="Title 1"/>
          <p:cNvSpPr>
            <a:spLocks noGrp="1"/>
          </p:cNvSpPr>
          <p:nvPr>
            <p:ph type="title"/>
          </p:nvPr>
        </p:nvSpPr>
        <p:spPr>
          <a:xfrm>
            <a:off x="395288" y="1482725"/>
            <a:ext cx="8042275" cy="733425"/>
          </a:xfrm>
        </p:spPr>
        <p:txBody>
          <a:bodyPr/>
          <a:lstStyle/>
          <a:p>
            <a:r>
              <a:rPr lang="en-US" sz="4000">
                <a:latin typeface="Calibri" charset="0"/>
              </a:rPr>
              <a:t>PROGRAMME OUTCOME</a:t>
            </a:r>
          </a:p>
        </p:txBody>
      </p:sp>
      <p:pic>
        <p:nvPicPr>
          <p:cNvPr id="75786"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52776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a:t>
            </a:r>
            <a:br>
              <a:rPr lang="en-US" dirty="0" smtClean="0"/>
            </a:br>
            <a:r>
              <a:rPr lang="en-US" dirty="0" smtClean="0"/>
              <a:t>Day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76150085"/>
              </p:ext>
            </p:extLst>
          </p:nvPr>
        </p:nvGraphicFramePr>
        <p:xfrm>
          <a:off x="364629" y="1837125"/>
          <a:ext cx="8562480" cy="91440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10.00 </a:t>
                      </a:r>
                      <a:endParaRPr lang="en-US" sz="2400" dirty="0"/>
                    </a:p>
                  </a:txBody>
                  <a:tcPr/>
                </a:tc>
                <a:tc>
                  <a:txBody>
                    <a:bodyPr/>
                    <a:lstStyle/>
                    <a:p>
                      <a:r>
                        <a:rPr lang="en-US" sz="2400" dirty="0" smtClean="0"/>
                        <a:t>Introduction and Accreditation Plan</a:t>
                      </a:r>
                      <a:endParaRPr lang="en-US" sz="2400" dirty="0"/>
                    </a:p>
                  </a:txBody>
                  <a:tcPr/>
                </a:tc>
                <a:tc>
                  <a:txBody>
                    <a:bodyPr/>
                    <a:lstStyle/>
                    <a:p>
                      <a:r>
                        <a:rPr lang="en-US" sz="2400" dirty="0" smtClean="0"/>
                        <a:t>Megat Johari</a:t>
                      </a:r>
                      <a:endParaRPr lang="en-US" sz="2400" dirty="0"/>
                    </a:p>
                  </a:txBody>
                  <a:tcPr/>
                </a:tc>
              </a:tr>
            </a:tbl>
          </a:graphicData>
        </a:graphic>
      </p:graphicFrame>
    </p:spTree>
    <p:extLst>
      <p:ext uri="{BB962C8B-B14F-4D97-AF65-F5344CB8AC3E}">
        <p14:creationId xmlns:p14="http://schemas.microsoft.com/office/powerpoint/2010/main" val="4812381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1188" y="2060575"/>
            <a:ext cx="8042275" cy="733425"/>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graphicFrame>
        <p:nvGraphicFramePr>
          <p:cNvPr id="4" name="Table 3"/>
          <p:cNvGraphicFramePr>
            <a:graphicFrameLocks noGrp="1"/>
          </p:cNvGraphicFramePr>
          <p:nvPr/>
        </p:nvGraphicFramePr>
        <p:xfrm>
          <a:off x="250825" y="2994025"/>
          <a:ext cx="8677275" cy="2522538"/>
        </p:xfrm>
        <a:graphic>
          <a:graphicData uri="http://schemas.openxmlformats.org/drawingml/2006/table">
            <a:tbl>
              <a:tblPr/>
              <a:tblGrid>
                <a:gridCol w="8677275"/>
              </a:tblGrid>
              <a:tr h="579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mn-lt"/>
                          <a:ea typeface="ＭＳ Ｐゴシック" charset="0"/>
                          <a:cs typeface="Arial" charset="0"/>
                        </a:rPr>
                        <a:t>(x) </a:t>
                      </a:r>
                      <a:r>
                        <a:rPr kumimoji="0" lang="en-US" sz="3200" b="1" i="0" u="none" strike="noStrike" cap="none" normalizeH="0" baseline="0" dirty="0" smtClean="0">
                          <a:ln>
                            <a:noFill/>
                          </a:ln>
                          <a:solidFill>
                            <a:srgbClr val="FFFFFF"/>
                          </a:solidFill>
                          <a:effectLst/>
                          <a:latin typeface="+mn-lt"/>
                          <a:ea typeface="ＭＳ Ｐゴシック" charset="0"/>
                          <a:cs typeface="Arial" charset="0"/>
                        </a:rPr>
                        <a:t>Individual and Team Work</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51" marR="91451" marT="45714" marB="4571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0000FF"/>
                    </a:solidFill>
                  </a:tcPr>
                </a:tc>
              </a:tr>
              <a:tr h="1943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mn-lt"/>
                          <a:ea typeface="ＭＳ Ｐゴシック" charset="0"/>
                          <a:cs typeface="Arial" charset="0"/>
                        </a:rPr>
                        <a:t>Function </a:t>
                      </a:r>
                      <a:r>
                        <a:rPr kumimoji="0" lang="en-US" sz="3200" b="0" i="0" u="none" strike="noStrike" cap="none" normalizeH="0" baseline="0" dirty="0">
                          <a:ln>
                            <a:noFill/>
                          </a:ln>
                          <a:solidFill>
                            <a:srgbClr val="000000"/>
                          </a:solidFill>
                          <a:effectLst/>
                          <a:latin typeface="+mn-lt"/>
                          <a:ea typeface="ＭＳ Ｐゴシック" charset="0"/>
                          <a:cs typeface="Arial" charset="0"/>
                        </a:rPr>
                        <a:t>effectively as an individual, and as a member or leader </a:t>
                      </a:r>
                      <a:r>
                        <a:rPr kumimoji="0" lang="en-US" sz="3200" b="1" i="0" u="none" strike="noStrike" cap="none" normalizeH="0" baseline="0" dirty="0">
                          <a:ln>
                            <a:noFill/>
                          </a:ln>
                          <a:solidFill>
                            <a:srgbClr val="FF0000"/>
                          </a:solidFill>
                          <a:effectLst/>
                          <a:latin typeface="+mn-lt"/>
                          <a:ea typeface="ＭＳ Ｐゴシック" charset="0"/>
                          <a:cs typeface="Arial" charset="0"/>
                        </a:rPr>
                        <a:t>in diverse teams and in multi-disciplinary </a:t>
                      </a:r>
                      <a:r>
                        <a:rPr kumimoji="0" lang="en-US" sz="3200" b="1" i="0" u="none" strike="noStrike" cap="none" normalizeH="0" baseline="0" dirty="0" smtClean="0">
                          <a:ln>
                            <a:noFill/>
                          </a:ln>
                          <a:solidFill>
                            <a:srgbClr val="FF0000"/>
                          </a:solidFill>
                          <a:effectLst/>
                          <a:latin typeface="+mn-lt"/>
                          <a:ea typeface="ＭＳ Ｐゴシック" charset="0"/>
                          <a:cs typeface="Arial" charset="0"/>
                        </a:rPr>
                        <a:t>settings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51" marR="91451" marT="45714" marB="4571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CD5EA"/>
                    </a:solidFill>
                  </a:tcPr>
                </a:tc>
              </a:tr>
            </a:tbl>
          </a:graphicData>
        </a:graphic>
      </p:graphicFrame>
      <p:pic>
        <p:nvPicPr>
          <p:cNvPr id="76810"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67070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68313" y="1898650"/>
            <a:ext cx="8042275" cy="733425"/>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graphicFrame>
        <p:nvGraphicFramePr>
          <p:cNvPr id="4" name="Table 3"/>
          <p:cNvGraphicFramePr>
            <a:graphicFrameLocks noGrp="1"/>
          </p:cNvGraphicFramePr>
          <p:nvPr/>
        </p:nvGraphicFramePr>
        <p:xfrm>
          <a:off x="250825" y="2835275"/>
          <a:ext cx="8605838" cy="3041650"/>
        </p:xfrm>
        <a:graphic>
          <a:graphicData uri="http://schemas.openxmlformats.org/drawingml/2006/table">
            <a:tbl>
              <a:tblPr/>
              <a:tblGrid>
                <a:gridCol w="8605838"/>
              </a:tblGrid>
              <a:tr h="579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mn-lt"/>
                          <a:ea typeface="ＭＳ Ｐゴシック" charset="0"/>
                          <a:cs typeface="Arial" charset="0"/>
                        </a:rPr>
                        <a:t>(xi) </a:t>
                      </a:r>
                      <a:r>
                        <a:rPr kumimoji="0" lang="en-US" sz="3200" b="1" i="0" u="none" strike="noStrike" cap="none" normalizeH="0" baseline="0" dirty="0" smtClean="0">
                          <a:ln>
                            <a:noFill/>
                          </a:ln>
                          <a:solidFill>
                            <a:srgbClr val="FFFFFF"/>
                          </a:solidFill>
                          <a:effectLst/>
                          <a:latin typeface="+mn-lt"/>
                          <a:ea typeface="ＭＳ Ｐゴシック" charset="0"/>
                          <a:cs typeface="Arial" charset="0"/>
                        </a:rPr>
                        <a:t>Life-long Learning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57" marR="91457"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0000FF"/>
                    </a:solidFill>
                  </a:tcPr>
                </a:tc>
              </a:tr>
              <a:tr h="2462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mn-lt"/>
                          <a:ea typeface="ＭＳ Ｐゴシック" charset="0"/>
                          <a:cs typeface="Arial" charset="0"/>
                        </a:rPr>
                        <a:t>Recognise</a:t>
                      </a:r>
                      <a:r>
                        <a:rPr kumimoji="0" lang="en-US" sz="3200" b="0" i="0" u="none" strike="noStrike" cap="none" normalizeH="0" baseline="0" dirty="0" smtClean="0">
                          <a:ln>
                            <a:noFill/>
                          </a:ln>
                          <a:solidFill>
                            <a:srgbClr val="000000"/>
                          </a:solidFill>
                          <a:effectLst/>
                          <a:latin typeface="+mn-lt"/>
                          <a:ea typeface="ＭＳ Ｐゴシック" charset="0"/>
                          <a:cs typeface="Arial" charset="0"/>
                        </a:rPr>
                        <a:t> </a:t>
                      </a:r>
                      <a:r>
                        <a:rPr kumimoji="0" lang="en-US" sz="3200" b="0" i="0" u="none" strike="noStrike" cap="none" normalizeH="0" baseline="0" dirty="0">
                          <a:ln>
                            <a:noFill/>
                          </a:ln>
                          <a:solidFill>
                            <a:srgbClr val="000000"/>
                          </a:solidFill>
                          <a:effectLst/>
                          <a:latin typeface="+mn-lt"/>
                          <a:ea typeface="ＭＳ Ｐゴシック" charset="0"/>
                          <a:cs typeface="Arial" charset="0"/>
                        </a:rPr>
                        <a:t>the need for, and have the preparation </a:t>
                      </a:r>
                      <a:r>
                        <a:rPr kumimoji="0" lang="en-US" sz="3200" b="0" i="0" u="none" strike="noStrike" cap="none" normalizeH="0" baseline="0" dirty="0" smtClean="0">
                          <a:ln>
                            <a:noFill/>
                          </a:ln>
                          <a:solidFill>
                            <a:srgbClr val="000000"/>
                          </a:solidFill>
                          <a:effectLst/>
                          <a:latin typeface="+mn-lt"/>
                          <a:ea typeface="ＭＳ Ｐゴシック" charset="0"/>
                          <a:cs typeface="Arial" charset="0"/>
                        </a:rPr>
                        <a:t>and ability </a:t>
                      </a:r>
                      <a:r>
                        <a:rPr kumimoji="0" lang="en-US" sz="3200" b="0" i="0" u="none" strike="noStrike" cap="none" normalizeH="0" baseline="0" dirty="0">
                          <a:ln>
                            <a:noFill/>
                          </a:ln>
                          <a:solidFill>
                            <a:srgbClr val="000000"/>
                          </a:solidFill>
                          <a:effectLst/>
                          <a:latin typeface="+mn-lt"/>
                          <a:ea typeface="ＭＳ Ｐゴシック" charset="0"/>
                          <a:cs typeface="Arial" charset="0"/>
                        </a:rPr>
                        <a:t>to </a:t>
                      </a:r>
                      <a:r>
                        <a:rPr kumimoji="0" lang="en-US" sz="3200" b="1" i="0" u="none" strike="noStrike" cap="none" normalizeH="0" baseline="0" dirty="0">
                          <a:ln>
                            <a:noFill/>
                          </a:ln>
                          <a:solidFill>
                            <a:srgbClr val="FF0000"/>
                          </a:solidFill>
                          <a:effectLst/>
                          <a:latin typeface="+mn-lt"/>
                          <a:ea typeface="ＭＳ Ｐゴシック" charset="0"/>
                          <a:cs typeface="Arial" charset="0"/>
                        </a:rPr>
                        <a:t>engage in independent </a:t>
                      </a:r>
                      <a:r>
                        <a:rPr kumimoji="0" lang="en-US" sz="3200" b="0" i="0" u="none" strike="noStrike" cap="none" normalizeH="0" baseline="0" dirty="0">
                          <a:ln>
                            <a:noFill/>
                          </a:ln>
                          <a:solidFill>
                            <a:schemeClr val="tx1"/>
                          </a:solidFill>
                          <a:effectLst/>
                          <a:latin typeface="+mn-lt"/>
                          <a:ea typeface="ＭＳ Ｐゴシック" charset="0"/>
                          <a:cs typeface="Arial" charset="0"/>
                        </a:rPr>
                        <a:t>and</a:t>
                      </a:r>
                      <a:r>
                        <a:rPr kumimoji="0" lang="en-US" sz="3200" b="1" i="0" u="none" strike="noStrike" cap="none" normalizeH="0" baseline="0" dirty="0">
                          <a:ln>
                            <a:noFill/>
                          </a:ln>
                          <a:solidFill>
                            <a:srgbClr val="FF0000"/>
                          </a:solidFill>
                          <a:effectLst/>
                          <a:latin typeface="+mn-lt"/>
                          <a:ea typeface="ＭＳ Ｐゴシック" charset="0"/>
                          <a:cs typeface="Arial" charset="0"/>
                        </a:rPr>
                        <a:t> life-long learning</a:t>
                      </a:r>
                      <a:r>
                        <a:rPr kumimoji="0" lang="en-US" sz="3200" b="0" i="0" u="none" strike="noStrike" cap="none" normalizeH="0" baseline="0" dirty="0">
                          <a:ln>
                            <a:noFill/>
                          </a:ln>
                          <a:solidFill>
                            <a:srgbClr val="000000"/>
                          </a:solidFill>
                          <a:effectLst/>
                          <a:latin typeface="+mn-lt"/>
                          <a:ea typeface="ＭＳ Ｐゴシック" charset="0"/>
                          <a:cs typeface="Arial" charset="0"/>
                        </a:rPr>
                        <a:t> in the </a:t>
                      </a:r>
                      <a:r>
                        <a:rPr kumimoji="0" lang="en-US" sz="3200" b="1" i="0" u="none" strike="noStrike" cap="none" normalizeH="0" baseline="0" dirty="0">
                          <a:ln>
                            <a:noFill/>
                          </a:ln>
                          <a:solidFill>
                            <a:srgbClr val="FF0000"/>
                          </a:solidFill>
                          <a:effectLst/>
                          <a:latin typeface="+mn-lt"/>
                          <a:ea typeface="ＭＳ Ｐゴシック" charset="0"/>
                          <a:cs typeface="Arial" charset="0"/>
                        </a:rPr>
                        <a:t>broadest </a:t>
                      </a:r>
                      <a:r>
                        <a:rPr kumimoji="0" lang="en-US" sz="3200" b="1" i="0" u="none" strike="noStrike" cap="none" normalizeH="0" baseline="0" dirty="0" smtClean="0">
                          <a:ln>
                            <a:noFill/>
                          </a:ln>
                          <a:solidFill>
                            <a:srgbClr val="FF0000"/>
                          </a:solidFill>
                          <a:effectLst/>
                          <a:latin typeface="+mn-lt"/>
                          <a:ea typeface="ＭＳ Ｐゴシック" charset="0"/>
                          <a:cs typeface="Arial" charset="0"/>
                        </a:rPr>
                        <a:t>context of </a:t>
                      </a:r>
                      <a:r>
                        <a:rPr kumimoji="0" lang="en-US" sz="3200" b="1" i="0" u="none" strike="noStrike" cap="none" normalizeH="0" baseline="0" dirty="0">
                          <a:ln>
                            <a:noFill/>
                          </a:ln>
                          <a:solidFill>
                            <a:srgbClr val="FF0000"/>
                          </a:solidFill>
                          <a:effectLst/>
                          <a:latin typeface="+mn-lt"/>
                          <a:ea typeface="ＭＳ Ｐゴシック" charset="0"/>
                          <a:cs typeface="Arial" charset="0"/>
                        </a:rPr>
                        <a:t>technological </a:t>
                      </a:r>
                      <a:r>
                        <a:rPr kumimoji="0" lang="en-US" sz="3200" b="1" i="0" u="none" strike="noStrike" cap="none" normalizeH="0" baseline="0" dirty="0" smtClean="0">
                          <a:ln>
                            <a:noFill/>
                          </a:ln>
                          <a:solidFill>
                            <a:srgbClr val="FF0000"/>
                          </a:solidFill>
                          <a:effectLst/>
                          <a:latin typeface="+mn-lt"/>
                          <a:ea typeface="ＭＳ Ｐゴシック" charset="0"/>
                          <a:cs typeface="Arial" charset="0"/>
                        </a:rPr>
                        <a:t>change</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57" marR="91457"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7EBF5"/>
                    </a:solidFill>
                  </a:tcPr>
                </a:tc>
              </a:tr>
            </a:tbl>
          </a:graphicData>
        </a:graphic>
      </p:graphicFrame>
      <p:pic>
        <p:nvPicPr>
          <p:cNvPr id="77834"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1462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5900" y="2565400"/>
          <a:ext cx="8748713" cy="3414713"/>
        </p:xfrm>
        <a:graphic>
          <a:graphicData uri="http://schemas.openxmlformats.org/drawingml/2006/table">
            <a:tbl>
              <a:tblPr/>
              <a:tblGrid>
                <a:gridCol w="8748713"/>
              </a:tblGrid>
              <a:tr h="5790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mn-lt"/>
                          <a:ea typeface="ＭＳ Ｐゴシック" charset="0"/>
                          <a:cs typeface="Arial" charset="0"/>
                        </a:rPr>
                        <a:t>(xii) </a:t>
                      </a:r>
                      <a:r>
                        <a:rPr kumimoji="0" lang="en-US" sz="3200" b="1" i="0" u="none" strike="noStrike" cap="none" normalizeH="0" baseline="0" dirty="0" smtClean="0">
                          <a:ln>
                            <a:noFill/>
                          </a:ln>
                          <a:solidFill>
                            <a:srgbClr val="FFFFFF"/>
                          </a:solidFill>
                          <a:effectLst/>
                          <a:latin typeface="+mn-lt"/>
                          <a:ea typeface="ＭＳ Ｐゴシック" charset="0"/>
                          <a:cs typeface="Arial" charset="0"/>
                        </a:rPr>
                        <a:t>Project Management &amp; Finance</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45" marR="91445" marT="45694" marB="4569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0000FF"/>
                    </a:solidFill>
                  </a:tcPr>
                </a:tc>
              </a:tr>
              <a:tr h="2835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mn-lt"/>
                          <a:ea typeface="ＭＳ Ｐゴシック" charset="0"/>
                          <a:cs typeface="Arial" charset="0"/>
                        </a:rPr>
                        <a:t>Demonstrate knowledge and understanding </a:t>
                      </a:r>
                      <a:r>
                        <a:rPr kumimoji="0" lang="en-US" sz="3200" b="0" i="0" u="none" strike="noStrike" cap="none" normalizeH="0" baseline="0" dirty="0">
                          <a:ln>
                            <a:noFill/>
                          </a:ln>
                          <a:solidFill>
                            <a:srgbClr val="000000"/>
                          </a:solidFill>
                          <a:effectLst/>
                          <a:latin typeface="+mn-lt"/>
                          <a:ea typeface="ＭＳ Ｐゴシック" charset="0"/>
                          <a:cs typeface="Arial" charset="0"/>
                        </a:rPr>
                        <a:t>of engineering and management principles and </a:t>
                      </a:r>
                      <a:r>
                        <a:rPr kumimoji="0" lang="en-US" sz="3200" b="1" i="0" u="none" strike="noStrike" cap="none" normalizeH="0" baseline="0" dirty="0">
                          <a:ln>
                            <a:noFill/>
                          </a:ln>
                          <a:solidFill>
                            <a:srgbClr val="FF0000"/>
                          </a:solidFill>
                          <a:effectLst/>
                          <a:latin typeface="+mn-lt"/>
                          <a:ea typeface="ＭＳ Ｐゴシック" charset="0"/>
                          <a:cs typeface="Arial" charset="0"/>
                        </a:rPr>
                        <a:t>apply </a:t>
                      </a:r>
                      <a:r>
                        <a:rPr kumimoji="0" lang="en-US" sz="3200" b="0" i="0" u="none" strike="noStrike" cap="none" normalizeH="0" baseline="0" dirty="0">
                          <a:ln>
                            <a:noFill/>
                          </a:ln>
                          <a:solidFill>
                            <a:srgbClr val="000000"/>
                          </a:solidFill>
                          <a:effectLst/>
                          <a:latin typeface="+mn-lt"/>
                          <a:ea typeface="ＭＳ Ｐゴシック" charset="0"/>
                          <a:cs typeface="Arial" charset="0"/>
                        </a:rPr>
                        <a:t>these </a:t>
                      </a:r>
                      <a:r>
                        <a:rPr kumimoji="0" lang="en-US" sz="3200" b="0" i="0" u="none" strike="noStrike" cap="none" normalizeH="0" baseline="0" dirty="0" smtClean="0">
                          <a:ln>
                            <a:noFill/>
                          </a:ln>
                          <a:solidFill>
                            <a:srgbClr val="000000"/>
                          </a:solidFill>
                          <a:effectLst/>
                          <a:latin typeface="+mn-lt"/>
                          <a:ea typeface="ＭＳ Ｐゴシック" charset="0"/>
                          <a:cs typeface="Arial" charset="0"/>
                        </a:rPr>
                        <a:t>to one’s </a:t>
                      </a:r>
                      <a:r>
                        <a:rPr kumimoji="0" lang="en-US" sz="3200" b="0" i="0" u="none" strike="noStrike" cap="none" normalizeH="0" baseline="0" dirty="0">
                          <a:ln>
                            <a:noFill/>
                          </a:ln>
                          <a:solidFill>
                            <a:srgbClr val="000000"/>
                          </a:solidFill>
                          <a:effectLst/>
                          <a:latin typeface="+mn-lt"/>
                          <a:ea typeface="ＭＳ Ｐゴシック" charset="0"/>
                          <a:cs typeface="Arial" charset="0"/>
                        </a:rPr>
                        <a:t>own work, </a:t>
                      </a:r>
                      <a:r>
                        <a:rPr kumimoji="0" lang="en-US" sz="3200" b="1" i="0" u="none" strike="noStrike" cap="none" normalizeH="0" baseline="0" dirty="0">
                          <a:ln>
                            <a:noFill/>
                          </a:ln>
                          <a:solidFill>
                            <a:srgbClr val="FF0000"/>
                          </a:solidFill>
                          <a:effectLst/>
                          <a:latin typeface="+mn-lt"/>
                          <a:ea typeface="ＭＳ Ｐゴシック" charset="0"/>
                          <a:cs typeface="Arial" charset="0"/>
                        </a:rPr>
                        <a:t>as a member and leader in a team</a:t>
                      </a:r>
                      <a:r>
                        <a:rPr kumimoji="0" lang="en-US" sz="3200" b="0" i="0" u="none" strike="noStrike" cap="none" normalizeH="0" baseline="0" dirty="0">
                          <a:ln>
                            <a:noFill/>
                          </a:ln>
                          <a:solidFill>
                            <a:srgbClr val="000000"/>
                          </a:solidFill>
                          <a:effectLst/>
                          <a:latin typeface="+mn-lt"/>
                          <a:ea typeface="ＭＳ Ｐゴシック" charset="0"/>
                          <a:cs typeface="Arial" charset="0"/>
                        </a:rPr>
                        <a:t>, to </a:t>
                      </a:r>
                      <a:r>
                        <a:rPr kumimoji="0" lang="en-US" sz="3200" b="1" i="0" u="none" strike="noStrike" cap="none" normalizeH="0" baseline="0" dirty="0">
                          <a:ln>
                            <a:noFill/>
                          </a:ln>
                          <a:solidFill>
                            <a:srgbClr val="FF0000"/>
                          </a:solidFill>
                          <a:effectLst/>
                          <a:latin typeface="+mn-lt"/>
                          <a:ea typeface="ＭＳ Ｐゴシック" charset="0"/>
                          <a:cs typeface="Arial" charset="0"/>
                        </a:rPr>
                        <a:t>manage projects and </a:t>
                      </a:r>
                      <a:r>
                        <a:rPr kumimoji="0" lang="en-US" sz="3200" b="1" i="0" u="none" strike="noStrike" cap="none" normalizeH="0" baseline="0" dirty="0" smtClean="0">
                          <a:ln>
                            <a:noFill/>
                          </a:ln>
                          <a:solidFill>
                            <a:srgbClr val="FF0000"/>
                          </a:solidFill>
                          <a:effectLst/>
                          <a:latin typeface="+mn-lt"/>
                          <a:ea typeface="ＭＳ Ｐゴシック" charset="0"/>
                          <a:cs typeface="Arial" charset="0"/>
                        </a:rPr>
                        <a:t>in multidisciplinary environments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45" marR="91445" marT="45694" marB="4569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CD5EA"/>
                    </a:solidFill>
                  </a:tcPr>
                </a:tc>
              </a:tr>
            </a:tbl>
          </a:graphicData>
        </a:graphic>
      </p:graphicFrame>
      <p:sp>
        <p:nvSpPr>
          <p:cNvPr id="78857" name="Title 1"/>
          <p:cNvSpPr>
            <a:spLocks noGrp="1"/>
          </p:cNvSpPr>
          <p:nvPr>
            <p:ph type="title"/>
          </p:nvPr>
        </p:nvSpPr>
        <p:spPr>
          <a:xfrm>
            <a:off x="539750" y="1616075"/>
            <a:ext cx="8042275" cy="804863"/>
          </a:xfrm>
        </p:spPr>
        <p:txBody>
          <a:bodyPr/>
          <a:lstStyle/>
          <a:p>
            <a:r>
              <a:rPr lang="en-US" sz="4000">
                <a:latin typeface="Calibri" charset="0"/>
              </a:rPr>
              <a:t>PROGRAMME OUTCOME</a:t>
            </a:r>
          </a:p>
        </p:txBody>
      </p:sp>
      <p:pic>
        <p:nvPicPr>
          <p:cNvPr id="78858"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32011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MY"/>
          </a:p>
        </p:txBody>
      </p:sp>
      <p:graphicFrame>
        <p:nvGraphicFramePr>
          <p:cNvPr id="4" name="Content Placeholder 3"/>
          <p:cNvGraphicFramePr>
            <a:graphicFrameLocks noGrp="1"/>
          </p:cNvGraphicFramePr>
          <p:nvPr>
            <p:ph idx="1"/>
          </p:nvPr>
        </p:nvGraphicFramePr>
        <p:xfrm>
          <a:off x="0" y="-1"/>
          <a:ext cx="9144000" cy="6858001"/>
        </p:xfrm>
        <a:graphic>
          <a:graphicData uri="http://schemas.openxmlformats.org/drawingml/2006/table">
            <a:tbl>
              <a:tblPr firstRow="1" bandRow="1">
                <a:tableStyleId>{5C22544A-7EE6-4342-B048-85BDC9FD1C3A}</a:tableStyleId>
              </a:tblPr>
              <a:tblGrid>
                <a:gridCol w="2912634"/>
                <a:gridCol w="6231366"/>
              </a:tblGrid>
              <a:tr h="414089">
                <a:tc>
                  <a:txBody>
                    <a:bodyPr/>
                    <a:lstStyle/>
                    <a:p>
                      <a:r>
                        <a:rPr lang="en-US" dirty="0" smtClean="0"/>
                        <a:t>Attributes</a:t>
                      </a:r>
                      <a:endParaRPr lang="en-MY"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b="1" kern="1200" baseline="0" dirty="0" smtClean="0">
                          <a:solidFill>
                            <a:schemeClr val="lt1"/>
                          </a:solidFill>
                          <a:latin typeface="+mn-lt"/>
                          <a:ea typeface="+mn-ea"/>
                          <a:cs typeface="+mn-cs"/>
                        </a:rPr>
                        <a:t>Complex Problems</a:t>
                      </a:r>
                    </a:p>
                  </a:txBody>
                  <a:tcPr/>
                </a:tc>
              </a:tr>
              <a:tr h="1021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Preamble</a:t>
                      </a:r>
                    </a:p>
                    <a:p>
                      <a:endParaRPr lang="en-MY" dirty="0"/>
                    </a:p>
                  </a:txBody>
                  <a:tcPr/>
                </a:tc>
                <a:tc>
                  <a:txBody>
                    <a:bodyPr/>
                    <a:lstStyle/>
                    <a:p>
                      <a:r>
                        <a:rPr kumimoji="0" lang="en-MY" sz="1800" kern="1200" baseline="0" dirty="0" smtClean="0">
                          <a:solidFill>
                            <a:schemeClr val="dk1"/>
                          </a:solidFill>
                          <a:latin typeface="+mn-lt"/>
                          <a:ea typeface="+mn-ea"/>
                          <a:cs typeface="+mn-cs"/>
                        </a:rPr>
                        <a:t>Engineering problems which cannot be resolved without in-depth engineering knowledge and having some or all of the following characteristics:</a:t>
                      </a:r>
                    </a:p>
                  </a:txBody>
                  <a:tcPr/>
                </a:tc>
              </a:tr>
              <a:tr h="714730">
                <a:tc>
                  <a:txBody>
                    <a:bodyPr/>
                    <a:lstStyle/>
                    <a:p>
                      <a:r>
                        <a:rPr kumimoji="0" lang="en-MY" sz="1800" kern="1200" baseline="0" dirty="0" smtClean="0">
                          <a:solidFill>
                            <a:schemeClr val="dk1"/>
                          </a:solidFill>
                          <a:latin typeface="+mn-lt"/>
                          <a:ea typeface="+mn-ea"/>
                          <a:cs typeface="+mn-cs"/>
                        </a:rPr>
                        <a:t>Range of conflicting requirements</a:t>
                      </a:r>
                    </a:p>
                  </a:txBody>
                  <a:tcPr/>
                </a:tc>
                <a:tc>
                  <a:txBody>
                    <a:bodyPr/>
                    <a:lstStyle/>
                    <a:p>
                      <a:r>
                        <a:rPr kumimoji="0" lang="en-MY" sz="1800" kern="1200" baseline="0" dirty="0" smtClean="0">
                          <a:solidFill>
                            <a:schemeClr val="dk1"/>
                          </a:solidFill>
                          <a:latin typeface="+mn-lt"/>
                          <a:ea typeface="+mn-ea"/>
                          <a:cs typeface="+mn-cs"/>
                        </a:rPr>
                        <a:t>Involve wide-ranging or conflicting technical, engineering and other issues</a:t>
                      </a:r>
                    </a:p>
                  </a:txBody>
                  <a:tcPr/>
                </a:tc>
              </a:tr>
              <a:tr h="714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Depth of analysis required</a:t>
                      </a:r>
                    </a:p>
                    <a:p>
                      <a:endParaRPr lang="en-MY" dirty="0"/>
                    </a:p>
                  </a:txBody>
                  <a:tcPr/>
                </a:tc>
                <a:tc>
                  <a:txBody>
                    <a:bodyPr/>
                    <a:lstStyle/>
                    <a:p>
                      <a:r>
                        <a:rPr kumimoji="0" lang="en-MY" sz="1800" kern="1200" baseline="0" dirty="0" smtClean="0">
                          <a:solidFill>
                            <a:schemeClr val="dk1"/>
                          </a:solidFill>
                          <a:latin typeface="+mn-lt"/>
                          <a:ea typeface="+mn-ea"/>
                          <a:cs typeface="+mn-cs"/>
                        </a:rPr>
                        <a:t>Have no obvious solution and require abstract thinking, originality in analysis to formulate suitable models</a:t>
                      </a:r>
                    </a:p>
                  </a:txBody>
                  <a:tcPr/>
                </a:tc>
              </a:tr>
              <a:tr h="714730">
                <a:tc>
                  <a:txBody>
                    <a:bodyPr/>
                    <a:lstStyle/>
                    <a:p>
                      <a:r>
                        <a:rPr kumimoji="0" lang="en-MY" sz="1800" kern="1200" baseline="0" dirty="0" smtClean="0">
                          <a:solidFill>
                            <a:schemeClr val="dk1"/>
                          </a:solidFill>
                          <a:latin typeface="+mn-lt"/>
                          <a:ea typeface="+mn-ea"/>
                          <a:cs typeface="+mn-cs"/>
                        </a:rPr>
                        <a:t>Depth of knowledge required</a:t>
                      </a:r>
                    </a:p>
                  </a:txBody>
                  <a:tcPr/>
                </a:tc>
                <a:tc>
                  <a:txBody>
                    <a:bodyPr/>
                    <a:lstStyle/>
                    <a:p>
                      <a:r>
                        <a:rPr kumimoji="0" lang="en-MY" sz="1800" kern="1200" baseline="0" dirty="0" smtClean="0">
                          <a:solidFill>
                            <a:schemeClr val="dk1"/>
                          </a:solidFill>
                          <a:latin typeface="+mn-lt"/>
                          <a:ea typeface="+mn-ea"/>
                          <a:cs typeface="+mn-cs"/>
                        </a:rPr>
                        <a:t>Requires in-depth knowledge that allows a fundamentals-based first principles analytical approach</a:t>
                      </a:r>
                    </a:p>
                  </a:txBody>
                  <a:tcPr/>
                </a:tc>
              </a:tr>
              <a:tr h="414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Familiarity of issues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Involve infrequently encountered issues</a:t>
                      </a:r>
                    </a:p>
                  </a:txBody>
                  <a:tcPr/>
                </a:tc>
              </a:tr>
              <a:tr h="714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Level of problem</a:t>
                      </a:r>
                    </a:p>
                    <a:p>
                      <a:endParaRPr lang="en-MY" dirty="0"/>
                    </a:p>
                  </a:txBody>
                  <a:tcPr/>
                </a:tc>
                <a:tc>
                  <a:txBody>
                    <a:bodyPr/>
                    <a:lstStyle/>
                    <a:p>
                      <a:r>
                        <a:rPr kumimoji="0" lang="en-MY" sz="1800" kern="1200" baseline="0" dirty="0" smtClean="0">
                          <a:solidFill>
                            <a:schemeClr val="dk1"/>
                          </a:solidFill>
                          <a:latin typeface="+mn-lt"/>
                          <a:ea typeface="+mn-ea"/>
                          <a:cs typeface="+mn-cs"/>
                        </a:rPr>
                        <a:t>Are outside problems encompassed by standards and codes of practice for professional engineering</a:t>
                      </a:r>
                    </a:p>
                  </a:txBody>
                  <a:tcPr/>
                </a:tc>
              </a:tr>
              <a:tr h="1021042">
                <a:tc>
                  <a:txBody>
                    <a:bodyPr/>
                    <a:lstStyle/>
                    <a:p>
                      <a:r>
                        <a:rPr kumimoji="0" lang="en-MY" sz="1800" kern="1200" baseline="0" dirty="0" smtClean="0">
                          <a:solidFill>
                            <a:schemeClr val="dk1"/>
                          </a:solidFill>
                          <a:latin typeface="+mn-lt"/>
                          <a:ea typeface="+mn-ea"/>
                          <a:cs typeface="+mn-cs"/>
                        </a:rPr>
                        <a:t>Extent of stakeholder involvement and level of conflicting requirements</a:t>
                      </a:r>
                    </a:p>
                  </a:txBody>
                  <a:tcPr/>
                </a:tc>
                <a:tc>
                  <a:txBody>
                    <a:bodyPr/>
                    <a:lstStyle/>
                    <a:p>
                      <a:r>
                        <a:rPr kumimoji="0" lang="en-MY" sz="1800" kern="1200" baseline="0" dirty="0" smtClean="0">
                          <a:solidFill>
                            <a:schemeClr val="dk1"/>
                          </a:solidFill>
                          <a:latin typeface="+mn-lt"/>
                          <a:ea typeface="+mn-ea"/>
                          <a:cs typeface="+mn-cs"/>
                        </a:rPr>
                        <a:t>Involve diverse groups of stakeholders with widely varying needs</a:t>
                      </a:r>
                    </a:p>
                  </a:txBody>
                  <a:tcPr/>
                </a:tc>
              </a:tr>
              <a:tr h="414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Consequences</a:t>
                      </a:r>
                    </a:p>
                  </a:txBody>
                  <a:tcPr/>
                </a:tc>
                <a:tc>
                  <a:txBody>
                    <a:bodyPr/>
                    <a:lstStyle/>
                    <a:p>
                      <a:r>
                        <a:rPr kumimoji="0" lang="en-MY" sz="1800" kern="1200" baseline="0" dirty="0" smtClean="0">
                          <a:solidFill>
                            <a:schemeClr val="dk1"/>
                          </a:solidFill>
                          <a:latin typeface="+mn-lt"/>
                          <a:ea typeface="+mn-ea"/>
                          <a:cs typeface="+mn-cs"/>
                        </a:rPr>
                        <a:t>Have significant consequences in a range of contexts</a:t>
                      </a:r>
                    </a:p>
                  </a:txBody>
                  <a:tcPr/>
                </a:tc>
              </a:tr>
              <a:tr h="714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Interdependence</a:t>
                      </a:r>
                    </a:p>
                    <a:p>
                      <a:endParaRPr lang="en-MY" dirty="0"/>
                    </a:p>
                  </a:txBody>
                  <a:tcPr/>
                </a:tc>
                <a:tc>
                  <a:txBody>
                    <a:bodyPr/>
                    <a:lstStyle/>
                    <a:p>
                      <a:r>
                        <a:rPr kumimoji="0" lang="en-MY" sz="1800" kern="1200" baseline="0" dirty="0" smtClean="0">
                          <a:solidFill>
                            <a:schemeClr val="dk1"/>
                          </a:solidFill>
                          <a:latin typeface="+mn-lt"/>
                          <a:ea typeface="+mn-ea"/>
                          <a:cs typeface="+mn-cs"/>
                        </a:rPr>
                        <a:t>Are high level problems possibly including many component parts or sub-problems</a:t>
                      </a:r>
                    </a:p>
                  </a:txBody>
                  <a:tcPr/>
                </a:tc>
              </a:tr>
            </a:tbl>
          </a:graphicData>
        </a:graphic>
      </p:graphicFrame>
      <p:sp>
        <p:nvSpPr>
          <p:cNvPr id="6" name="Rectangle 5"/>
          <p:cNvSpPr/>
          <p:nvPr/>
        </p:nvSpPr>
        <p:spPr>
          <a:xfrm>
            <a:off x="755576" y="7101408"/>
            <a:ext cx="70891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Engineering Programme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237284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2743 -0.10427 C -0.00659 -0.09942 -0.04062 -0.09456 -0.07083 -0.10196 C -0.10104 -0.10936 -0.13732 -0.1274 -0.15399 -0.14821 C -0.17066 -0.16878 -0.18298 -0.20948 -0.17083 -0.22612 C -0.15868 -0.243 -0.13194 -0.24601 -0.08107 -0.24878 C -0.03021 -0.25179 0.08368 -0.23861 0.1342 -0.2437 C 0.18472 -0.24878 0.22657 -0.26705 0.22222 -0.27953 C 0.21788 -0.29202 0.1632 -0.30566 0.10868 -0.31884 " pathEditMode="relative" rAng="0" ptsTypes="aaaaaaaA">
                                      <p:cBhvr>
                                        <p:cTn id="6" dur="2000" fill="hold"/>
                                        <p:tgtEl>
                                          <p:spTgt spid="6"/>
                                        </p:tgtEl>
                                        <p:attrNameLst>
                                          <p:attrName>ppt_x</p:attrName>
                                          <p:attrName>ppt_y</p:attrName>
                                        </p:attrNameLst>
                                      </p:cBhvr>
                                      <p:rCtr x="-600" y="-10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Outcomes</a:t>
            </a:r>
            <a:endParaRPr lang="en-US" dirty="0"/>
          </a:p>
        </p:txBody>
      </p:sp>
      <p:sp>
        <p:nvSpPr>
          <p:cNvPr id="3" name="Content Placeholder 2"/>
          <p:cNvSpPr>
            <a:spLocks noGrp="1"/>
          </p:cNvSpPr>
          <p:nvPr>
            <p:ph idx="1"/>
          </p:nvPr>
        </p:nvSpPr>
        <p:spPr/>
        <p:txBody>
          <a:bodyPr>
            <a:normAutofit/>
          </a:bodyPr>
          <a:lstStyle/>
          <a:p>
            <a:r>
              <a:rPr lang="en-US" dirty="0" smtClean="0"/>
              <a:t>Discuss on a HEI’s possible approaches or methods to demonstrate </a:t>
            </a:r>
            <a:r>
              <a:rPr lang="en-US" dirty="0"/>
              <a:t>implementation of the 12 program </a:t>
            </a:r>
            <a:r>
              <a:rPr lang="en-US" dirty="0" smtClean="0"/>
              <a:t>outcomes</a:t>
            </a:r>
          </a:p>
          <a:p>
            <a:r>
              <a:rPr lang="en-US" dirty="0" smtClean="0"/>
              <a:t>Discuss on the possible models to show attainment of the 12 program outcomes</a:t>
            </a:r>
            <a:endParaRPr lang="en-US" dirty="0"/>
          </a:p>
        </p:txBody>
      </p:sp>
      <p:sp>
        <p:nvSpPr>
          <p:cNvPr id="4" name="TextBox 3"/>
          <p:cNvSpPr txBox="1"/>
          <p:nvPr/>
        </p:nvSpPr>
        <p:spPr>
          <a:xfrm>
            <a:off x="4232970" y="89972"/>
            <a:ext cx="1019968" cy="369332"/>
          </a:xfrm>
          <a:prstGeom prst="rect">
            <a:avLst/>
          </a:prstGeom>
          <a:noFill/>
        </p:spPr>
        <p:txBody>
          <a:bodyPr wrap="none" rtlCol="0">
            <a:spAutoFit/>
          </a:bodyPr>
          <a:lstStyle/>
          <a:p>
            <a:r>
              <a:rPr lang="en-US" dirty="0" err="1" smtClean="0"/>
              <a:t>Exerise</a:t>
            </a:r>
            <a:r>
              <a:rPr lang="en-US" dirty="0" smtClean="0"/>
              <a:t> 6</a:t>
            </a:r>
            <a:endParaRPr lang="en-US" dirty="0"/>
          </a:p>
        </p:txBody>
      </p:sp>
    </p:spTree>
    <p:extLst>
      <p:ext uri="{BB962C8B-B14F-4D97-AF65-F5344CB8AC3E}">
        <p14:creationId xmlns:p14="http://schemas.microsoft.com/office/powerpoint/2010/main" val="1708833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9331" name="Slide Number Placeholder 4"/>
          <p:cNvSpPr>
            <a:spLocks noGrp="1"/>
          </p:cNvSpPr>
          <p:nvPr>
            <p:ph type="sldNum" sz="quarter" idx="12"/>
          </p:nvPr>
        </p:nvSpPr>
        <p:spPr>
          <a:noFill/>
        </p:spPr>
        <p:txBody>
          <a:bodyPr/>
          <a:lstStyle/>
          <a:p>
            <a:fld id="{0761BDB0-EBDB-46EF-9022-3CED66EFB534}" type="slidenum">
              <a:rPr lang="en-GB" smtClean="0">
                <a:latin typeface="Times New Roman" pitchFamily="18" charset="0"/>
              </a:rPr>
              <a:pPr/>
              <a:t>55</a:t>
            </a:fld>
            <a:endParaRPr lang="en-GB" smtClean="0">
              <a:latin typeface="Times New Roman" pitchFamily="18" charset="0"/>
            </a:endParaRPr>
          </a:p>
        </p:txBody>
      </p:sp>
      <p:sp>
        <p:nvSpPr>
          <p:cNvPr id="99332" name="Rectangle 2"/>
          <p:cNvSpPr>
            <a:spLocks noGrp="1" noChangeArrowheads="1"/>
          </p:cNvSpPr>
          <p:nvPr>
            <p:ph type="title"/>
          </p:nvPr>
        </p:nvSpPr>
        <p:spPr>
          <a:xfrm>
            <a:off x="0" y="0"/>
            <a:ext cx="9144000" cy="1916832"/>
          </a:xfrm>
          <a:solidFill>
            <a:srgbClr val="FFFF00"/>
          </a:solidFill>
        </p:spPr>
        <p:txBody>
          <a:bodyPr>
            <a:normAutofit fontScale="90000"/>
          </a:bodyPr>
          <a:lstStyle/>
          <a:p>
            <a:pPr eaLnBrk="1" hangingPunct="1"/>
            <a:r>
              <a:rPr lang="en-US" dirty="0" smtClean="0"/>
              <a:t>Problem </a:t>
            </a:r>
            <a:r>
              <a:rPr lang="en-US" dirty="0" err="1" smtClean="0"/>
              <a:t>Organised</a:t>
            </a:r>
            <a:r>
              <a:rPr lang="en-US" dirty="0" smtClean="0"/>
              <a:t> Project Work</a:t>
            </a:r>
            <a:br>
              <a:rPr lang="en-US" dirty="0" smtClean="0"/>
            </a:br>
            <a:r>
              <a:rPr lang="en-US" dirty="0" smtClean="0"/>
              <a:t>or POPBL (Project Oriented Problem Based Learning)</a:t>
            </a:r>
            <a:endParaRPr lang="en-GB" dirty="0" smtClean="0"/>
          </a:p>
        </p:txBody>
      </p:sp>
      <p:sp>
        <p:nvSpPr>
          <p:cNvPr id="99333" name="Rectangle 3"/>
          <p:cNvSpPr>
            <a:spLocks noChangeArrowheads="1"/>
          </p:cNvSpPr>
          <p:nvPr/>
        </p:nvSpPr>
        <p:spPr bwMode="auto">
          <a:xfrm>
            <a:off x="381000" y="3352800"/>
            <a:ext cx="26670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Problem Analysis</a:t>
            </a:r>
            <a:endParaRPr lang="en-GB" sz="2400" b="1">
              <a:solidFill>
                <a:schemeClr val="bg1"/>
              </a:solidFill>
            </a:endParaRPr>
          </a:p>
        </p:txBody>
      </p:sp>
      <p:sp>
        <p:nvSpPr>
          <p:cNvPr id="99334" name="Rectangle 4"/>
          <p:cNvSpPr>
            <a:spLocks noChangeArrowheads="1"/>
          </p:cNvSpPr>
          <p:nvPr/>
        </p:nvSpPr>
        <p:spPr bwMode="auto">
          <a:xfrm>
            <a:off x="3505200" y="3352800"/>
            <a:ext cx="24384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Problem Solving</a:t>
            </a:r>
            <a:endParaRPr lang="en-GB" sz="2400" b="1">
              <a:solidFill>
                <a:schemeClr val="bg1"/>
              </a:solidFill>
            </a:endParaRPr>
          </a:p>
        </p:txBody>
      </p:sp>
      <p:sp>
        <p:nvSpPr>
          <p:cNvPr id="99335" name="Rectangle 5"/>
          <p:cNvSpPr>
            <a:spLocks noChangeArrowheads="1"/>
          </p:cNvSpPr>
          <p:nvPr/>
        </p:nvSpPr>
        <p:spPr bwMode="auto">
          <a:xfrm>
            <a:off x="6324600" y="3352800"/>
            <a:ext cx="25146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Report</a:t>
            </a:r>
            <a:endParaRPr lang="en-GB" sz="2400" b="1">
              <a:solidFill>
                <a:schemeClr val="bg1"/>
              </a:solidFill>
            </a:endParaRPr>
          </a:p>
        </p:txBody>
      </p:sp>
      <p:sp>
        <p:nvSpPr>
          <p:cNvPr id="99336" name="Rectangle 6"/>
          <p:cNvSpPr>
            <a:spLocks noChangeArrowheads="1"/>
          </p:cNvSpPr>
          <p:nvPr/>
        </p:nvSpPr>
        <p:spPr bwMode="auto">
          <a:xfrm>
            <a:off x="381000" y="2286000"/>
            <a:ext cx="25908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Literature</a:t>
            </a:r>
            <a:endParaRPr lang="en-GB" sz="2400" b="1">
              <a:solidFill>
                <a:schemeClr val="bg1"/>
              </a:solidFill>
            </a:endParaRPr>
          </a:p>
        </p:txBody>
      </p:sp>
      <p:sp>
        <p:nvSpPr>
          <p:cNvPr id="99337" name="Rectangle 7"/>
          <p:cNvSpPr>
            <a:spLocks noChangeArrowheads="1"/>
          </p:cNvSpPr>
          <p:nvPr/>
        </p:nvSpPr>
        <p:spPr bwMode="auto">
          <a:xfrm>
            <a:off x="3505200" y="2209800"/>
            <a:ext cx="2362200" cy="6858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Lectures</a:t>
            </a:r>
            <a:endParaRPr lang="en-GB" sz="2400" b="1">
              <a:solidFill>
                <a:schemeClr val="bg1"/>
              </a:solidFill>
            </a:endParaRPr>
          </a:p>
        </p:txBody>
      </p:sp>
      <p:sp>
        <p:nvSpPr>
          <p:cNvPr id="99338" name="Rectangle 8"/>
          <p:cNvSpPr>
            <a:spLocks noChangeArrowheads="1"/>
          </p:cNvSpPr>
          <p:nvPr/>
        </p:nvSpPr>
        <p:spPr bwMode="auto">
          <a:xfrm>
            <a:off x="6324600" y="2133600"/>
            <a:ext cx="2362200" cy="6858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Group Studies</a:t>
            </a:r>
            <a:endParaRPr lang="en-GB" sz="2400" b="1">
              <a:solidFill>
                <a:schemeClr val="bg1"/>
              </a:solidFill>
            </a:endParaRPr>
          </a:p>
        </p:txBody>
      </p:sp>
      <p:sp>
        <p:nvSpPr>
          <p:cNvPr id="99339" name="Rectangle 9"/>
          <p:cNvSpPr>
            <a:spLocks noChangeArrowheads="1"/>
          </p:cNvSpPr>
          <p:nvPr/>
        </p:nvSpPr>
        <p:spPr bwMode="auto">
          <a:xfrm>
            <a:off x="457200" y="5105400"/>
            <a:ext cx="25908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Tutorials</a:t>
            </a:r>
            <a:endParaRPr lang="en-GB" sz="2400" b="1">
              <a:solidFill>
                <a:schemeClr val="bg1"/>
              </a:solidFill>
            </a:endParaRPr>
          </a:p>
        </p:txBody>
      </p:sp>
      <p:sp>
        <p:nvSpPr>
          <p:cNvPr id="99340" name="Rectangle 10"/>
          <p:cNvSpPr>
            <a:spLocks noChangeArrowheads="1"/>
          </p:cNvSpPr>
          <p:nvPr/>
        </p:nvSpPr>
        <p:spPr bwMode="auto">
          <a:xfrm>
            <a:off x="3505200" y="5105400"/>
            <a:ext cx="24384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Field Work</a:t>
            </a:r>
            <a:endParaRPr lang="en-GB" sz="2400" b="1">
              <a:solidFill>
                <a:schemeClr val="bg1"/>
              </a:solidFill>
            </a:endParaRPr>
          </a:p>
        </p:txBody>
      </p:sp>
      <p:sp>
        <p:nvSpPr>
          <p:cNvPr id="99341" name="Rectangle 11"/>
          <p:cNvSpPr>
            <a:spLocks noChangeArrowheads="1"/>
          </p:cNvSpPr>
          <p:nvPr/>
        </p:nvSpPr>
        <p:spPr bwMode="auto">
          <a:xfrm>
            <a:off x="6324600" y="5105400"/>
            <a:ext cx="24384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Experiment</a:t>
            </a:r>
            <a:endParaRPr lang="en-GB" sz="2400" b="1">
              <a:solidFill>
                <a:schemeClr val="bg1"/>
              </a:solidFill>
            </a:endParaRPr>
          </a:p>
        </p:txBody>
      </p:sp>
      <p:sp>
        <p:nvSpPr>
          <p:cNvPr id="99342" name="Line 12"/>
          <p:cNvSpPr>
            <a:spLocks noChangeShapeType="1"/>
          </p:cNvSpPr>
          <p:nvPr/>
        </p:nvSpPr>
        <p:spPr bwMode="auto">
          <a:xfrm>
            <a:off x="3048000" y="3962400"/>
            <a:ext cx="457200" cy="0"/>
          </a:xfrm>
          <a:prstGeom prst="line">
            <a:avLst/>
          </a:prstGeom>
          <a:noFill/>
          <a:ln w="76200" cap="sq">
            <a:solidFill>
              <a:schemeClr val="tx1"/>
            </a:solidFill>
            <a:round/>
            <a:headEnd type="none" w="sm" len="sm"/>
            <a:tailEnd type="triangle" w="med" len="med"/>
          </a:ln>
        </p:spPr>
        <p:txBody>
          <a:bodyPr wrap="none"/>
          <a:lstStyle/>
          <a:p>
            <a:endParaRPr lang="en-MY" sz="2400" b="1">
              <a:solidFill>
                <a:schemeClr val="bg1"/>
              </a:solidFill>
            </a:endParaRPr>
          </a:p>
        </p:txBody>
      </p:sp>
      <p:sp>
        <p:nvSpPr>
          <p:cNvPr id="99343" name="Line 13"/>
          <p:cNvSpPr>
            <a:spLocks noChangeShapeType="1"/>
          </p:cNvSpPr>
          <p:nvPr/>
        </p:nvSpPr>
        <p:spPr bwMode="auto">
          <a:xfrm>
            <a:off x="5943600" y="3962400"/>
            <a:ext cx="381000" cy="0"/>
          </a:xfrm>
          <a:prstGeom prst="line">
            <a:avLst/>
          </a:prstGeom>
          <a:noFill/>
          <a:ln w="76200" cap="sq">
            <a:solidFill>
              <a:schemeClr val="tx1"/>
            </a:solidFill>
            <a:round/>
            <a:headEnd type="none" w="sm" len="sm"/>
            <a:tailEnd type="triangle" w="med" len="med"/>
          </a:ln>
        </p:spPr>
        <p:txBody>
          <a:bodyPr wrap="none"/>
          <a:lstStyle/>
          <a:p>
            <a:endParaRPr lang="en-MY" sz="2400" b="1">
              <a:solidFill>
                <a:schemeClr val="bg1"/>
              </a:solidFill>
            </a:endParaRPr>
          </a:p>
        </p:txBody>
      </p:sp>
      <p:sp>
        <p:nvSpPr>
          <p:cNvPr id="99344" name="Line 14"/>
          <p:cNvSpPr>
            <a:spLocks noChangeShapeType="1"/>
          </p:cNvSpPr>
          <p:nvPr/>
        </p:nvSpPr>
        <p:spPr bwMode="auto">
          <a:xfrm flipV="1">
            <a:off x="1905000" y="4495800"/>
            <a:ext cx="205740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5" name="Line 15"/>
          <p:cNvSpPr>
            <a:spLocks noChangeShapeType="1"/>
          </p:cNvSpPr>
          <p:nvPr/>
        </p:nvSpPr>
        <p:spPr bwMode="auto">
          <a:xfrm>
            <a:off x="1828800" y="2895600"/>
            <a:ext cx="2133600" cy="3810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6" name="Line 16"/>
          <p:cNvSpPr>
            <a:spLocks noChangeShapeType="1"/>
          </p:cNvSpPr>
          <p:nvPr/>
        </p:nvSpPr>
        <p:spPr bwMode="auto">
          <a:xfrm>
            <a:off x="4648200" y="2895600"/>
            <a:ext cx="0" cy="4572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7" name="Line 17"/>
          <p:cNvSpPr>
            <a:spLocks noChangeShapeType="1"/>
          </p:cNvSpPr>
          <p:nvPr/>
        </p:nvSpPr>
        <p:spPr bwMode="auto">
          <a:xfrm flipV="1">
            <a:off x="4648200" y="4495800"/>
            <a:ext cx="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8" name="Line 18"/>
          <p:cNvSpPr>
            <a:spLocks noChangeShapeType="1"/>
          </p:cNvSpPr>
          <p:nvPr/>
        </p:nvSpPr>
        <p:spPr bwMode="auto">
          <a:xfrm flipH="1" flipV="1">
            <a:off x="5410200" y="4495800"/>
            <a:ext cx="190500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9" name="Line 19"/>
          <p:cNvSpPr>
            <a:spLocks noChangeShapeType="1"/>
          </p:cNvSpPr>
          <p:nvPr/>
        </p:nvSpPr>
        <p:spPr bwMode="auto">
          <a:xfrm flipH="1">
            <a:off x="5410200" y="2819400"/>
            <a:ext cx="1752600" cy="5334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Tree>
    <p:extLst>
      <p:ext uri="{BB962C8B-B14F-4D97-AF65-F5344CB8AC3E}">
        <p14:creationId xmlns:p14="http://schemas.microsoft.com/office/powerpoint/2010/main" val="1878445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blinds(horizontal)">
                                      <p:cBhvr>
                                        <p:cTn id="7" dur="500"/>
                                        <p:tgtEl>
                                          <p:spTgt spid="993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42"/>
                                        </p:tgtEl>
                                        <p:attrNameLst>
                                          <p:attrName>style.visibility</p:attrName>
                                        </p:attrNameLst>
                                      </p:cBhvr>
                                      <p:to>
                                        <p:strVal val="visible"/>
                                      </p:to>
                                    </p:set>
                                    <p:animEffect transition="in" filter="blinds(horizontal)">
                                      <p:cBhvr>
                                        <p:cTn id="12" dur="500"/>
                                        <p:tgtEl>
                                          <p:spTgt spid="9934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9334"/>
                                        </p:tgtEl>
                                        <p:attrNameLst>
                                          <p:attrName>style.visibility</p:attrName>
                                        </p:attrNameLst>
                                      </p:cBhvr>
                                      <p:to>
                                        <p:strVal val="visible"/>
                                      </p:to>
                                    </p:set>
                                    <p:animEffect transition="in" filter="blinds(horizontal)">
                                      <p:cBhvr>
                                        <p:cTn id="15" dur="500"/>
                                        <p:tgtEl>
                                          <p:spTgt spid="993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9336"/>
                                        </p:tgtEl>
                                        <p:attrNameLst>
                                          <p:attrName>style.visibility</p:attrName>
                                        </p:attrNameLst>
                                      </p:cBhvr>
                                      <p:to>
                                        <p:strVal val="visible"/>
                                      </p:to>
                                    </p:set>
                                    <p:animEffect transition="in" filter="blinds(horizontal)">
                                      <p:cBhvr>
                                        <p:cTn id="20" dur="500"/>
                                        <p:tgtEl>
                                          <p:spTgt spid="9933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9345"/>
                                        </p:tgtEl>
                                        <p:attrNameLst>
                                          <p:attrName>style.visibility</p:attrName>
                                        </p:attrNameLst>
                                      </p:cBhvr>
                                      <p:to>
                                        <p:strVal val="visible"/>
                                      </p:to>
                                    </p:set>
                                    <p:animEffect transition="in" filter="blinds(horizontal)">
                                      <p:cBhvr>
                                        <p:cTn id="23" dur="500"/>
                                        <p:tgtEl>
                                          <p:spTgt spid="9934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9337"/>
                                        </p:tgtEl>
                                        <p:attrNameLst>
                                          <p:attrName>style.visibility</p:attrName>
                                        </p:attrNameLst>
                                      </p:cBhvr>
                                      <p:to>
                                        <p:strVal val="visible"/>
                                      </p:to>
                                    </p:set>
                                    <p:animEffect transition="in" filter="blinds(horizontal)">
                                      <p:cBhvr>
                                        <p:cTn id="28" dur="500"/>
                                        <p:tgtEl>
                                          <p:spTgt spid="9933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9346"/>
                                        </p:tgtEl>
                                        <p:attrNameLst>
                                          <p:attrName>style.visibility</p:attrName>
                                        </p:attrNameLst>
                                      </p:cBhvr>
                                      <p:to>
                                        <p:strVal val="visible"/>
                                      </p:to>
                                    </p:set>
                                    <p:animEffect transition="in" filter="blinds(horizontal)">
                                      <p:cBhvr>
                                        <p:cTn id="31" dur="500"/>
                                        <p:tgtEl>
                                          <p:spTgt spid="9934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9338"/>
                                        </p:tgtEl>
                                        <p:attrNameLst>
                                          <p:attrName>style.visibility</p:attrName>
                                        </p:attrNameLst>
                                      </p:cBhvr>
                                      <p:to>
                                        <p:strVal val="visible"/>
                                      </p:to>
                                    </p:set>
                                    <p:animEffect transition="in" filter="blinds(horizontal)">
                                      <p:cBhvr>
                                        <p:cTn id="36" dur="500"/>
                                        <p:tgtEl>
                                          <p:spTgt spid="993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9349"/>
                                        </p:tgtEl>
                                        <p:attrNameLst>
                                          <p:attrName>style.visibility</p:attrName>
                                        </p:attrNameLst>
                                      </p:cBhvr>
                                      <p:to>
                                        <p:strVal val="visible"/>
                                      </p:to>
                                    </p:set>
                                    <p:animEffect transition="in" filter="blinds(horizontal)">
                                      <p:cBhvr>
                                        <p:cTn id="39" dur="500"/>
                                        <p:tgtEl>
                                          <p:spTgt spid="9934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9339"/>
                                        </p:tgtEl>
                                        <p:attrNameLst>
                                          <p:attrName>style.visibility</p:attrName>
                                        </p:attrNameLst>
                                      </p:cBhvr>
                                      <p:to>
                                        <p:strVal val="visible"/>
                                      </p:to>
                                    </p:set>
                                    <p:animEffect transition="in" filter="blinds(horizontal)">
                                      <p:cBhvr>
                                        <p:cTn id="44" dur="500"/>
                                        <p:tgtEl>
                                          <p:spTgt spid="993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99344"/>
                                        </p:tgtEl>
                                        <p:attrNameLst>
                                          <p:attrName>style.visibility</p:attrName>
                                        </p:attrNameLst>
                                      </p:cBhvr>
                                      <p:to>
                                        <p:strVal val="visible"/>
                                      </p:to>
                                    </p:set>
                                    <p:animEffect transition="in" filter="blinds(horizontal)">
                                      <p:cBhvr>
                                        <p:cTn id="47" dur="500"/>
                                        <p:tgtEl>
                                          <p:spTgt spid="993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9340"/>
                                        </p:tgtEl>
                                        <p:attrNameLst>
                                          <p:attrName>style.visibility</p:attrName>
                                        </p:attrNameLst>
                                      </p:cBhvr>
                                      <p:to>
                                        <p:strVal val="visible"/>
                                      </p:to>
                                    </p:set>
                                    <p:animEffect transition="in" filter="blinds(horizontal)">
                                      <p:cBhvr>
                                        <p:cTn id="52" dur="500"/>
                                        <p:tgtEl>
                                          <p:spTgt spid="9934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9347"/>
                                        </p:tgtEl>
                                        <p:attrNameLst>
                                          <p:attrName>style.visibility</p:attrName>
                                        </p:attrNameLst>
                                      </p:cBhvr>
                                      <p:to>
                                        <p:strVal val="visible"/>
                                      </p:to>
                                    </p:set>
                                    <p:animEffect transition="in" filter="blinds(horizontal)">
                                      <p:cBhvr>
                                        <p:cTn id="55" dur="500"/>
                                        <p:tgtEl>
                                          <p:spTgt spid="9934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9341"/>
                                        </p:tgtEl>
                                        <p:attrNameLst>
                                          <p:attrName>style.visibility</p:attrName>
                                        </p:attrNameLst>
                                      </p:cBhvr>
                                      <p:to>
                                        <p:strVal val="visible"/>
                                      </p:to>
                                    </p:set>
                                    <p:animEffect transition="in" filter="blinds(horizontal)">
                                      <p:cBhvr>
                                        <p:cTn id="60" dur="500"/>
                                        <p:tgtEl>
                                          <p:spTgt spid="9934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99348"/>
                                        </p:tgtEl>
                                        <p:attrNameLst>
                                          <p:attrName>style.visibility</p:attrName>
                                        </p:attrNameLst>
                                      </p:cBhvr>
                                      <p:to>
                                        <p:strVal val="visible"/>
                                      </p:to>
                                    </p:set>
                                    <p:animEffect transition="in" filter="blinds(horizontal)">
                                      <p:cBhvr>
                                        <p:cTn id="63" dur="500"/>
                                        <p:tgtEl>
                                          <p:spTgt spid="9934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99343"/>
                                        </p:tgtEl>
                                        <p:attrNameLst>
                                          <p:attrName>style.visibility</p:attrName>
                                        </p:attrNameLst>
                                      </p:cBhvr>
                                      <p:to>
                                        <p:strVal val="visible"/>
                                      </p:to>
                                    </p:set>
                                    <p:animEffect transition="in" filter="blinds(horizontal)">
                                      <p:cBhvr>
                                        <p:cTn id="68" dur="500"/>
                                        <p:tgtEl>
                                          <p:spTgt spid="9934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9335"/>
                                        </p:tgtEl>
                                        <p:attrNameLst>
                                          <p:attrName>style.visibility</p:attrName>
                                        </p:attrNameLst>
                                      </p:cBhvr>
                                      <p:to>
                                        <p:strVal val="visible"/>
                                      </p:to>
                                    </p:set>
                                    <p:animEffect transition="in" filter="blinds(horizontal)">
                                      <p:cBhvr>
                                        <p:cTn id="71"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animBg="1"/>
      <p:bldP spid="99336" grpId="0" animBg="1"/>
      <p:bldP spid="99337" grpId="0" animBg="1"/>
      <p:bldP spid="99338" grpId="0" animBg="1"/>
      <p:bldP spid="99339" grpId="0" animBg="1"/>
      <p:bldP spid="99340" grpId="0" animBg="1"/>
      <p:bldP spid="99341" grpId="0" animBg="1"/>
      <p:bldP spid="99342" grpId="0" animBg="1"/>
      <p:bldP spid="99343" grpId="0" animBg="1"/>
      <p:bldP spid="99344" grpId="0" animBg="1"/>
      <p:bldP spid="99345" grpId="0" animBg="1"/>
      <p:bldP spid="99346" grpId="0" animBg="1"/>
      <p:bldP spid="99347" grpId="0" animBg="1"/>
      <p:bldP spid="99348" grpId="0" animBg="1"/>
      <p:bldP spid="9934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0355" name="Slide Number Placeholder 5"/>
          <p:cNvSpPr>
            <a:spLocks noGrp="1"/>
          </p:cNvSpPr>
          <p:nvPr>
            <p:ph type="sldNum" sz="quarter" idx="12"/>
          </p:nvPr>
        </p:nvSpPr>
        <p:spPr>
          <a:noFill/>
        </p:spPr>
        <p:txBody>
          <a:bodyPr/>
          <a:lstStyle/>
          <a:p>
            <a:fld id="{170294CB-1ED7-4192-9026-AFF453D87CE5}" type="slidenum">
              <a:rPr lang="en-GB" smtClean="0">
                <a:latin typeface="Times New Roman" pitchFamily="18" charset="0"/>
              </a:rPr>
              <a:pPr/>
              <a:t>56</a:t>
            </a:fld>
            <a:endParaRPr lang="en-GB" smtClean="0">
              <a:latin typeface="Times New Roman" pitchFamily="18" charset="0"/>
            </a:endParaRPr>
          </a:p>
        </p:txBody>
      </p:sp>
      <p:sp>
        <p:nvSpPr>
          <p:cNvPr id="100356" name="Rectangle 2"/>
          <p:cNvSpPr>
            <a:spLocks noGrp="1" noChangeArrowheads="1"/>
          </p:cNvSpPr>
          <p:nvPr>
            <p:ph type="title"/>
          </p:nvPr>
        </p:nvSpPr>
        <p:spPr>
          <a:solidFill>
            <a:srgbClr val="FFCCFF"/>
          </a:solidFill>
        </p:spPr>
        <p:txBody>
          <a:bodyPr/>
          <a:lstStyle/>
          <a:p>
            <a:pPr eaLnBrk="1" hangingPunct="1"/>
            <a:r>
              <a:rPr lang="en-US" smtClean="0"/>
              <a:t>Requirements</a:t>
            </a:r>
            <a:endParaRPr lang="en-GB" smtClean="0"/>
          </a:p>
        </p:txBody>
      </p:sp>
      <p:sp>
        <p:nvSpPr>
          <p:cNvPr id="100357" name="Rectangle 3"/>
          <p:cNvSpPr>
            <a:spLocks noGrp="1" noChangeArrowheads="1"/>
          </p:cNvSpPr>
          <p:nvPr>
            <p:ph type="body" idx="1"/>
          </p:nvPr>
        </p:nvSpPr>
        <p:spPr/>
        <p:txBody>
          <a:bodyPr/>
          <a:lstStyle/>
          <a:p>
            <a:pPr eaLnBrk="1" hangingPunct="1"/>
            <a:r>
              <a:rPr lang="en-US" smtClean="0"/>
              <a:t>High degree of supervision</a:t>
            </a:r>
          </a:p>
          <a:p>
            <a:pPr eaLnBrk="1" hangingPunct="1"/>
            <a:r>
              <a:rPr lang="en-US" smtClean="0"/>
              <a:t>Office space</a:t>
            </a:r>
          </a:p>
          <a:p>
            <a:pPr eaLnBrk="1" hangingPunct="1"/>
            <a:r>
              <a:rPr lang="en-US" smtClean="0"/>
              <a:t>Lectures to be constantly changing or renewed</a:t>
            </a:r>
          </a:p>
          <a:p>
            <a:pPr eaLnBrk="1" hangingPunct="1"/>
            <a:r>
              <a:rPr lang="en-US" smtClean="0"/>
              <a:t>Flexibility in the distribution of resources </a:t>
            </a:r>
            <a:endParaRPr lang="en-GB" smtClean="0"/>
          </a:p>
        </p:txBody>
      </p:sp>
    </p:spTree>
    <p:extLst>
      <p:ext uri="{BB962C8B-B14F-4D97-AF65-F5344CB8AC3E}">
        <p14:creationId xmlns:p14="http://schemas.microsoft.com/office/powerpoint/2010/main" val="110536407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5"/>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1379" name="Slide Number Placeholder 6"/>
          <p:cNvSpPr>
            <a:spLocks noGrp="1"/>
          </p:cNvSpPr>
          <p:nvPr>
            <p:ph type="sldNum" sz="quarter" idx="12"/>
          </p:nvPr>
        </p:nvSpPr>
        <p:spPr>
          <a:noFill/>
        </p:spPr>
        <p:txBody>
          <a:bodyPr/>
          <a:lstStyle/>
          <a:p>
            <a:fld id="{6B620999-0D04-481D-87A5-4D6DCFAD6F72}" type="slidenum">
              <a:rPr lang="en-GB" smtClean="0">
                <a:latin typeface="Times New Roman" pitchFamily="18" charset="0"/>
              </a:rPr>
              <a:pPr/>
              <a:t>57</a:t>
            </a:fld>
            <a:endParaRPr lang="en-GB" smtClean="0">
              <a:latin typeface="Times New Roman" pitchFamily="18" charset="0"/>
            </a:endParaRPr>
          </a:p>
        </p:txBody>
      </p:sp>
      <p:sp>
        <p:nvSpPr>
          <p:cNvPr id="101380" name="Rectangle 2"/>
          <p:cNvSpPr>
            <a:spLocks noGrp="1" noChangeArrowheads="1"/>
          </p:cNvSpPr>
          <p:nvPr>
            <p:ph type="title"/>
          </p:nvPr>
        </p:nvSpPr>
        <p:spPr>
          <a:solidFill>
            <a:srgbClr val="FFCCFF"/>
          </a:solidFill>
        </p:spPr>
        <p:txBody>
          <a:bodyPr/>
          <a:lstStyle/>
          <a:p>
            <a:pPr eaLnBrk="1" hangingPunct="1"/>
            <a:r>
              <a:rPr lang="en-US" dirty="0" smtClean="0"/>
              <a:t>Graduates’ Strength </a:t>
            </a:r>
            <a:endParaRPr lang="en-GB" dirty="0" smtClean="0"/>
          </a:p>
        </p:txBody>
      </p:sp>
      <p:sp>
        <p:nvSpPr>
          <p:cNvPr id="101381" name="Rectangle 3"/>
          <p:cNvSpPr>
            <a:spLocks noGrp="1" noChangeArrowheads="1"/>
          </p:cNvSpPr>
          <p:nvPr>
            <p:ph type="body" sz="half" idx="1"/>
          </p:nvPr>
        </p:nvSpPr>
        <p:spPr>
          <a:xfrm>
            <a:off x="685800" y="1981200"/>
            <a:ext cx="3819525" cy="4114800"/>
          </a:xfrm>
        </p:spPr>
        <p:txBody>
          <a:bodyPr/>
          <a:lstStyle/>
          <a:p>
            <a:pPr eaLnBrk="1" hangingPunct="1">
              <a:buFontTx/>
              <a:buNone/>
            </a:pPr>
            <a:r>
              <a:rPr lang="en-US" smtClean="0"/>
              <a:t>AALBORG UNIV</a:t>
            </a:r>
          </a:p>
          <a:p>
            <a:pPr eaLnBrk="1" hangingPunct="1"/>
            <a:r>
              <a:rPr lang="en-US" smtClean="0"/>
              <a:t>Strong in problem solving</a:t>
            </a:r>
          </a:p>
          <a:p>
            <a:pPr eaLnBrk="1" hangingPunct="1"/>
            <a:r>
              <a:rPr lang="en-US" smtClean="0"/>
              <a:t>Communication</a:t>
            </a:r>
          </a:p>
          <a:p>
            <a:pPr eaLnBrk="1" hangingPunct="1"/>
            <a:r>
              <a:rPr lang="en-US" smtClean="0"/>
              <a:t>Cooperation</a:t>
            </a:r>
          </a:p>
          <a:p>
            <a:pPr eaLnBrk="1" hangingPunct="1"/>
            <a:r>
              <a:rPr lang="en-US" smtClean="0"/>
              <a:t>General technical knowledge</a:t>
            </a:r>
            <a:endParaRPr lang="en-GB" smtClean="0"/>
          </a:p>
        </p:txBody>
      </p:sp>
      <p:sp>
        <p:nvSpPr>
          <p:cNvPr id="101382" name="Rectangle 4"/>
          <p:cNvSpPr>
            <a:spLocks noGrp="1" noChangeArrowheads="1"/>
          </p:cNvSpPr>
          <p:nvPr>
            <p:ph type="body" sz="half" idx="2"/>
          </p:nvPr>
        </p:nvSpPr>
        <p:spPr>
          <a:xfrm>
            <a:off x="4638675" y="1981200"/>
            <a:ext cx="3819525" cy="4114800"/>
          </a:xfrm>
        </p:spPr>
        <p:txBody>
          <a:bodyPr/>
          <a:lstStyle/>
          <a:p>
            <a:pPr eaLnBrk="1" hangingPunct="1">
              <a:buFontTx/>
              <a:buNone/>
            </a:pPr>
            <a:r>
              <a:rPr lang="en-US" smtClean="0"/>
              <a:t>TECHNICAL UNIV</a:t>
            </a:r>
          </a:p>
          <a:p>
            <a:pPr eaLnBrk="1" hangingPunct="1"/>
            <a:r>
              <a:rPr lang="en-US" smtClean="0"/>
              <a:t>Specialist knowledge</a:t>
            </a:r>
          </a:p>
          <a:p>
            <a:pPr eaLnBrk="1" hangingPunct="1"/>
            <a:r>
              <a:rPr lang="en-US" smtClean="0"/>
              <a:t>Technical methodology </a:t>
            </a:r>
            <a:endParaRPr lang="en-GB" smtClean="0"/>
          </a:p>
        </p:txBody>
      </p:sp>
    </p:spTree>
    <p:extLst>
      <p:ext uri="{BB962C8B-B14F-4D97-AF65-F5344CB8AC3E}">
        <p14:creationId xmlns:p14="http://schemas.microsoft.com/office/powerpoint/2010/main" val="303642471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3427" name="Slide Number Placeholder 5"/>
          <p:cNvSpPr>
            <a:spLocks noGrp="1"/>
          </p:cNvSpPr>
          <p:nvPr>
            <p:ph type="sldNum" sz="quarter" idx="12"/>
          </p:nvPr>
        </p:nvSpPr>
        <p:spPr>
          <a:noFill/>
        </p:spPr>
        <p:txBody>
          <a:bodyPr/>
          <a:lstStyle/>
          <a:p>
            <a:fld id="{06076A7F-AFC5-4DF9-8430-925B20318F16}" type="slidenum">
              <a:rPr lang="en-GB" smtClean="0">
                <a:latin typeface="Times New Roman" pitchFamily="18" charset="0"/>
              </a:rPr>
              <a:pPr/>
              <a:t>58</a:t>
            </a:fld>
            <a:endParaRPr lang="en-GB" smtClean="0">
              <a:latin typeface="Times New Roman" pitchFamily="18" charset="0"/>
            </a:endParaRPr>
          </a:p>
        </p:txBody>
      </p:sp>
      <p:sp>
        <p:nvSpPr>
          <p:cNvPr id="103428" name="Rectangle 2"/>
          <p:cNvSpPr>
            <a:spLocks noGrp="1" noChangeArrowheads="1"/>
          </p:cNvSpPr>
          <p:nvPr>
            <p:ph type="title"/>
          </p:nvPr>
        </p:nvSpPr>
        <p:spPr>
          <a:solidFill>
            <a:srgbClr val="FFCCFF"/>
          </a:solidFill>
        </p:spPr>
        <p:txBody>
          <a:bodyPr/>
          <a:lstStyle/>
          <a:p>
            <a:pPr eaLnBrk="1" hangingPunct="1"/>
            <a:r>
              <a:rPr lang="en-US" smtClean="0"/>
              <a:t>Instructors/Supervisors </a:t>
            </a:r>
            <a:endParaRPr lang="en-GB" smtClean="0"/>
          </a:p>
        </p:txBody>
      </p:sp>
      <p:sp>
        <p:nvSpPr>
          <p:cNvPr id="103429" name="Rectangle 3"/>
          <p:cNvSpPr>
            <a:spLocks noGrp="1" noChangeArrowheads="1"/>
          </p:cNvSpPr>
          <p:nvPr>
            <p:ph type="body" idx="1"/>
          </p:nvPr>
        </p:nvSpPr>
        <p:spPr>
          <a:xfrm>
            <a:off x="685800" y="2286000"/>
            <a:ext cx="7772400" cy="3810000"/>
          </a:xfrm>
        </p:spPr>
        <p:txBody>
          <a:bodyPr/>
          <a:lstStyle/>
          <a:p>
            <a:pPr eaLnBrk="1" hangingPunct="1"/>
            <a:r>
              <a:rPr lang="en-US" smtClean="0"/>
              <a:t>Pedagogical skills</a:t>
            </a:r>
          </a:p>
          <a:p>
            <a:pPr eaLnBrk="1" hangingPunct="1"/>
            <a:r>
              <a:rPr lang="en-US" smtClean="0"/>
              <a:t>Scientific skills</a:t>
            </a:r>
          </a:p>
          <a:p>
            <a:pPr eaLnBrk="1" hangingPunct="1"/>
            <a:r>
              <a:rPr lang="en-US" smtClean="0"/>
              <a:t>Time management</a:t>
            </a:r>
          </a:p>
          <a:p>
            <a:pPr eaLnBrk="1" hangingPunct="1"/>
            <a:r>
              <a:rPr lang="en-US" smtClean="0"/>
              <a:t>Project based on staff research</a:t>
            </a:r>
            <a:endParaRPr lang="en-GB" smtClean="0"/>
          </a:p>
        </p:txBody>
      </p:sp>
    </p:spTree>
    <p:extLst>
      <p:ext uri="{BB962C8B-B14F-4D97-AF65-F5344CB8AC3E}">
        <p14:creationId xmlns:p14="http://schemas.microsoft.com/office/powerpoint/2010/main" val="291805814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4663" y="1844675"/>
            <a:ext cx="1655762"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Final Year Design Project</a:t>
            </a:r>
          </a:p>
        </p:txBody>
      </p:sp>
      <p:sp>
        <p:nvSpPr>
          <p:cNvPr id="6" name="Rectangle 5"/>
          <p:cNvSpPr/>
          <p:nvPr/>
        </p:nvSpPr>
        <p:spPr>
          <a:xfrm>
            <a:off x="6011863" y="1844675"/>
            <a:ext cx="2736850"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Final Year Courses</a:t>
            </a:r>
          </a:p>
        </p:txBody>
      </p:sp>
      <p:sp>
        <p:nvSpPr>
          <p:cNvPr id="7" name="Rectangle 6"/>
          <p:cNvSpPr/>
          <p:nvPr/>
        </p:nvSpPr>
        <p:spPr>
          <a:xfrm>
            <a:off x="468313" y="2924175"/>
            <a:ext cx="8280400"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Third Year Courses</a:t>
            </a:r>
          </a:p>
        </p:txBody>
      </p:sp>
      <p:sp>
        <p:nvSpPr>
          <p:cNvPr id="8" name="Rectangle 7"/>
          <p:cNvSpPr/>
          <p:nvPr/>
        </p:nvSpPr>
        <p:spPr>
          <a:xfrm>
            <a:off x="468313" y="4005263"/>
            <a:ext cx="8280400"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Second Year Courses</a:t>
            </a:r>
          </a:p>
        </p:txBody>
      </p:sp>
      <p:sp>
        <p:nvSpPr>
          <p:cNvPr id="9" name="Rectangle 8"/>
          <p:cNvSpPr/>
          <p:nvPr/>
        </p:nvSpPr>
        <p:spPr>
          <a:xfrm>
            <a:off x="468313" y="5084763"/>
            <a:ext cx="8280400"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First Year Courses</a:t>
            </a:r>
          </a:p>
        </p:txBody>
      </p:sp>
      <p:sp>
        <p:nvSpPr>
          <p:cNvPr id="4" name="Rectangle 3"/>
          <p:cNvSpPr/>
          <p:nvPr/>
        </p:nvSpPr>
        <p:spPr>
          <a:xfrm>
            <a:off x="468313" y="1844675"/>
            <a:ext cx="3743325"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Final Year Project</a:t>
            </a:r>
          </a:p>
        </p:txBody>
      </p:sp>
      <p:sp>
        <p:nvSpPr>
          <p:cNvPr id="51207" name="Title 1"/>
          <p:cNvSpPr>
            <a:spLocks noGrp="1"/>
          </p:cNvSpPr>
          <p:nvPr>
            <p:ph type="title"/>
          </p:nvPr>
        </p:nvSpPr>
        <p:spPr/>
        <p:txBody>
          <a:bodyPr/>
          <a:lstStyle/>
          <a:p>
            <a:r>
              <a:rPr lang="en-US">
                <a:latin typeface="Calibri" charset="0"/>
              </a:rPr>
              <a:t>PO Attainment</a:t>
            </a:r>
          </a:p>
        </p:txBody>
      </p:sp>
      <p:graphicFrame>
        <p:nvGraphicFramePr>
          <p:cNvPr id="10" name="Table 9"/>
          <p:cNvGraphicFramePr>
            <a:graphicFrameLocks noGrp="1"/>
          </p:cNvGraphicFramePr>
          <p:nvPr/>
        </p:nvGraphicFramePr>
        <p:xfrm>
          <a:off x="9251950" y="1844675"/>
          <a:ext cx="8281988" cy="4176712"/>
        </p:xfrm>
        <a:graphic>
          <a:graphicData uri="http://schemas.openxmlformats.org/drawingml/2006/table">
            <a:tbl>
              <a:tblPr firstRow="1" bandRow="1">
                <a:tableStyleId>{5940675A-B579-460E-94D1-54222C63F5DA}</a:tableStyleId>
              </a:tblPr>
              <a:tblGrid>
                <a:gridCol w="5257261"/>
                <a:gridCol w="1512363"/>
                <a:gridCol w="1512364"/>
              </a:tblGrid>
              <a:tr h="1044178">
                <a:tc>
                  <a:txBody>
                    <a:bodyPr/>
                    <a:lstStyle/>
                    <a:p>
                      <a:endParaRPr lang="en-US" sz="1800" dirty="0"/>
                    </a:p>
                  </a:txBody>
                  <a:tcPr marL="91452" marR="91452" marT="45723" marB="45723">
                    <a:solidFill>
                      <a:schemeClr val="accent3">
                        <a:lumMod val="60000"/>
                        <a:lumOff val="40000"/>
                      </a:schemeClr>
                    </a:solidFill>
                  </a:tcPr>
                </a:tc>
                <a:tc>
                  <a:txBody>
                    <a:bodyPr/>
                    <a:lstStyle/>
                    <a:p>
                      <a:endParaRPr lang="en-US" sz="1800" dirty="0"/>
                    </a:p>
                  </a:txBody>
                  <a:tcPr marL="91452" marR="91452" marT="45723" marB="45723">
                    <a:solidFill>
                      <a:schemeClr val="accent5">
                        <a:lumMod val="60000"/>
                        <a:lumOff val="40000"/>
                      </a:schemeClr>
                    </a:solidFill>
                  </a:tcPr>
                </a:tc>
                <a:tc>
                  <a:txBody>
                    <a:bodyPr/>
                    <a:lstStyle/>
                    <a:p>
                      <a:endParaRPr lang="en-US" sz="1800" dirty="0"/>
                    </a:p>
                  </a:txBody>
                  <a:tcPr marL="91452" marR="91452" marT="45723" marB="45723">
                    <a:solidFill>
                      <a:schemeClr val="accent6">
                        <a:lumMod val="60000"/>
                        <a:lumOff val="40000"/>
                      </a:schemeClr>
                    </a:solidFill>
                  </a:tcPr>
                </a:tc>
              </a:tr>
              <a:tr h="1044178">
                <a:tc>
                  <a:txBody>
                    <a:bodyPr/>
                    <a:lstStyle/>
                    <a:p>
                      <a:endParaRPr lang="en-US" sz="1800"/>
                    </a:p>
                  </a:txBody>
                  <a:tcPr marL="91452" marR="91452" marT="45723" marB="45723">
                    <a:solidFill>
                      <a:schemeClr val="accent3">
                        <a:lumMod val="60000"/>
                        <a:lumOff val="40000"/>
                      </a:schemeClr>
                    </a:solidFill>
                  </a:tcPr>
                </a:tc>
                <a:tc>
                  <a:txBody>
                    <a:bodyPr/>
                    <a:lstStyle/>
                    <a:p>
                      <a:endParaRPr lang="en-US" sz="1800"/>
                    </a:p>
                  </a:txBody>
                  <a:tcPr marL="91452" marR="91452" marT="45723" marB="45723">
                    <a:solidFill>
                      <a:schemeClr val="accent5">
                        <a:lumMod val="60000"/>
                        <a:lumOff val="40000"/>
                      </a:schemeClr>
                    </a:solidFill>
                  </a:tcPr>
                </a:tc>
                <a:tc>
                  <a:txBody>
                    <a:bodyPr/>
                    <a:lstStyle/>
                    <a:p>
                      <a:endParaRPr lang="en-US" sz="1800" dirty="0"/>
                    </a:p>
                  </a:txBody>
                  <a:tcPr marL="91452" marR="91452" marT="45723" marB="45723">
                    <a:solidFill>
                      <a:schemeClr val="accent6">
                        <a:lumMod val="60000"/>
                        <a:lumOff val="40000"/>
                      </a:schemeClr>
                    </a:solidFill>
                  </a:tcPr>
                </a:tc>
              </a:tr>
              <a:tr h="1044178">
                <a:tc>
                  <a:txBody>
                    <a:bodyPr/>
                    <a:lstStyle/>
                    <a:p>
                      <a:endParaRPr lang="en-US" sz="1800" dirty="0"/>
                    </a:p>
                  </a:txBody>
                  <a:tcPr marL="91452" marR="91452" marT="45723" marB="45723">
                    <a:solidFill>
                      <a:schemeClr val="accent3">
                        <a:lumMod val="60000"/>
                        <a:lumOff val="40000"/>
                      </a:schemeClr>
                    </a:solidFill>
                  </a:tcPr>
                </a:tc>
                <a:tc>
                  <a:txBody>
                    <a:bodyPr/>
                    <a:lstStyle/>
                    <a:p>
                      <a:endParaRPr lang="en-US" sz="1800" dirty="0"/>
                    </a:p>
                  </a:txBody>
                  <a:tcPr marL="91452" marR="91452" marT="45723" marB="45723">
                    <a:solidFill>
                      <a:schemeClr val="accent5">
                        <a:lumMod val="60000"/>
                        <a:lumOff val="40000"/>
                      </a:schemeClr>
                    </a:solidFill>
                  </a:tcPr>
                </a:tc>
                <a:tc>
                  <a:txBody>
                    <a:bodyPr/>
                    <a:lstStyle/>
                    <a:p>
                      <a:endParaRPr lang="en-US" sz="1800" dirty="0"/>
                    </a:p>
                  </a:txBody>
                  <a:tcPr marL="91452" marR="91452" marT="45723" marB="45723">
                    <a:solidFill>
                      <a:schemeClr val="accent6">
                        <a:lumMod val="60000"/>
                        <a:lumOff val="40000"/>
                      </a:schemeClr>
                    </a:solidFill>
                  </a:tcPr>
                </a:tc>
              </a:tr>
              <a:tr h="1044178">
                <a:tc>
                  <a:txBody>
                    <a:bodyPr/>
                    <a:lstStyle/>
                    <a:p>
                      <a:pPr algn="ctr"/>
                      <a:r>
                        <a:rPr lang="en-US" sz="2800" dirty="0" smtClean="0"/>
                        <a:t>Knowledge</a:t>
                      </a:r>
                      <a:endParaRPr lang="en-US" sz="2800" dirty="0"/>
                    </a:p>
                  </a:txBody>
                  <a:tcPr marL="91452" marR="91452" marT="45723" marB="45723">
                    <a:solidFill>
                      <a:schemeClr val="accent3">
                        <a:lumMod val="60000"/>
                        <a:lumOff val="40000"/>
                      </a:schemeClr>
                    </a:solidFill>
                  </a:tcPr>
                </a:tc>
                <a:tc>
                  <a:txBody>
                    <a:bodyPr/>
                    <a:lstStyle/>
                    <a:p>
                      <a:pPr algn="ctr"/>
                      <a:r>
                        <a:rPr lang="en-US" sz="2800" dirty="0" smtClean="0"/>
                        <a:t>Skills</a:t>
                      </a:r>
                      <a:endParaRPr lang="en-US" sz="2800" dirty="0"/>
                    </a:p>
                  </a:txBody>
                  <a:tcPr marL="91452" marR="91452" marT="45723" marB="45723">
                    <a:solidFill>
                      <a:schemeClr val="accent5">
                        <a:lumMod val="60000"/>
                        <a:lumOff val="40000"/>
                      </a:schemeClr>
                    </a:solidFill>
                  </a:tcPr>
                </a:tc>
                <a:tc>
                  <a:txBody>
                    <a:bodyPr/>
                    <a:lstStyle/>
                    <a:p>
                      <a:pPr algn="ctr"/>
                      <a:r>
                        <a:rPr lang="en-US" sz="2800" dirty="0" smtClean="0"/>
                        <a:t>Affective</a:t>
                      </a:r>
                      <a:endParaRPr lang="en-US" sz="2800" dirty="0"/>
                    </a:p>
                  </a:txBody>
                  <a:tcPr marL="91452" marR="91452" marT="45723" marB="45723">
                    <a:solidFill>
                      <a:schemeClr val="accent6">
                        <a:lumMod val="60000"/>
                        <a:lumOff val="40000"/>
                      </a:schemeClr>
                    </a:solidFill>
                  </a:tcPr>
                </a:tc>
              </a:tr>
            </a:tbl>
          </a:graphicData>
        </a:graphic>
      </p:graphicFrame>
      <p:graphicFrame>
        <p:nvGraphicFramePr>
          <p:cNvPr id="12" name="Table 11"/>
          <p:cNvGraphicFramePr>
            <a:graphicFrameLocks noGrp="1"/>
          </p:cNvGraphicFramePr>
          <p:nvPr/>
        </p:nvGraphicFramePr>
        <p:xfrm>
          <a:off x="-8245475" y="1844675"/>
          <a:ext cx="8280400" cy="1044575"/>
        </p:xfrm>
        <a:graphic>
          <a:graphicData uri="http://schemas.openxmlformats.org/drawingml/2006/table">
            <a:tbl>
              <a:tblPr firstRow="1" bandRow="1">
                <a:tableStyleId>{5940675A-B579-460E-94D1-54222C63F5DA}</a:tableStyleId>
              </a:tblPr>
              <a:tblGrid>
                <a:gridCol w="6768326"/>
                <a:gridCol w="792038"/>
                <a:gridCol w="720036"/>
              </a:tblGrid>
              <a:tr h="1044575">
                <a:tc>
                  <a:txBody>
                    <a:bodyPr/>
                    <a:lstStyle/>
                    <a:p>
                      <a:endParaRPr lang="en-US" sz="1800" dirty="0"/>
                    </a:p>
                  </a:txBody>
                  <a:tcPr marL="91434" marR="91434" marT="45740" marB="45740">
                    <a:solidFill>
                      <a:srgbClr val="C3D69B"/>
                    </a:solidFill>
                  </a:tcPr>
                </a:tc>
                <a:tc>
                  <a:txBody>
                    <a:bodyPr/>
                    <a:lstStyle/>
                    <a:p>
                      <a:endParaRPr lang="en-US" sz="1800" dirty="0"/>
                    </a:p>
                  </a:txBody>
                  <a:tcPr marL="91434" marR="91434" marT="45740" marB="45740">
                    <a:solidFill>
                      <a:schemeClr val="accent5">
                        <a:lumMod val="60000"/>
                        <a:lumOff val="40000"/>
                      </a:schemeClr>
                    </a:solidFill>
                  </a:tcPr>
                </a:tc>
                <a:tc>
                  <a:txBody>
                    <a:bodyPr/>
                    <a:lstStyle/>
                    <a:p>
                      <a:endParaRPr lang="en-US" sz="1800" dirty="0"/>
                    </a:p>
                  </a:txBody>
                  <a:tcPr marL="91434" marR="91434" marT="45740" marB="45740">
                    <a:solidFill>
                      <a:schemeClr val="accent6">
                        <a:lumMod val="60000"/>
                        <a:lumOff val="40000"/>
                      </a:schemeClr>
                    </a:solidFill>
                  </a:tcPr>
                </a:tc>
              </a:tr>
            </a:tbl>
          </a:graphicData>
        </a:graphic>
      </p:graphicFrame>
      <p:graphicFrame>
        <p:nvGraphicFramePr>
          <p:cNvPr id="13" name="Table 12"/>
          <p:cNvGraphicFramePr>
            <a:graphicFrameLocks noGrp="1"/>
          </p:cNvGraphicFramePr>
          <p:nvPr/>
        </p:nvGraphicFramePr>
        <p:xfrm>
          <a:off x="-8245475" y="2889250"/>
          <a:ext cx="8280400" cy="1044575"/>
        </p:xfrm>
        <a:graphic>
          <a:graphicData uri="http://schemas.openxmlformats.org/drawingml/2006/table">
            <a:tbl>
              <a:tblPr firstRow="1" bandRow="1">
                <a:tableStyleId>{5940675A-B579-460E-94D1-54222C63F5DA}</a:tableStyleId>
              </a:tblPr>
              <a:tblGrid>
                <a:gridCol w="6336306"/>
                <a:gridCol w="1008049"/>
                <a:gridCol w="936045"/>
              </a:tblGrid>
              <a:tr h="1044575">
                <a:tc>
                  <a:txBody>
                    <a:bodyPr/>
                    <a:lstStyle/>
                    <a:p>
                      <a:endParaRPr lang="en-US" sz="1800" dirty="0"/>
                    </a:p>
                  </a:txBody>
                  <a:tcPr marL="91434" marR="91434" marT="45740" marB="45740">
                    <a:solidFill>
                      <a:srgbClr val="C3D69B"/>
                    </a:solidFill>
                  </a:tcPr>
                </a:tc>
                <a:tc>
                  <a:txBody>
                    <a:bodyPr/>
                    <a:lstStyle/>
                    <a:p>
                      <a:endParaRPr lang="en-US" sz="1800" dirty="0"/>
                    </a:p>
                  </a:txBody>
                  <a:tcPr marL="91434" marR="91434" marT="45740" marB="45740">
                    <a:solidFill>
                      <a:srgbClr val="93CDDD"/>
                    </a:solidFill>
                  </a:tcPr>
                </a:tc>
                <a:tc>
                  <a:txBody>
                    <a:bodyPr/>
                    <a:lstStyle/>
                    <a:p>
                      <a:endParaRPr lang="en-US" sz="1800" dirty="0"/>
                    </a:p>
                  </a:txBody>
                  <a:tcPr marL="91434" marR="91434" marT="45740" marB="45740">
                    <a:solidFill>
                      <a:srgbClr val="FAC090"/>
                    </a:solidFill>
                  </a:tcPr>
                </a:tc>
              </a:tr>
            </a:tbl>
          </a:graphicData>
        </a:graphic>
      </p:graphicFrame>
      <p:sp>
        <p:nvSpPr>
          <p:cNvPr id="16" name="Rectangle 15"/>
          <p:cNvSpPr/>
          <p:nvPr/>
        </p:nvSpPr>
        <p:spPr>
          <a:xfrm>
            <a:off x="468313" y="1844675"/>
            <a:ext cx="3743325"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Final Year Project</a:t>
            </a:r>
          </a:p>
        </p:txBody>
      </p:sp>
      <p:sp>
        <p:nvSpPr>
          <p:cNvPr id="17" name="Rectangle 16"/>
          <p:cNvSpPr/>
          <p:nvPr/>
        </p:nvSpPr>
        <p:spPr>
          <a:xfrm>
            <a:off x="4284663" y="1844675"/>
            <a:ext cx="1655762"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Final Year Design Project</a:t>
            </a:r>
          </a:p>
        </p:txBody>
      </p:sp>
      <p:sp>
        <p:nvSpPr>
          <p:cNvPr id="18" name="Rectangle 17"/>
          <p:cNvSpPr/>
          <p:nvPr/>
        </p:nvSpPr>
        <p:spPr>
          <a:xfrm>
            <a:off x="6011863" y="1844675"/>
            <a:ext cx="2736850"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Final Year Courses</a:t>
            </a:r>
          </a:p>
        </p:txBody>
      </p:sp>
      <p:sp>
        <p:nvSpPr>
          <p:cNvPr id="19" name="Rectangle 18"/>
          <p:cNvSpPr/>
          <p:nvPr/>
        </p:nvSpPr>
        <p:spPr>
          <a:xfrm>
            <a:off x="468313" y="2924175"/>
            <a:ext cx="8280400"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Third Year Courses</a:t>
            </a:r>
          </a:p>
        </p:txBody>
      </p:sp>
      <p:sp>
        <p:nvSpPr>
          <p:cNvPr id="20" name="Rectangle 19"/>
          <p:cNvSpPr/>
          <p:nvPr/>
        </p:nvSpPr>
        <p:spPr>
          <a:xfrm>
            <a:off x="468313" y="4005263"/>
            <a:ext cx="8280400"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Second Year Courses</a:t>
            </a:r>
          </a:p>
        </p:txBody>
      </p:sp>
      <p:sp>
        <p:nvSpPr>
          <p:cNvPr id="21" name="Rectangle 20"/>
          <p:cNvSpPr/>
          <p:nvPr/>
        </p:nvSpPr>
        <p:spPr>
          <a:xfrm>
            <a:off x="468313" y="5084763"/>
            <a:ext cx="8280400" cy="9144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First Year Courses</a:t>
            </a:r>
          </a:p>
        </p:txBody>
      </p:sp>
      <p:graphicFrame>
        <p:nvGraphicFramePr>
          <p:cNvPr id="14" name="Table 13"/>
          <p:cNvGraphicFramePr>
            <a:graphicFrameLocks noGrp="1"/>
          </p:cNvGraphicFramePr>
          <p:nvPr/>
        </p:nvGraphicFramePr>
        <p:xfrm>
          <a:off x="-8245475" y="3933825"/>
          <a:ext cx="8280400" cy="1042988"/>
        </p:xfrm>
        <a:graphic>
          <a:graphicData uri="http://schemas.openxmlformats.org/drawingml/2006/table">
            <a:tbl>
              <a:tblPr firstRow="1" bandRow="1">
                <a:tableStyleId>{5940675A-B579-460E-94D1-54222C63F5DA}</a:tableStyleId>
              </a:tblPr>
              <a:tblGrid>
                <a:gridCol w="5616271"/>
                <a:gridCol w="1368066"/>
                <a:gridCol w="1296063"/>
              </a:tblGrid>
              <a:tr h="1042988">
                <a:tc>
                  <a:txBody>
                    <a:bodyPr/>
                    <a:lstStyle/>
                    <a:p>
                      <a:endParaRPr lang="en-US" sz="1800" dirty="0"/>
                    </a:p>
                  </a:txBody>
                  <a:tcPr marL="91434" marR="91434" marT="45671" marB="45671">
                    <a:solidFill>
                      <a:srgbClr val="C3D69B"/>
                    </a:solidFill>
                  </a:tcPr>
                </a:tc>
                <a:tc>
                  <a:txBody>
                    <a:bodyPr/>
                    <a:lstStyle/>
                    <a:p>
                      <a:endParaRPr lang="en-US" sz="1800" dirty="0"/>
                    </a:p>
                  </a:txBody>
                  <a:tcPr marL="91434" marR="91434" marT="45671" marB="45671">
                    <a:solidFill>
                      <a:srgbClr val="93CDDD"/>
                    </a:solidFill>
                  </a:tcPr>
                </a:tc>
                <a:tc>
                  <a:txBody>
                    <a:bodyPr/>
                    <a:lstStyle/>
                    <a:p>
                      <a:endParaRPr lang="en-US" sz="1800" dirty="0"/>
                    </a:p>
                  </a:txBody>
                  <a:tcPr marL="91434" marR="91434" marT="45671" marB="45671">
                    <a:solidFill>
                      <a:srgbClr val="FAC090"/>
                    </a:solidFill>
                  </a:tcPr>
                </a:tc>
              </a:tr>
            </a:tbl>
          </a:graphicData>
        </a:graphic>
      </p:graphicFrame>
      <p:graphicFrame>
        <p:nvGraphicFramePr>
          <p:cNvPr id="15" name="Table 14"/>
          <p:cNvGraphicFramePr>
            <a:graphicFrameLocks noGrp="1"/>
          </p:cNvGraphicFramePr>
          <p:nvPr/>
        </p:nvGraphicFramePr>
        <p:xfrm>
          <a:off x="-8245475" y="4976813"/>
          <a:ext cx="8280400" cy="1044575"/>
        </p:xfrm>
        <a:graphic>
          <a:graphicData uri="http://schemas.openxmlformats.org/drawingml/2006/table">
            <a:tbl>
              <a:tblPr firstRow="1" bandRow="1">
                <a:tableStyleId>{5940675A-B579-460E-94D1-54222C63F5DA}</a:tableStyleId>
              </a:tblPr>
              <a:tblGrid>
                <a:gridCol w="5040243"/>
                <a:gridCol w="1584076"/>
                <a:gridCol w="1656081"/>
              </a:tblGrid>
              <a:tr h="1044575">
                <a:tc>
                  <a:txBody>
                    <a:bodyPr/>
                    <a:lstStyle/>
                    <a:p>
                      <a:pPr algn="ctr"/>
                      <a:r>
                        <a:rPr lang="en-US" sz="2800" dirty="0" smtClean="0"/>
                        <a:t>Knowledge</a:t>
                      </a:r>
                      <a:endParaRPr lang="en-US" sz="2800" dirty="0"/>
                    </a:p>
                  </a:txBody>
                  <a:tcPr marL="91434" marR="91434" marT="45740" marB="45740">
                    <a:solidFill>
                      <a:srgbClr val="C3D69B"/>
                    </a:solidFill>
                  </a:tcPr>
                </a:tc>
                <a:tc>
                  <a:txBody>
                    <a:bodyPr/>
                    <a:lstStyle/>
                    <a:p>
                      <a:pPr algn="ctr"/>
                      <a:r>
                        <a:rPr lang="en-US" sz="2800" dirty="0" smtClean="0"/>
                        <a:t>Skills</a:t>
                      </a:r>
                      <a:endParaRPr lang="en-US" sz="2800" dirty="0"/>
                    </a:p>
                  </a:txBody>
                  <a:tcPr marL="91434" marR="91434" marT="45740" marB="45740">
                    <a:solidFill>
                      <a:srgbClr val="93CDDD"/>
                    </a:solidFill>
                  </a:tcPr>
                </a:tc>
                <a:tc>
                  <a:txBody>
                    <a:bodyPr/>
                    <a:lstStyle/>
                    <a:p>
                      <a:pPr algn="ctr"/>
                      <a:r>
                        <a:rPr lang="en-US" sz="2800" dirty="0" smtClean="0"/>
                        <a:t>Affective</a:t>
                      </a:r>
                      <a:endParaRPr lang="en-US" sz="2800" dirty="0"/>
                    </a:p>
                  </a:txBody>
                  <a:tcPr marL="91434" marR="91434" marT="45740" marB="45740">
                    <a:solidFill>
                      <a:srgbClr val="FAC090"/>
                    </a:solidFill>
                  </a:tcPr>
                </a:tc>
              </a:tr>
            </a:tbl>
          </a:graphicData>
        </a:graphic>
      </p:graphicFrame>
    </p:spTree>
    <p:extLst>
      <p:ext uri="{BB962C8B-B14F-4D97-AF65-F5344CB8AC3E}">
        <p14:creationId xmlns:p14="http://schemas.microsoft.com/office/powerpoint/2010/main" val="2739743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46442 0.00023 L -0.95643 0.00023 " pathEditMode="relative" ptsTypes="AA">
                                      <p:cBhvr>
                                        <p:cTn id="6" dur="2000" fill="hold"/>
                                        <p:tgtEl>
                                          <p:spTgt spid="1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 0 L 0.95644 0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95644 0 " pathEditMode="relative" ptsTypes="AA">
                                      <p:cBhvr>
                                        <p:cTn id="12" dur="2000" fill="hold"/>
                                        <p:tgtEl>
                                          <p:spTgt spid="13"/>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95644 0 " pathEditMode="relative" ptsTypes="AA">
                                      <p:cBhvr>
                                        <p:cTn id="14" dur="2000" fill="hold"/>
                                        <p:tgtEl>
                                          <p:spTgt spid="14"/>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95644 0 " pathEditMode="relative" ptsTypes="AA">
                                      <p:cBhvr>
                                        <p:cTn id="16" dur="2000" fill="hold"/>
                                        <p:tgtEl>
                                          <p:spTgt spid="15"/>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heckerboard(across)">
                                      <p:cBhvr>
                                        <p:cTn id="33" dur="500"/>
                                        <p:tgtEl>
                                          <p:spTgt spid="20"/>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heckerboard(across)">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95288" y="188913"/>
            <a:ext cx="8229600" cy="1143000"/>
          </a:xfrm>
        </p:spPr>
        <p:txBody>
          <a:bodyPr/>
          <a:lstStyle/>
          <a:p>
            <a:r>
              <a:rPr lang="en-US" b="1">
                <a:solidFill>
                  <a:srgbClr val="FF0000"/>
                </a:solidFill>
                <a:latin typeface="Calibri" charset="0"/>
              </a:rPr>
              <a:t>COMPETENCY OF EVALUATORS</a:t>
            </a:r>
            <a:endParaRPr lang="en-US">
              <a:latin typeface="Calibri" charset="0"/>
            </a:endParaRPr>
          </a:p>
        </p:txBody>
      </p:sp>
      <p:sp>
        <p:nvSpPr>
          <p:cNvPr id="3" name="Content Placeholder 2"/>
          <p:cNvSpPr>
            <a:spLocks noGrp="1"/>
          </p:cNvSpPr>
          <p:nvPr>
            <p:ph idx="1"/>
          </p:nvPr>
        </p:nvSpPr>
        <p:spPr>
          <a:xfrm>
            <a:off x="457200" y="1341438"/>
            <a:ext cx="8229600" cy="4525962"/>
          </a:xfrm>
        </p:spPr>
        <p:txBody>
          <a:bodyPr>
            <a:normAutofit fontScale="92500" lnSpcReduction="10000"/>
          </a:bodyPr>
          <a:lstStyle/>
          <a:p>
            <a:pPr marL="457200" indent="-457200" eaLnBrk="1" hangingPunct="1">
              <a:buFont typeface="Arial"/>
              <a:buChar char="•"/>
              <a:defRPr/>
            </a:pPr>
            <a:r>
              <a:rPr lang="en-US" sz="2800" dirty="0">
                <a:solidFill>
                  <a:srgbClr val="0A0A92"/>
                </a:solidFill>
              </a:rPr>
              <a:t>Organizing skills</a:t>
            </a:r>
          </a:p>
          <a:p>
            <a:pPr marL="457200" indent="-457200" eaLnBrk="1" hangingPunct="1">
              <a:buFont typeface="Arial"/>
              <a:buChar char="•"/>
              <a:defRPr/>
            </a:pPr>
            <a:r>
              <a:rPr lang="en-US" sz="2800" dirty="0">
                <a:solidFill>
                  <a:srgbClr val="0A0A92"/>
                </a:solidFill>
              </a:rPr>
              <a:t>Knowledge of the manual</a:t>
            </a:r>
          </a:p>
          <a:p>
            <a:pPr marL="457200" indent="-457200" eaLnBrk="1" hangingPunct="1">
              <a:buFont typeface="Arial"/>
              <a:buChar char="•"/>
              <a:defRPr/>
            </a:pPr>
            <a:r>
              <a:rPr lang="en-US" sz="2800" dirty="0">
                <a:solidFill>
                  <a:srgbClr val="0A0A92"/>
                </a:solidFill>
              </a:rPr>
              <a:t>Questioning skills</a:t>
            </a:r>
          </a:p>
          <a:p>
            <a:pPr marL="457200" indent="-457200" eaLnBrk="1" hangingPunct="1">
              <a:buFont typeface="Arial"/>
              <a:buChar char="•"/>
              <a:defRPr/>
            </a:pPr>
            <a:r>
              <a:rPr lang="en-US" sz="2800" dirty="0">
                <a:solidFill>
                  <a:srgbClr val="0A0A92"/>
                </a:solidFill>
              </a:rPr>
              <a:t>Comprehensiveness of the evaluation</a:t>
            </a:r>
          </a:p>
          <a:p>
            <a:pPr marL="457200" indent="-457200" eaLnBrk="1" hangingPunct="1">
              <a:buFont typeface="Arial"/>
              <a:buChar char="•"/>
              <a:defRPr/>
            </a:pPr>
            <a:r>
              <a:rPr lang="en-US" sz="2800" dirty="0">
                <a:solidFill>
                  <a:srgbClr val="0A0A92"/>
                </a:solidFill>
              </a:rPr>
              <a:t>Listening to persons</a:t>
            </a:r>
          </a:p>
          <a:p>
            <a:pPr marL="457200" indent="-457200" eaLnBrk="1" hangingPunct="1">
              <a:buFont typeface="Arial"/>
              <a:buChar char="•"/>
              <a:defRPr/>
            </a:pPr>
            <a:r>
              <a:rPr lang="en-US" sz="2800" dirty="0">
                <a:solidFill>
                  <a:srgbClr val="0A0A92"/>
                </a:solidFill>
              </a:rPr>
              <a:t>Overall appearances</a:t>
            </a:r>
          </a:p>
          <a:p>
            <a:pPr marL="457200" indent="-457200" eaLnBrk="1" hangingPunct="1">
              <a:buFont typeface="Arial"/>
              <a:buChar char="•"/>
              <a:defRPr/>
            </a:pPr>
            <a:r>
              <a:rPr lang="en-US" sz="2800" dirty="0">
                <a:solidFill>
                  <a:srgbClr val="0A0A92"/>
                </a:solidFill>
              </a:rPr>
              <a:t>Reporting</a:t>
            </a:r>
          </a:p>
          <a:p>
            <a:pPr marL="457200" indent="-457200" eaLnBrk="1" hangingPunct="1">
              <a:buFont typeface="Arial"/>
              <a:buChar char="•"/>
              <a:defRPr/>
            </a:pPr>
            <a:r>
              <a:rPr lang="en-US" sz="2800" dirty="0">
                <a:solidFill>
                  <a:srgbClr val="0A0A92"/>
                </a:solidFill>
              </a:rPr>
              <a:t>Overall judgment</a:t>
            </a:r>
          </a:p>
          <a:p>
            <a:pPr marL="457200" indent="-457200" eaLnBrk="1" hangingPunct="1">
              <a:buFont typeface="Arial"/>
              <a:buChar char="•"/>
              <a:defRPr/>
            </a:pPr>
            <a:r>
              <a:rPr lang="en-US" sz="2800" dirty="0">
                <a:solidFill>
                  <a:srgbClr val="0A0A92"/>
                </a:solidFill>
              </a:rPr>
              <a:t>Overall rapport with persons</a:t>
            </a:r>
          </a:p>
          <a:p>
            <a:pPr marL="457200" indent="-457200" eaLnBrk="1" hangingPunct="1">
              <a:buFont typeface="Arial"/>
              <a:buChar char="•"/>
              <a:defRPr/>
            </a:pPr>
            <a:r>
              <a:rPr lang="en-US" sz="2800" dirty="0">
                <a:solidFill>
                  <a:srgbClr val="0A0A92"/>
                </a:solidFill>
              </a:rPr>
              <a:t>Aplomb (self-confidence) and decorum (etiquette)</a:t>
            </a:r>
          </a:p>
          <a:p>
            <a:pPr>
              <a:defRPr/>
            </a:pPr>
            <a:endParaRPr lang="en-US" dirty="0"/>
          </a:p>
        </p:txBody>
      </p:sp>
    </p:spTree>
    <p:extLst>
      <p:ext uri="{BB962C8B-B14F-4D97-AF65-F5344CB8AC3E}">
        <p14:creationId xmlns:p14="http://schemas.microsoft.com/office/powerpoint/2010/main" val="364493317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t>Curricula Models</a:t>
            </a:r>
            <a:endParaRPr lang="en-GB" smtClean="0"/>
          </a:p>
        </p:txBody>
      </p:sp>
      <p:sp>
        <p:nvSpPr>
          <p:cNvPr id="28675" name="Rectangle 3"/>
          <p:cNvSpPr>
            <a:spLocks noChangeArrowheads="1"/>
          </p:cNvSpPr>
          <p:nvPr/>
        </p:nvSpPr>
        <p:spPr bwMode="auto">
          <a:xfrm>
            <a:off x="1752600" y="2438400"/>
            <a:ext cx="1524000" cy="3657600"/>
          </a:xfrm>
          <a:prstGeom prst="rect">
            <a:avLst/>
          </a:prstGeom>
          <a:solidFill>
            <a:srgbClr val="FFFF66"/>
          </a:solidFill>
          <a:ln w="9525">
            <a:solidFill>
              <a:srgbClr val="000000"/>
            </a:solidFill>
            <a:miter lim="800000"/>
            <a:headEnd/>
            <a:tailEnd/>
          </a:ln>
        </p:spPr>
        <p:txBody>
          <a:bodyPr wrap="none" anchor="ctr"/>
          <a:lstStyle/>
          <a:p>
            <a:pPr algn="ctr"/>
            <a:endParaRPr lang="en-US" sz="2400">
              <a:solidFill>
                <a:srgbClr val="000000"/>
              </a:solidFill>
            </a:endParaRPr>
          </a:p>
        </p:txBody>
      </p:sp>
      <p:sp>
        <p:nvSpPr>
          <p:cNvPr id="28676" name="Rectangle 4"/>
          <p:cNvSpPr>
            <a:spLocks noChangeArrowheads="1"/>
          </p:cNvSpPr>
          <p:nvPr/>
        </p:nvSpPr>
        <p:spPr bwMode="auto">
          <a:xfrm>
            <a:off x="3581400" y="2438400"/>
            <a:ext cx="1524000" cy="3657600"/>
          </a:xfrm>
          <a:prstGeom prst="rect">
            <a:avLst/>
          </a:prstGeom>
          <a:solidFill>
            <a:srgbClr val="FFFF99"/>
          </a:solidFill>
          <a:ln w="9525">
            <a:solidFill>
              <a:srgbClr val="000000"/>
            </a:solidFill>
            <a:miter lim="800000"/>
            <a:headEnd/>
            <a:tailEnd/>
          </a:ln>
        </p:spPr>
        <p:txBody>
          <a:bodyPr wrap="none" anchor="ctr"/>
          <a:lstStyle/>
          <a:p>
            <a:pPr eaLnBrk="0" hangingPunct="0"/>
            <a:endParaRPr lang="en-MY"/>
          </a:p>
        </p:txBody>
      </p:sp>
      <p:sp>
        <p:nvSpPr>
          <p:cNvPr id="28677" name="Rectangle 5"/>
          <p:cNvSpPr>
            <a:spLocks noChangeArrowheads="1"/>
          </p:cNvSpPr>
          <p:nvPr/>
        </p:nvSpPr>
        <p:spPr bwMode="auto">
          <a:xfrm>
            <a:off x="5410200" y="2438400"/>
            <a:ext cx="1524000" cy="3657600"/>
          </a:xfrm>
          <a:prstGeom prst="rect">
            <a:avLst/>
          </a:prstGeom>
          <a:solidFill>
            <a:srgbClr val="CCFFCC"/>
          </a:solidFill>
          <a:ln w="9525">
            <a:solidFill>
              <a:srgbClr val="000000"/>
            </a:solidFill>
            <a:miter lim="800000"/>
            <a:headEnd/>
            <a:tailEnd/>
          </a:ln>
        </p:spPr>
        <p:txBody>
          <a:bodyPr wrap="none" anchor="ctr"/>
          <a:lstStyle/>
          <a:p>
            <a:pPr eaLnBrk="0" hangingPunct="0"/>
            <a:endParaRPr lang="en-MY"/>
          </a:p>
        </p:txBody>
      </p:sp>
      <p:sp>
        <p:nvSpPr>
          <p:cNvPr id="28678" name="Rectangle 6"/>
          <p:cNvSpPr>
            <a:spLocks noChangeArrowheads="1"/>
          </p:cNvSpPr>
          <p:nvPr/>
        </p:nvSpPr>
        <p:spPr bwMode="auto">
          <a:xfrm>
            <a:off x="7239000" y="2438400"/>
            <a:ext cx="1524000" cy="3657600"/>
          </a:xfrm>
          <a:prstGeom prst="rect">
            <a:avLst/>
          </a:prstGeom>
          <a:solidFill>
            <a:srgbClr val="CCFF66"/>
          </a:solidFill>
          <a:ln w="9525">
            <a:solidFill>
              <a:srgbClr val="000000"/>
            </a:solidFill>
            <a:miter lim="800000"/>
            <a:headEnd/>
            <a:tailEnd/>
          </a:ln>
        </p:spPr>
        <p:txBody>
          <a:bodyPr wrap="none" anchor="ctr"/>
          <a:lstStyle/>
          <a:p>
            <a:pPr eaLnBrk="0" hangingPunct="0"/>
            <a:endParaRPr lang="en-MY"/>
          </a:p>
        </p:txBody>
      </p:sp>
      <p:sp>
        <p:nvSpPr>
          <p:cNvPr id="28679" name="Line 7"/>
          <p:cNvSpPr>
            <a:spLocks noChangeShapeType="1"/>
          </p:cNvSpPr>
          <p:nvPr/>
        </p:nvSpPr>
        <p:spPr bwMode="auto">
          <a:xfrm flipV="1">
            <a:off x="2667000" y="2438400"/>
            <a:ext cx="0" cy="3657600"/>
          </a:xfrm>
          <a:prstGeom prst="line">
            <a:avLst/>
          </a:prstGeom>
          <a:noFill/>
          <a:ln w="9525">
            <a:solidFill>
              <a:srgbClr val="000000"/>
            </a:solidFill>
            <a:round/>
            <a:headEnd/>
            <a:tailEnd/>
          </a:ln>
        </p:spPr>
        <p:txBody>
          <a:bodyPr/>
          <a:lstStyle/>
          <a:p>
            <a:endParaRPr lang="en-MY"/>
          </a:p>
        </p:txBody>
      </p:sp>
      <p:sp>
        <p:nvSpPr>
          <p:cNvPr id="28680" name="Line 8"/>
          <p:cNvSpPr>
            <a:spLocks noChangeShapeType="1"/>
          </p:cNvSpPr>
          <p:nvPr/>
        </p:nvSpPr>
        <p:spPr bwMode="auto">
          <a:xfrm flipH="1" flipV="1">
            <a:off x="4343400" y="2438400"/>
            <a:ext cx="304800" cy="3657600"/>
          </a:xfrm>
          <a:prstGeom prst="line">
            <a:avLst/>
          </a:prstGeom>
          <a:noFill/>
          <a:ln w="9525">
            <a:solidFill>
              <a:srgbClr val="000000"/>
            </a:solidFill>
            <a:round/>
            <a:headEnd/>
            <a:tailEnd/>
          </a:ln>
        </p:spPr>
        <p:txBody>
          <a:bodyPr/>
          <a:lstStyle/>
          <a:p>
            <a:endParaRPr lang="en-MY"/>
          </a:p>
        </p:txBody>
      </p:sp>
      <p:sp>
        <p:nvSpPr>
          <p:cNvPr id="28681" name="Line 9"/>
          <p:cNvSpPr>
            <a:spLocks noChangeShapeType="1"/>
          </p:cNvSpPr>
          <p:nvPr/>
        </p:nvSpPr>
        <p:spPr bwMode="auto">
          <a:xfrm flipH="1">
            <a:off x="6248400" y="2438400"/>
            <a:ext cx="228600" cy="3657600"/>
          </a:xfrm>
          <a:prstGeom prst="line">
            <a:avLst/>
          </a:prstGeom>
          <a:noFill/>
          <a:ln w="9525">
            <a:solidFill>
              <a:srgbClr val="000000"/>
            </a:solidFill>
            <a:round/>
            <a:headEnd/>
            <a:tailEnd/>
          </a:ln>
        </p:spPr>
        <p:txBody>
          <a:bodyPr/>
          <a:lstStyle/>
          <a:p>
            <a:endParaRPr lang="en-MY"/>
          </a:p>
        </p:txBody>
      </p:sp>
      <p:sp>
        <p:nvSpPr>
          <p:cNvPr id="28682" name="Line 10"/>
          <p:cNvSpPr>
            <a:spLocks noChangeShapeType="1"/>
          </p:cNvSpPr>
          <p:nvPr/>
        </p:nvSpPr>
        <p:spPr bwMode="auto">
          <a:xfrm>
            <a:off x="8001000" y="2438400"/>
            <a:ext cx="533400" cy="1828800"/>
          </a:xfrm>
          <a:prstGeom prst="line">
            <a:avLst/>
          </a:prstGeom>
          <a:noFill/>
          <a:ln w="9525">
            <a:solidFill>
              <a:srgbClr val="000000"/>
            </a:solidFill>
            <a:round/>
            <a:headEnd/>
            <a:tailEnd/>
          </a:ln>
        </p:spPr>
        <p:txBody>
          <a:bodyPr/>
          <a:lstStyle/>
          <a:p>
            <a:endParaRPr lang="en-MY"/>
          </a:p>
        </p:txBody>
      </p:sp>
      <p:sp>
        <p:nvSpPr>
          <p:cNvPr id="28683" name="Line 11"/>
          <p:cNvSpPr>
            <a:spLocks noChangeShapeType="1"/>
          </p:cNvSpPr>
          <p:nvPr/>
        </p:nvSpPr>
        <p:spPr bwMode="auto">
          <a:xfrm flipH="1">
            <a:off x="8077200" y="4191000"/>
            <a:ext cx="457200" cy="1905000"/>
          </a:xfrm>
          <a:prstGeom prst="line">
            <a:avLst/>
          </a:prstGeom>
          <a:noFill/>
          <a:ln w="9525">
            <a:solidFill>
              <a:srgbClr val="000000"/>
            </a:solidFill>
            <a:round/>
            <a:headEnd/>
            <a:tailEnd/>
          </a:ln>
        </p:spPr>
        <p:txBody>
          <a:bodyPr/>
          <a:lstStyle/>
          <a:p>
            <a:endParaRPr lang="en-MY"/>
          </a:p>
        </p:txBody>
      </p:sp>
      <p:sp>
        <p:nvSpPr>
          <p:cNvPr id="28684" name="Rectangle 12"/>
          <p:cNvSpPr>
            <a:spLocks noChangeArrowheads="1"/>
          </p:cNvSpPr>
          <p:nvPr/>
        </p:nvSpPr>
        <p:spPr bwMode="auto">
          <a:xfrm>
            <a:off x="381000" y="51816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1</a:t>
            </a:r>
            <a:endParaRPr lang="en-GB" sz="2400">
              <a:solidFill>
                <a:srgbClr val="000000"/>
              </a:solidFill>
            </a:endParaRPr>
          </a:p>
        </p:txBody>
      </p:sp>
      <p:sp>
        <p:nvSpPr>
          <p:cNvPr id="28685" name="Rectangle 13"/>
          <p:cNvSpPr>
            <a:spLocks noChangeArrowheads="1"/>
          </p:cNvSpPr>
          <p:nvPr/>
        </p:nvSpPr>
        <p:spPr bwMode="auto">
          <a:xfrm>
            <a:off x="381000" y="24384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4</a:t>
            </a:r>
            <a:endParaRPr lang="en-GB" sz="2400">
              <a:solidFill>
                <a:srgbClr val="000000"/>
              </a:solidFill>
            </a:endParaRPr>
          </a:p>
        </p:txBody>
      </p:sp>
      <p:sp>
        <p:nvSpPr>
          <p:cNvPr id="28686" name="Rectangle 14"/>
          <p:cNvSpPr>
            <a:spLocks noChangeArrowheads="1"/>
          </p:cNvSpPr>
          <p:nvPr/>
        </p:nvSpPr>
        <p:spPr bwMode="auto">
          <a:xfrm>
            <a:off x="381000" y="33528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3</a:t>
            </a:r>
            <a:endParaRPr lang="en-GB" sz="2400">
              <a:solidFill>
                <a:srgbClr val="000000"/>
              </a:solidFill>
            </a:endParaRPr>
          </a:p>
        </p:txBody>
      </p:sp>
      <p:sp>
        <p:nvSpPr>
          <p:cNvPr id="28687" name="Rectangle 15"/>
          <p:cNvSpPr>
            <a:spLocks noChangeArrowheads="1"/>
          </p:cNvSpPr>
          <p:nvPr/>
        </p:nvSpPr>
        <p:spPr bwMode="auto">
          <a:xfrm>
            <a:off x="381000" y="42672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2</a:t>
            </a:r>
            <a:endParaRPr lang="en-GB" sz="2400">
              <a:solidFill>
                <a:srgbClr val="000000"/>
              </a:solidFill>
            </a:endParaRPr>
          </a:p>
        </p:txBody>
      </p:sp>
      <p:sp>
        <p:nvSpPr>
          <p:cNvPr id="28688" name="Text Box 16"/>
          <p:cNvSpPr txBox="1">
            <a:spLocks noChangeArrowheads="1"/>
          </p:cNvSpPr>
          <p:nvPr/>
        </p:nvSpPr>
        <p:spPr bwMode="auto">
          <a:xfrm>
            <a:off x="1828800" y="3602038"/>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89" name="Text Box 17"/>
          <p:cNvSpPr txBox="1">
            <a:spLocks noChangeArrowheads="1"/>
          </p:cNvSpPr>
          <p:nvPr/>
        </p:nvSpPr>
        <p:spPr bwMode="auto">
          <a:xfrm>
            <a:off x="2667000" y="48768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0" name="Text Box 18"/>
          <p:cNvSpPr txBox="1">
            <a:spLocks noChangeArrowheads="1"/>
          </p:cNvSpPr>
          <p:nvPr/>
        </p:nvSpPr>
        <p:spPr bwMode="auto">
          <a:xfrm>
            <a:off x="3657600" y="3657600"/>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1" name="Text Box 19"/>
          <p:cNvSpPr txBox="1">
            <a:spLocks noChangeArrowheads="1"/>
          </p:cNvSpPr>
          <p:nvPr/>
        </p:nvSpPr>
        <p:spPr bwMode="auto">
          <a:xfrm>
            <a:off x="5638800" y="3629025"/>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2" name="Text Box 20"/>
          <p:cNvSpPr txBox="1">
            <a:spLocks noChangeArrowheads="1"/>
          </p:cNvSpPr>
          <p:nvPr/>
        </p:nvSpPr>
        <p:spPr bwMode="auto">
          <a:xfrm>
            <a:off x="7467600" y="3629025"/>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3" name="Text Box 21"/>
          <p:cNvSpPr txBox="1">
            <a:spLocks noChangeArrowheads="1"/>
          </p:cNvSpPr>
          <p:nvPr/>
        </p:nvSpPr>
        <p:spPr bwMode="auto">
          <a:xfrm>
            <a:off x="4419600" y="26670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4" name="Text Box 22"/>
          <p:cNvSpPr txBox="1">
            <a:spLocks noChangeArrowheads="1"/>
          </p:cNvSpPr>
          <p:nvPr/>
        </p:nvSpPr>
        <p:spPr bwMode="auto">
          <a:xfrm>
            <a:off x="6324600" y="54102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5" name="Text Box 23"/>
          <p:cNvSpPr txBox="1">
            <a:spLocks noChangeArrowheads="1"/>
          </p:cNvSpPr>
          <p:nvPr/>
        </p:nvSpPr>
        <p:spPr bwMode="auto">
          <a:xfrm>
            <a:off x="8153400" y="25146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6" name="Line 24"/>
          <p:cNvSpPr>
            <a:spLocks noChangeShapeType="1"/>
          </p:cNvSpPr>
          <p:nvPr/>
        </p:nvSpPr>
        <p:spPr bwMode="auto">
          <a:xfrm flipV="1">
            <a:off x="1524000" y="2438400"/>
            <a:ext cx="0" cy="3657600"/>
          </a:xfrm>
          <a:prstGeom prst="line">
            <a:avLst/>
          </a:prstGeom>
          <a:noFill/>
          <a:ln w="57150">
            <a:solidFill>
              <a:srgbClr val="000000"/>
            </a:solidFill>
            <a:round/>
            <a:headEnd/>
            <a:tailEnd type="triangle" w="med" len="med"/>
          </a:ln>
        </p:spPr>
        <p:txBody>
          <a:bodyPr/>
          <a:lstStyle/>
          <a:p>
            <a:endParaRPr lang="en-MY"/>
          </a:p>
        </p:txBody>
      </p:sp>
      <p:sp>
        <p:nvSpPr>
          <p:cNvPr id="28697" name="Text Box 25"/>
          <p:cNvSpPr txBox="1">
            <a:spLocks noChangeArrowheads="1"/>
          </p:cNvSpPr>
          <p:nvPr/>
        </p:nvSpPr>
        <p:spPr bwMode="auto">
          <a:xfrm>
            <a:off x="428625" y="1357313"/>
            <a:ext cx="8286750" cy="830262"/>
          </a:xfrm>
          <a:prstGeom prst="rect">
            <a:avLst/>
          </a:prstGeom>
          <a:solidFill>
            <a:srgbClr val="FFCCFF"/>
          </a:solidFill>
          <a:ln w="9525">
            <a:solidFill>
              <a:srgbClr val="000000"/>
            </a:solidFill>
            <a:miter lim="800000"/>
            <a:headEnd/>
            <a:tailEnd/>
          </a:ln>
        </p:spPr>
        <p:txBody>
          <a:bodyPr>
            <a:spAutoFit/>
          </a:bodyPr>
          <a:lstStyle/>
          <a:p>
            <a:pPr algn="ctr"/>
            <a:r>
              <a:rPr lang="en-US" sz="2400">
                <a:solidFill>
                  <a:srgbClr val="000000"/>
                </a:solidFill>
              </a:rPr>
              <a:t>Distribution of </a:t>
            </a:r>
            <a:r>
              <a:rPr lang="en-US" sz="2400">
                <a:solidFill>
                  <a:srgbClr val="FF0000"/>
                </a:solidFill>
              </a:rPr>
              <a:t>K</a:t>
            </a:r>
            <a:r>
              <a:rPr lang="en-US" sz="2400">
                <a:solidFill>
                  <a:srgbClr val="000000"/>
                </a:solidFill>
              </a:rPr>
              <a:t>nowledge, </a:t>
            </a:r>
            <a:r>
              <a:rPr lang="en-US" sz="2400">
                <a:solidFill>
                  <a:srgbClr val="FF0000"/>
                </a:solidFill>
              </a:rPr>
              <a:t>S</a:t>
            </a:r>
            <a:r>
              <a:rPr lang="en-US" sz="2400">
                <a:solidFill>
                  <a:srgbClr val="000000"/>
                </a:solidFill>
              </a:rPr>
              <a:t>kills &amp; </a:t>
            </a:r>
            <a:r>
              <a:rPr lang="en-US" sz="2400">
                <a:solidFill>
                  <a:srgbClr val="FF0000"/>
                </a:solidFill>
              </a:rPr>
              <a:t>A</a:t>
            </a:r>
            <a:r>
              <a:rPr lang="en-US" sz="2400">
                <a:solidFill>
                  <a:srgbClr val="000000"/>
                </a:solidFill>
              </a:rPr>
              <a:t>ttitude </a:t>
            </a:r>
          </a:p>
          <a:p>
            <a:pPr algn="ctr"/>
            <a:r>
              <a:rPr lang="en-US" sz="2400">
                <a:solidFill>
                  <a:srgbClr val="000000"/>
                </a:solidFill>
              </a:rPr>
              <a:t>elements throughout the 4 years</a:t>
            </a:r>
            <a:endParaRPr lang="en-GB" sz="2400">
              <a:solidFill>
                <a:srgbClr val="000000"/>
              </a:solidFill>
            </a:endParaRPr>
          </a:p>
        </p:txBody>
      </p:sp>
      <p:sp>
        <p:nvSpPr>
          <p:cNvPr id="28698" name="Text Box 26"/>
          <p:cNvSpPr txBox="1">
            <a:spLocks noChangeArrowheads="1"/>
          </p:cNvSpPr>
          <p:nvPr/>
        </p:nvSpPr>
        <p:spPr bwMode="auto">
          <a:xfrm>
            <a:off x="2270125" y="6137275"/>
            <a:ext cx="404813" cy="457200"/>
          </a:xfrm>
          <a:prstGeom prst="rect">
            <a:avLst/>
          </a:prstGeom>
          <a:noFill/>
          <a:ln w="9525">
            <a:noFill/>
            <a:miter lim="800000"/>
            <a:headEnd/>
            <a:tailEnd/>
          </a:ln>
        </p:spPr>
        <p:txBody>
          <a:bodyPr wrap="none">
            <a:spAutoFit/>
          </a:bodyPr>
          <a:lstStyle/>
          <a:p>
            <a:r>
              <a:rPr lang="en-US" sz="2400"/>
              <a:t>A</a:t>
            </a:r>
            <a:endParaRPr lang="en-GB" sz="2400"/>
          </a:p>
        </p:txBody>
      </p:sp>
      <p:sp>
        <p:nvSpPr>
          <p:cNvPr id="28699" name="Text Box 27"/>
          <p:cNvSpPr txBox="1">
            <a:spLocks noChangeArrowheads="1"/>
          </p:cNvSpPr>
          <p:nvPr/>
        </p:nvSpPr>
        <p:spPr bwMode="auto">
          <a:xfrm>
            <a:off x="4175125" y="6137275"/>
            <a:ext cx="387350" cy="457200"/>
          </a:xfrm>
          <a:prstGeom prst="rect">
            <a:avLst/>
          </a:prstGeom>
          <a:noFill/>
          <a:ln w="9525">
            <a:noFill/>
            <a:miter lim="800000"/>
            <a:headEnd/>
            <a:tailEnd/>
          </a:ln>
        </p:spPr>
        <p:txBody>
          <a:bodyPr wrap="none">
            <a:spAutoFit/>
          </a:bodyPr>
          <a:lstStyle/>
          <a:p>
            <a:r>
              <a:rPr lang="en-US" sz="2400"/>
              <a:t>B</a:t>
            </a:r>
            <a:endParaRPr lang="en-GB" sz="2400"/>
          </a:p>
        </p:txBody>
      </p:sp>
      <p:sp>
        <p:nvSpPr>
          <p:cNvPr id="28700" name="Text Box 28"/>
          <p:cNvSpPr txBox="1">
            <a:spLocks noChangeArrowheads="1"/>
          </p:cNvSpPr>
          <p:nvPr/>
        </p:nvSpPr>
        <p:spPr bwMode="auto">
          <a:xfrm>
            <a:off x="6003925" y="6096000"/>
            <a:ext cx="387350" cy="457200"/>
          </a:xfrm>
          <a:prstGeom prst="rect">
            <a:avLst/>
          </a:prstGeom>
          <a:noFill/>
          <a:ln w="9525">
            <a:noFill/>
            <a:miter lim="800000"/>
            <a:headEnd/>
            <a:tailEnd/>
          </a:ln>
        </p:spPr>
        <p:txBody>
          <a:bodyPr wrap="none">
            <a:spAutoFit/>
          </a:bodyPr>
          <a:lstStyle/>
          <a:p>
            <a:r>
              <a:rPr lang="en-US" sz="2400"/>
              <a:t>C</a:t>
            </a:r>
            <a:endParaRPr lang="en-GB" sz="2400"/>
          </a:p>
        </p:txBody>
      </p:sp>
      <p:sp>
        <p:nvSpPr>
          <p:cNvPr id="28701" name="Text Box 29"/>
          <p:cNvSpPr txBox="1">
            <a:spLocks noChangeArrowheads="1"/>
          </p:cNvSpPr>
          <p:nvPr/>
        </p:nvSpPr>
        <p:spPr bwMode="auto">
          <a:xfrm>
            <a:off x="7756525" y="6096000"/>
            <a:ext cx="404813" cy="457200"/>
          </a:xfrm>
          <a:prstGeom prst="rect">
            <a:avLst/>
          </a:prstGeom>
          <a:noFill/>
          <a:ln w="9525">
            <a:noFill/>
            <a:miter lim="800000"/>
            <a:headEnd/>
            <a:tailEnd/>
          </a:ln>
        </p:spPr>
        <p:txBody>
          <a:bodyPr wrap="none">
            <a:spAutoFit/>
          </a:bodyPr>
          <a:lstStyle/>
          <a:p>
            <a:r>
              <a:rPr lang="en-US" sz="2400"/>
              <a:t>D</a:t>
            </a:r>
            <a:endParaRPr lang="en-GB" sz="2400"/>
          </a:p>
        </p:txBody>
      </p:sp>
    </p:spTree>
    <p:extLst>
      <p:ext uri="{BB962C8B-B14F-4D97-AF65-F5344CB8AC3E}">
        <p14:creationId xmlns:p14="http://schemas.microsoft.com/office/powerpoint/2010/main" val="234007078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4433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a:t>
            </a:r>
            <a:br>
              <a:rPr lang="en-US" dirty="0" smtClean="0"/>
            </a:br>
            <a:r>
              <a:rPr lang="en-US" dirty="0" smtClean="0"/>
              <a:t>Day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21104148"/>
              </p:ext>
            </p:extLst>
          </p:nvPr>
        </p:nvGraphicFramePr>
        <p:xfrm>
          <a:off x="364629" y="1837125"/>
          <a:ext cx="8562480" cy="914400"/>
        </p:xfrm>
        <a:graphic>
          <a:graphicData uri="http://schemas.openxmlformats.org/drawingml/2006/table">
            <a:tbl>
              <a:tblPr firstRow="1" bandRow="1">
                <a:tableStyleId>{5C22544A-7EE6-4342-B048-85BDC9FD1C3A}</a:tableStyleId>
              </a:tblPr>
              <a:tblGrid>
                <a:gridCol w="905284"/>
                <a:gridCol w="5419132"/>
                <a:gridCol w="2238064"/>
              </a:tblGrid>
              <a:tr h="370840">
                <a:tc>
                  <a:txBody>
                    <a:bodyPr/>
                    <a:lstStyle/>
                    <a:p>
                      <a:r>
                        <a:rPr lang="en-US" sz="2400" dirty="0" smtClean="0"/>
                        <a:t>Time</a:t>
                      </a:r>
                      <a:endParaRPr lang="en-US" sz="2400" dirty="0"/>
                    </a:p>
                  </a:txBody>
                  <a:tcPr/>
                </a:tc>
                <a:tc>
                  <a:txBody>
                    <a:bodyPr/>
                    <a:lstStyle/>
                    <a:p>
                      <a:r>
                        <a:rPr lang="en-US" sz="2400" dirty="0" smtClean="0"/>
                        <a:t>Item</a:t>
                      </a:r>
                      <a:endParaRPr lang="en-US" sz="2400" dirty="0"/>
                    </a:p>
                  </a:txBody>
                  <a:tcPr/>
                </a:tc>
                <a:tc>
                  <a:txBody>
                    <a:bodyPr/>
                    <a:lstStyle/>
                    <a:p>
                      <a:r>
                        <a:rPr lang="en-US" sz="2400" dirty="0" smtClean="0"/>
                        <a:t>Facilitator</a:t>
                      </a:r>
                      <a:endParaRPr lang="en-US" sz="2400" dirty="0"/>
                    </a:p>
                  </a:txBody>
                  <a:tcPr/>
                </a:tc>
              </a:tr>
              <a:tr h="370840">
                <a:tc>
                  <a:txBody>
                    <a:bodyPr/>
                    <a:lstStyle/>
                    <a:p>
                      <a:r>
                        <a:rPr lang="en-US" sz="2400" dirty="0" smtClean="0"/>
                        <a:t>16.00</a:t>
                      </a:r>
                      <a:endParaRPr lang="en-US" sz="2400" dirty="0"/>
                    </a:p>
                  </a:txBody>
                  <a:tcPr/>
                </a:tc>
                <a:tc>
                  <a:txBody>
                    <a:bodyPr/>
                    <a:lstStyle/>
                    <a:p>
                      <a:r>
                        <a:rPr lang="en-US" sz="2400" dirty="0" smtClean="0"/>
                        <a:t>Curriculum &amp; Learning Process (3)</a:t>
                      </a:r>
                      <a:endParaRPr lang="en-US" sz="2400" dirty="0"/>
                    </a:p>
                  </a:txBody>
                  <a:tcPr/>
                </a:tc>
                <a:tc>
                  <a:txBody>
                    <a:bodyPr/>
                    <a:lstStyle/>
                    <a:p>
                      <a:r>
                        <a:rPr lang="en-US" sz="2400" dirty="0" smtClean="0"/>
                        <a:t>Megat Johari</a:t>
                      </a:r>
                      <a:endParaRPr lang="en-US" sz="2400" dirty="0"/>
                    </a:p>
                  </a:txBody>
                  <a:tcPr/>
                </a:tc>
              </a:tr>
            </a:tbl>
          </a:graphicData>
        </a:graphic>
      </p:graphicFrame>
    </p:spTree>
    <p:extLst>
      <p:ext uri="{BB962C8B-B14F-4D97-AF65-F5344CB8AC3E}">
        <p14:creationId xmlns:p14="http://schemas.microsoft.com/office/powerpoint/2010/main" val="339127569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dirty="0" smtClean="0"/>
              <a:t>3. </a:t>
            </a:r>
            <a:r>
              <a:rPr lang="en-US" b="1" dirty="0" smtClean="0"/>
              <a:t>Curriculum </a:t>
            </a:r>
            <a:r>
              <a:rPr lang="en-US" b="1" dirty="0" smtClean="0"/>
              <a:t>&amp; Learning Process</a:t>
            </a:r>
            <a:endParaRPr lang="en-US" b="1" dirty="0"/>
          </a:p>
        </p:txBody>
      </p:sp>
      <p:sp>
        <p:nvSpPr>
          <p:cNvPr id="3" name="Content Placeholder 2"/>
          <p:cNvSpPr>
            <a:spLocks noGrp="1"/>
          </p:cNvSpPr>
          <p:nvPr>
            <p:ph idx="1"/>
          </p:nvPr>
        </p:nvSpPr>
        <p:spPr/>
        <p:txBody>
          <a:bodyPr>
            <a:normAutofit fontScale="85000" lnSpcReduction="10000"/>
          </a:bodyPr>
          <a:lstStyle/>
          <a:p>
            <a:r>
              <a:rPr lang="en-US" b="1" dirty="0">
                <a:solidFill>
                  <a:srgbClr val="FF0000"/>
                </a:solidFill>
              </a:rPr>
              <a:t>B</a:t>
            </a:r>
            <a:r>
              <a:rPr lang="en-US" b="1" dirty="0" smtClean="0">
                <a:solidFill>
                  <a:srgbClr val="FF0000"/>
                </a:solidFill>
              </a:rPr>
              <a:t>alanced</a:t>
            </a:r>
            <a:r>
              <a:rPr lang="en-US" dirty="0" smtClean="0"/>
              <a:t> </a:t>
            </a:r>
            <a:r>
              <a:rPr lang="en-US" dirty="0"/>
              <a:t>(</a:t>
            </a:r>
            <a:r>
              <a:rPr lang="en-US" dirty="0" smtClean="0"/>
              <a:t>technical </a:t>
            </a:r>
            <a:r>
              <a:rPr lang="en-US" dirty="0"/>
              <a:t>and non-</a:t>
            </a:r>
            <a:r>
              <a:rPr lang="en-US" dirty="0" smtClean="0"/>
              <a:t>technical) </a:t>
            </a:r>
            <a:r>
              <a:rPr lang="en-US" dirty="0"/>
              <a:t>contents </a:t>
            </a:r>
            <a:r>
              <a:rPr lang="en-US" dirty="0" smtClean="0"/>
              <a:t>with </a:t>
            </a:r>
            <a:r>
              <a:rPr lang="en-US" b="1" dirty="0">
                <a:solidFill>
                  <a:srgbClr val="FF0000"/>
                </a:solidFill>
              </a:rPr>
              <a:t>appropriate assessment </a:t>
            </a:r>
            <a:r>
              <a:rPr lang="en-US" dirty="0"/>
              <a:t>and evaluation methods</a:t>
            </a:r>
            <a:r>
              <a:rPr lang="en-US" dirty="0" smtClean="0"/>
              <a:t>.</a:t>
            </a:r>
          </a:p>
          <a:p>
            <a:r>
              <a:rPr lang="en-US" dirty="0" smtClean="0"/>
              <a:t> </a:t>
            </a:r>
            <a:r>
              <a:rPr lang="en-US" dirty="0"/>
              <a:t>W</a:t>
            </a:r>
            <a:r>
              <a:rPr lang="en-US" dirty="0" smtClean="0"/>
              <a:t>ell</a:t>
            </a:r>
            <a:r>
              <a:rPr lang="en-US" dirty="0"/>
              <a:t>-defined </a:t>
            </a:r>
            <a:r>
              <a:rPr lang="en-US" b="1" dirty="0">
                <a:solidFill>
                  <a:srgbClr val="FF0000"/>
                </a:solidFill>
              </a:rPr>
              <a:t>core</a:t>
            </a:r>
            <a:r>
              <a:rPr lang="en-US" dirty="0"/>
              <a:t> of essential </a:t>
            </a:r>
            <a:r>
              <a:rPr lang="en-US" dirty="0" smtClean="0"/>
              <a:t>subjects</a:t>
            </a:r>
          </a:p>
          <a:p>
            <a:r>
              <a:rPr lang="en-US" dirty="0" smtClean="0"/>
              <a:t> </a:t>
            </a:r>
            <a:r>
              <a:rPr lang="en-US" dirty="0"/>
              <a:t>S</a:t>
            </a:r>
            <a:r>
              <a:rPr lang="en-US" dirty="0" smtClean="0"/>
              <a:t>upported </a:t>
            </a:r>
            <a:r>
              <a:rPr lang="en-US" dirty="0"/>
              <a:t>by requisite </a:t>
            </a:r>
            <a:r>
              <a:rPr lang="en-US" b="1" dirty="0">
                <a:solidFill>
                  <a:srgbClr val="FF0000"/>
                </a:solidFill>
              </a:rPr>
              <a:t>compulsory </a:t>
            </a:r>
            <a:r>
              <a:rPr lang="en-US" dirty="0"/>
              <a:t>as well as </a:t>
            </a:r>
            <a:r>
              <a:rPr lang="en-US" b="1" dirty="0">
                <a:solidFill>
                  <a:srgbClr val="FF0000"/>
                </a:solidFill>
              </a:rPr>
              <a:t>elective</a:t>
            </a:r>
            <a:r>
              <a:rPr lang="en-US" dirty="0"/>
              <a:t> courses</a:t>
            </a:r>
            <a:r>
              <a:rPr lang="en-US" dirty="0" smtClean="0"/>
              <a:t>.</a:t>
            </a:r>
          </a:p>
          <a:p>
            <a:r>
              <a:rPr lang="en-US" dirty="0" smtClean="0"/>
              <a:t> Invoke </a:t>
            </a:r>
            <a:r>
              <a:rPr lang="en-US" dirty="0"/>
              <a:t>awareness and comprehension of societal problems amongst the students and should </a:t>
            </a:r>
            <a:r>
              <a:rPr lang="en-US" b="1" dirty="0">
                <a:solidFill>
                  <a:srgbClr val="FF0000"/>
                </a:solidFill>
              </a:rPr>
              <a:t>motivate</a:t>
            </a:r>
            <a:r>
              <a:rPr lang="en-US" dirty="0"/>
              <a:t> them to seek solutions for improving the quality of </a:t>
            </a:r>
            <a:r>
              <a:rPr lang="en-US" dirty="0" smtClean="0"/>
              <a:t>life.</a:t>
            </a:r>
          </a:p>
          <a:p>
            <a:r>
              <a:rPr lang="en-US" dirty="0" smtClean="0"/>
              <a:t>The </a:t>
            </a:r>
            <a:r>
              <a:rPr lang="en-US" dirty="0"/>
              <a:t>theory content of the curriculum has to be supplemented with appropriate experimentation in </a:t>
            </a:r>
            <a:r>
              <a:rPr lang="en-US" b="1" dirty="0">
                <a:solidFill>
                  <a:srgbClr val="FF0000"/>
                </a:solidFill>
              </a:rPr>
              <a:t>lab</a:t>
            </a:r>
            <a:r>
              <a:rPr lang="en-US" dirty="0"/>
              <a:t>oratories.</a:t>
            </a:r>
            <a:r>
              <a:rPr lang="en-MY" dirty="0" smtClean="0">
                <a:effectLst/>
              </a:rPr>
              <a:t> </a:t>
            </a:r>
            <a:endParaRPr lang="en-US" dirty="0"/>
          </a:p>
        </p:txBody>
      </p:sp>
    </p:spTree>
    <p:extLst>
      <p:ext uri="{BB962C8B-B14F-4D97-AF65-F5344CB8AC3E}">
        <p14:creationId xmlns:p14="http://schemas.microsoft.com/office/powerpoint/2010/main" val="1530456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PEC Manual 2014</a:t>
            </a:r>
            <a:br>
              <a:rPr lang="en-US" dirty="0"/>
            </a:br>
            <a:r>
              <a:rPr lang="en-US" b="1" dirty="0"/>
              <a:t>Curriculum &amp; Learning Process</a:t>
            </a:r>
            <a:endParaRPr lang="en-US" b="1" dirty="0"/>
          </a:p>
        </p:txBody>
      </p:sp>
      <p:sp>
        <p:nvSpPr>
          <p:cNvPr id="3" name="Content Placeholder 2"/>
          <p:cNvSpPr>
            <a:spLocks noGrp="1"/>
          </p:cNvSpPr>
          <p:nvPr>
            <p:ph idx="1"/>
          </p:nvPr>
        </p:nvSpPr>
        <p:spPr/>
        <p:txBody>
          <a:bodyPr>
            <a:normAutofit fontScale="92500"/>
          </a:bodyPr>
          <a:lstStyle/>
          <a:p>
            <a:r>
              <a:rPr lang="en-US" dirty="0"/>
              <a:t>I</a:t>
            </a:r>
            <a:r>
              <a:rPr lang="en-US" dirty="0" smtClean="0"/>
              <a:t>nputs </a:t>
            </a:r>
            <a:r>
              <a:rPr lang="en-US" dirty="0"/>
              <a:t>from all </a:t>
            </a:r>
            <a:r>
              <a:rPr lang="en-US" b="1" dirty="0">
                <a:solidFill>
                  <a:srgbClr val="FF0000"/>
                </a:solidFill>
              </a:rPr>
              <a:t>stakeholders</a:t>
            </a:r>
            <a:r>
              <a:rPr lang="en-US" dirty="0"/>
              <a:t>, especially from the industry, in developing curriculum contents </a:t>
            </a:r>
            <a:endParaRPr lang="en-US" dirty="0" smtClean="0"/>
          </a:p>
          <a:p>
            <a:r>
              <a:rPr lang="en-US" b="1" dirty="0">
                <a:solidFill>
                  <a:srgbClr val="FF0000"/>
                </a:solidFill>
              </a:rPr>
              <a:t>P</a:t>
            </a:r>
            <a:r>
              <a:rPr lang="en-US" b="1" dirty="0" smtClean="0">
                <a:solidFill>
                  <a:srgbClr val="FF0000"/>
                </a:solidFill>
              </a:rPr>
              <a:t>rogram </a:t>
            </a:r>
            <a:r>
              <a:rPr lang="en-US" b="1" dirty="0">
                <a:solidFill>
                  <a:srgbClr val="FF0000"/>
                </a:solidFill>
              </a:rPr>
              <a:t>structure </a:t>
            </a:r>
            <a:r>
              <a:rPr lang="en-US" dirty="0"/>
              <a:t>should cover </a:t>
            </a:r>
            <a:r>
              <a:rPr lang="en-US" dirty="0" smtClean="0"/>
              <a:t>fundamental principles, </a:t>
            </a:r>
            <a:r>
              <a:rPr lang="en-US" dirty="0"/>
              <a:t>leading to integrated studies in the final year (</a:t>
            </a:r>
            <a:r>
              <a:rPr lang="en-US" dirty="0" smtClean="0"/>
              <a:t>levels </a:t>
            </a:r>
            <a:r>
              <a:rPr lang="en-US" dirty="0"/>
              <a:t>defined in Bloom’s </a:t>
            </a:r>
            <a:r>
              <a:rPr lang="en-US" dirty="0" smtClean="0"/>
              <a:t>taxonomy</a:t>
            </a:r>
            <a:r>
              <a:rPr lang="en-US" dirty="0" smtClean="0"/>
              <a:t>)</a:t>
            </a:r>
          </a:p>
          <a:p>
            <a:r>
              <a:rPr lang="en-US" dirty="0"/>
              <a:t>The hallmark of a curriculum is to infuse original </a:t>
            </a:r>
            <a:r>
              <a:rPr lang="en-US" b="1" dirty="0">
                <a:solidFill>
                  <a:srgbClr val="FF0000"/>
                </a:solidFill>
              </a:rPr>
              <a:t>thinking, resourcefulness and entrepreneurial </a:t>
            </a:r>
            <a:r>
              <a:rPr lang="en-US" dirty="0"/>
              <a:t>spirits among </a:t>
            </a:r>
            <a:r>
              <a:rPr lang="en-US" dirty="0" smtClean="0"/>
              <a:t>students</a:t>
            </a:r>
            <a:endParaRPr lang="en-MY" dirty="0"/>
          </a:p>
          <a:p>
            <a:endParaRPr lang="en-US" dirty="0"/>
          </a:p>
        </p:txBody>
      </p:sp>
    </p:spTree>
    <p:extLst>
      <p:ext uri="{BB962C8B-B14F-4D97-AF65-F5344CB8AC3E}">
        <p14:creationId xmlns:p14="http://schemas.microsoft.com/office/powerpoint/2010/main" val="1378263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PEC Manual 2014</a:t>
            </a:r>
            <a:br>
              <a:rPr lang="en-US" dirty="0"/>
            </a:br>
            <a:r>
              <a:rPr lang="en-US" b="1" dirty="0"/>
              <a:t>Curriculum &amp; Learning Process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N</a:t>
            </a:r>
            <a:r>
              <a:rPr lang="en-US" dirty="0" smtClean="0"/>
              <a:t>umber </a:t>
            </a:r>
            <a:r>
              <a:rPr lang="en-US" dirty="0"/>
              <a:t>of instructional days, quality of faculty, contact hours per week, design and delivery of syllabi, student evaluation and </a:t>
            </a:r>
            <a:r>
              <a:rPr lang="en-US" b="1" dirty="0">
                <a:solidFill>
                  <a:srgbClr val="FF0000"/>
                </a:solidFill>
              </a:rPr>
              <a:t>feedback</a:t>
            </a:r>
            <a:r>
              <a:rPr lang="en-US" dirty="0"/>
              <a:t> are the important aspects in reviewing the effectiveness of </a:t>
            </a:r>
            <a:r>
              <a:rPr lang="en-US" b="1" dirty="0">
                <a:solidFill>
                  <a:srgbClr val="FF0000"/>
                </a:solidFill>
              </a:rPr>
              <a:t>teaching-learning processes. </a:t>
            </a:r>
            <a:endParaRPr lang="en-MY" b="1" dirty="0">
              <a:solidFill>
                <a:srgbClr val="FF0000"/>
              </a:solidFill>
            </a:endParaRPr>
          </a:p>
          <a:p>
            <a:r>
              <a:rPr lang="en-US" dirty="0"/>
              <a:t>In addition to regular teaching / learning activities such as classroom interaction, lab experimentation and faculty consultation, </a:t>
            </a:r>
            <a:r>
              <a:rPr lang="en-US" b="1" dirty="0">
                <a:solidFill>
                  <a:srgbClr val="FF0000"/>
                </a:solidFill>
              </a:rPr>
              <a:t>other aspects of student learning </a:t>
            </a:r>
            <a:r>
              <a:rPr lang="en-US" dirty="0"/>
              <a:t>such as tutorial system, research / design projects, seminar / workshops and exposure to industrial practice should form an integral part of curriculum. Internal reviews of quality assurance procedures should be carried out periodically.</a:t>
            </a:r>
            <a:endParaRPr lang="en-MY" dirty="0"/>
          </a:p>
          <a:p>
            <a:endParaRPr lang="en-US" dirty="0"/>
          </a:p>
        </p:txBody>
      </p:sp>
    </p:spTree>
    <p:extLst>
      <p:ext uri="{BB962C8B-B14F-4D97-AF65-F5344CB8AC3E}">
        <p14:creationId xmlns:p14="http://schemas.microsoft.com/office/powerpoint/2010/main" val="377542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 Manual 2014</a:t>
            </a:r>
            <a:br>
              <a:rPr lang="en-US" dirty="0" smtClean="0"/>
            </a:br>
            <a:r>
              <a:rPr lang="en-US" b="1" dirty="0" smtClean="0"/>
              <a:t>Curriculum &amp; Learning Process</a:t>
            </a:r>
            <a:endParaRPr lang="en-US" b="1" dirty="0"/>
          </a:p>
        </p:txBody>
      </p:sp>
      <p:sp>
        <p:nvSpPr>
          <p:cNvPr id="3" name="Content Placeholder 2"/>
          <p:cNvSpPr>
            <a:spLocks noGrp="1"/>
          </p:cNvSpPr>
          <p:nvPr>
            <p:ph idx="1"/>
          </p:nvPr>
        </p:nvSpPr>
        <p:spPr>
          <a:xfrm>
            <a:off x="457200" y="1600200"/>
            <a:ext cx="8229600" cy="5001041"/>
          </a:xfrm>
        </p:spPr>
        <p:txBody>
          <a:bodyPr>
            <a:normAutofit fontScale="85000" lnSpcReduction="20000"/>
          </a:bodyPr>
          <a:lstStyle/>
          <a:p>
            <a:r>
              <a:rPr lang="en-US" b="1" dirty="0" smtClean="0">
                <a:solidFill>
                  <a:srgbClr val="FF0000"/>
                </a:solidFill>
              </a:rPr>
              <a:t>Internship 4-6 </a:t>
            </a:r>
            <a:r>
              <a:rPr lang="en-US" b="1" dirty="0" err="1" smtClean="0">
                <a:solidFill>
                  <a:srgbClr val="FF0000"/>
                </a:solidFill>
              </a:rPr>
              <a:t>wks</a:t>
            </a:r>
            <a:r>
              <a:rPr lang="en-US" dirty="0" smtClean="0"/>
              <a:t>:  report on training </a:t>
            </a:r>
            <a:r>
              <a:rPr lang="en-US" dirty="0"/>
              <a:t>details, interest shown by the student; his/her work habits and punctuality. </a:t>
            </a:r>
            <a:endParaRPr lang="en-US" dirty="0" smtClean="0"/>
          </a:p>
          <a:p>
            <a:r>
              <a:rPr lang="en-US" b="1" dirty="0" smtClean="0">
                <a:solidFill>
                  <a:srgbClr val="FF0000"/>
                </a:solidFill>
              </a:rPr>
              <a:t>Lab Work</a:t>
            </a:r>
            <a:r>
              <a:rPr lang="en-US" dirty="0" smtClean="0"/>
              <a:t>: encouraged </a:t>
            </a:r>
            <a:r>
              <a:rPr lang="en-US" dirty="0"/>
              <a:t>to develop practical </a:t>
            </a:r>
            <a:r>
              <a:rPr lang="en-US" dirty="0" smtClean="0"/>
              <a:t>skills; motivated </a:t>
            </a:r>
            <a:r>
              <a:rPr lang="en-US" dirty="0"/>
              <a:t>to come up with their own design </a:t>
            </a:r>
            <a:r>
              <a:rPr lang="en-US" dirty="0" smtClean="0"/>
              <a:t>ideas; demonstrate </a:t>
            </a:r>
            <a:r>
              <a:rPr lang="en-US" dirty="0"/>
              <a:t>the ability to </a:t>
            </a:r>
            <a:r>
              <a:rPr lang="en-US" dirty="0">
                <a:solidFill>
                  <a:srgbClr val="FF0000"/>
                </a:solidFill>
              </a:rPr>
              <a:t>investigate, analyze and solve complex engineering problems</a:t>
            </a:r>
            <a:r>
              <a:rPr lang="en-US" dirty="0" smtClean="0"/>
              <a:t>.</a:t>
            </a:r>
          </a:p>
          <a:p>
            <a:r>
              <a:rPr lang="en-US" b="1" dirty="0" smtClean="0">
                <a:solidFill>
                  <a:srgbClr val="FF0000"/>
                </a:solidFill>
              </a:rPr>
              <a:t>Design Project</a:t>
            </a:r>
            <a:r>
              <a:rPr lang="en-US" dirty="0" smtClean="0"/>
              <a:t>: </a:t>
            </a:r>
            <a:r>
              <a:rPr lang="en-US" dirty="0" smtClean="0">
                <a:solidFill>
                  <a:srgbClr val="FF0000"/>
                </a:solidFill>
              </a:rPr>
              <a:t>encouraged</a:t>
            </a:r>
            <a:r>
              <a:rPr lang="en-US" dirty="0" smtClean="0"/>
              <a:t> </a:t>
            </a:r>
            <a:r>
              <a:rPr lang="en-US" dirty="0"/>
              <a:t>to undertake design projects as </a:t>
            </a:r>
            <a:r>
              <a:rPr lang="en-US" dirty="0">
                <a:solidFill>
                  <a:srgbClr val="FF0000"/>
                </a:solidFill>
              </a:rPr>
              <a:t>an integral part of every core </a:t>
            </a:r>
            <a:r>
              <a:rPr lang="en-US" dirty="0" smtClean="0">
                <a:solidFill>
                  <a:srgbClr val="FF0000"/>
                </a:solidFill>
              </a:rPr>
              <a:t>subject</a:t>
            </a:r>
            <a:r>
              <a:rPr lang="en-US" dirty="0" smtClean="0"/>
              <a:t>; should </a:t>
            </a:r>
            <a:r>
              <a:rPr lang="en-US" dirty="0"/>
              <a:t>inculcate </a:t>
            </a:r>
            <a:r>
              <a:rPr lang="en-US" dirty="0">
                <a:solidFill>
                  <a:srgbClr val="FF0000"/>
                </a:solidFill>
              </a:rPr>
              <a:t>intuitiveness, resourcefulness and the spirit to </a:t>
            </a:r>
            <a:r>
              <a:rPr lang="en-US" dirty="0" smtClean="0">
                <a:solidFill>
                  <a:srgbClr val="FF0000"/>
                </a:solidFill>
              </a:rPr>
              <a:t>compete</a:t>
            </a:r>
            <a:r>
              <a:rPr lang="en-US" dirty="0" smtClean="0"/>
              <a:t>; motivated </a:t>
            </a:r>
            <a:r>
              <a:rPr lang="en-US" dirty="0"/>
              <a:t>to participate in competitions </a:t>
            </a:r>
            <a:r>
              <a:rPr lang="en-US" dirty="0" smtClean="0"/>
              <a:t>to </a:t>
            </a:r>
            <a:r>
              <a:rPr lang="en-US" dirty="0"/>
              <a:t>use their ingenuity, creativity and innovation</a:t>
            </a:r>
            <a:r>
              <a:rPr lang="en-MY" dirty="0"/>
              <a:t> </a:t>
            </a:r>
            <a:endParaRPr lang="en-US" dirty="0" smtClean="0"/>
          </a:p>
          <a:p>
            <a:endParaRPr lang="en-MY" dirty="0"/>
          </a:p>
          <a:p>
            <a:endParaRPr lang="en-US" dirty="0" smtClean="0"/>
          </a:p>
          <a:p>
            <a:endParaRPr lang="en-US" dirty="0" smtClean="0"/>
          </a:p>
          <a:p>
            <a:endParaRPr lang="en-US" dirty="0"/>
          </a:p>
        </p:txBody>
      </p:sp>
    </p:spTree>
    <p:extLst>
      <p:ext uri="{BB962C8B-B14F-4D97-AF65-F5344CB8AC3E}">
        <p14:creationId xmlns:p14="http://schemas.microsoft.com/office/powerpoint/2010/main" val="1211596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solidFill>
                  <a:srgbClr val="FF0000"/>
                </a:solidFill>
              </a:rPr>
              <a:t>Final Year Project</a:t>
            </a:r>
            <a:r>
              <a:rPr lang="en-US" dirty="0" smtClean="0"/>
              <a:t>: comprise</a:t>
            </a:r>
            <a:r>
              <a:rPr lang="en-US" dirty="0" smtClean="0">
                <a:solidFill>
                  <a:srgbClr val="FF0000"/>
                </a:solidFill>
              </a:rPr>
              <a:t> </a:t>
            </a:r>
            <a:r>
              <a:rPr lang="en-US" dirty="0">
                <a:solidFill>
                  <a:srgbClr val="FF0000"/>
                </a:solidFill>
              </a:rPr>
              <a:t>literature search, individual analysis, design </a:t>
            </a:r>
            <a:r>
              <a:rPr lang="en-US" dirty="0"/>
              <a:t>and </a:t>
            </a:r>
            <a:r>
              <a:rPr lang="en-US" dirty="0">
                <a:solidFill>
                  <a:srgbClr val="FF0000"/>
                </a:solidFill>
              </a:rPr>
              <a:t>putting together </a:t>
            </a:r>
            <a:r>
              <a:rPr lang="en-US" dirty="0"/>
              <a:t>various hardware, software and firmware modules </a:t>
            </a:r>
            <a:r>
              <a:rPr lang="en-US" dirty="0">
                <a:solidFill>
                  <a:srgbClr val="FF0000"/>
                </a:solidFill>
              </a:rPr>
              <a:t>to demonstrate a functional </a:t>
            </a:r>
            <a:r>
              <a:rPr lang="en-US" dirty="0" smtClean="0">
                <a:solidFill>
                  <a:srgbClr val="FF0000"/>
                </a:solidFill>
              </a:rPr>
              <a:t>concept</a:t>
            </a:r>
            <a:r>
              <a:rPr lang="en-US" dirty="0" smtClean="0"/>
              <a:t>; Design </a:t>
            </a:r>
            <a:r>
              <a:rPr lang="en-US" dirty="0"/>
              <a:t>projects shall include </a:t>
            </a:r>
            <a:r>
              <a:rPr lang="en-US" dirty="0">
                <a:solidFill>
                  <a:srgbClr val="FF0000"/>
                </a:solidFill>
              </a:rPr>
              <a:t>complex engineering problems</a:t>
            </a:r>
            <a:r>
              <a:rPr lang="en-US" dirty="0"/>
              <a:t> and design systems, components or processes integrating core areas and meeting specified needs with </a:t>
            </a:r>
            <a:r>
              <a:rPr lang="en-US" dirty="0">
                <a:solidFill>
                  <a:srgbClr val="FF0000"/>
                </a:solidFill>
              </a:rPr>
              <a:t>appropriate consideration for public health and safety, cultural, societal, and environmental </a:t>
            </a:r>
            <a:r>
              <a:rPr lang="en-US" dirty="0"/>
              <a:t>considerations. </a:t>
            </a:r>
            <a:endParaRPr lang="en-US" dirty="0"/>
          </a:p>
        </p:txBody>
      </p:sp>
      <p:sp>
        <p:nvSpPr>
          <p:cNvPr id="5" name="Title 1"/>
          <p:cNvSpPr>
            <a:spLocks noGrp="1"/>
          </p:cNvSpPr>
          <p:nvPr>
            <p:ph type="title"/>
          </p:nvPr>
        </p:nvSpPr>
        <p:spPr/>
        <p:txBody>
          <a:bodyPr>
            <a:normAutofit fontScale="90000"/>
          </a:bodyPr>
          <a:lstStyle/>
          <a:p>
            <a:r>
              <a:rPr lang="en-US" dirty="0" smtClean="0"/>
              <a:t>PEC Manual 2014</a:t>
            </a:r>
            <a:br>
              <a:rPr lang="en-US" dirty="0" smtClean="0"/>
            </a:br>
            <a:r>
              <a:rPr lang="en-US" b="1" dirty="0" smtClean="0"/>
              <a:t>Curriculum &amp; Learning Process</a:t>
            </a:r>
            <a:endParaRPr lang="en-US" b="1" dirty="0"/>
          </a:p>
        </p:txBody>
      </p:sp>
    </p:spTree>
    <p:extLst>
      <p:ext uri="{BB962C8B-B14F-4D97-AF65-F5344CB8AC3E}">
        <p14:creationId xmlns:p14="http://schemas.microsoft.com/office/powerpoint/2010/main" val="476169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The program must ensure that </a:t>
            </a:r>
            <a:r>
              <a:rPr lang="en-US" b="1" dirty="0">
                <a:solidFill>
                  <a:srgbClr val="FF0000"/>
                </a:solidFill>
              </a:rPr>
              <a:t>each student has achieved all PLOs</a:t>
            </a:r>
            <a:r>
              <a:rPr lang="en-US" dirty="0"/>
              <a:t> to acceptable level through </a:t>
            </a:r>
            <a:r>
              <a:rPr lang="en-US" b="1" dirty="0">
                <a:solidFill>
                  <a:srgbClr val="FF0000"/>
                </a:solidFill>
              </a:rPr>
              <a:t>assessment of CLOs</a:t>
            </a:r>
            <a:r>
              <a:rPr lang="en-US" dirty="0"/>
              <a:t>. </a:t>
            </a:r>
            <a:endParaRPr lang="en-US" dirty="0" smtClean="0"/>
          </a:p>
          <a:p>
            <a:r>
              <a:rPr lang="en-US" dirty="0" smtClean="0"/>
              <a:t>The </a:t>
            </a:r>
            <a:r>
              <a:rPr lang="en-US" dirty="0"/>
              <a:t>appropriateness of the </a:t>
            </a:r>
            <a:r>
              <a:rPr lang="en-US" b="1" dirty="0">
                <a:solidFill>
                  <a:srgbClr val="FF0000"/>
                </a:solidFill>
              </a:rPr>
              <a:t>assessment methods </a:t>
            </a:r>
            <a:r>
              <a:rPr lang="en-US" dirty="0"/>
              <a:t>along with the level of achievement against the targeted outcomes must be evaluated. </a:t>
            </a:r>
            <a:endParaRPr lang="en-US" dirty="0" smtClean="0"/>
          </a:p>
          <a:p>
            <a:r>
              <a:rPr lang="en-US" b="1" dirty="0" smtClean="0">
                <a:solidFill>
                  <a:srgbClr val="FF0000"/>
                </a:solidFill>
              </a:rPr>
              <a:t>Mapping </a:t>
            </a:r>
            <a:r>
              <a:rPr lang="en-US" dirty="0"/>
              <a:t>of program outcomes to individual courses, nature of assessment tools (direct/ indirect/rubrics) </a:t>
            </a:r>
            <a:endParaRPr lang="en-US" dirty="0"/>
          </a:p>
          <a:p>
            <a:r>
              <a:rPr lang="en-US" dirty="0"/>
              <a:t>P</a:t>
            </a:r>
            <a:r>
              <a:rPr lang="en-US" dirty="0" smtClean="0"/>
              <a:t>rocess </a:t>
            </a:r>
            <a:r>
              <a:rPr lang="en-US" dirty="0"/>
              <a:t>of evaluation to determine the </a:t>
            </a:r>
            <a:r>
              <a:rPr lang="en-US" b="1" dirty="0">
                <a:solidFill>
                  <a:srgbClr val="FF0000"/>
                </a:solidFill>
              </a:rPr>
              <a:t>attainment</a:t>
            </a:r>
            <a:r>
              <a:rPr lang="en-US" dirty="0"/>
              <a:t> of PLOs should be demonstrated through </a:t>
            </a:r>
            <a:r>
              <a:rPr lang="en-US" b="1" dirty="0">
                <a:solidFill>
                  <a:srgbClr val="FF0000"/>
                </a:solidFill>
              </a:rPr>
              <a:t>reasonably convincing evidences. </a:t>
            </a:r>
            <a:endParaRPr lang="en-MY" b="1" dirty="0">
              <a:solidFill>
                <a:srgbClr val="FF0000"/>
              </a:solidFill>
            </a:endParaRPr>
          </a:p>
          <a:p>
            <a:endParaRPr lang="en-US" dirty="0"/>
          </a:p>
        </p:txBody>
      </p:sp>
      <p:sp>
        <p:nvSpPr>
          <p:cNvPr id="4" name="Title 1"/>
          <p:cNvSpPr>
            <a:spLocks noGrp="1"/>
          </p:cNvSpPr>
          <p:nvPr>
            <p:ph type="title"/>
          </p:nvPr>
        </p:nvSpPr>
        <p:spPr/>
        <p:txBody>
          <a:bodyPr>
            <a:normAutofit fontScale="90000"/>
          </a:bodyPr>
          <a:lstStyle/>
          <a:p>
            <a:r>
              <a:rPr lang="en-US" dirty="0" smtClean="0"/>
              <a:t>PEC Manual 2014</a:t>
            </a:r>
            <a:br>
              <a:rPr lang="en-US" dirty="0" smtClean="0"/>
            </a:br>
            <a:r>
              <a:rPr lang="en-US" b="1" dirty="0" smtClean="0"/>
              <a:t>Curriculum &amp; Learning Process</a:t>
            </a:r>
            <a:endParaRPr lang="en-US" b="1" dirty="0"/>
          </a:p>
        </p:txBody>
      </p:sp>
    </p:spTree>
    <p:extLst>
      <p:ext uri="{BB962C8B-B14F-4D97-AF65-F5344CB8AC3E}">
        <p14:creationId xmlns:p14="http://schemas.microsoft.com/office/powerpoint/2010/main" val="4239814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252520" y="116632"/>
            <a:ext cx="8229600" cy="1143000"/>
          </a:xfrm>
          <a:solidFill>
            <a:srgbClr val="FFFF00"/>
          </a:solidFill>
        </p:spPr>
        <p:txBody>
          <a:bodyPr/>
          <a:lstStyle/>
          <a:p>
            <a:pPr eaLnBrk="1" hangingPunct="1">
              <a:defRPr/>
            </a:pPr>
            <a:r>
              <a:rPr lang="en-US" dirty="0" smtClean="0">
                <a:solidFill>
                  <a:schemeClr val="tx1"/>
                </a:solidFill>
              </a:rPr>
              <a:t>New Bloom’s Taxonomy</a:t>
            </a:r>
            <a:endParaRPr lang="en-GB" dirty="0" smtClean="0">
              <a:solidFill>
                <a:schemeClr val="tx1"/>
              </a:solidFill>
            </a:endParaRPr>
          </a:p>
        </p:txBody>
      </p:sp>
      <p:sp>
        <p:nvSpPr>
          <p:cNvPr id="35843" name="Rectangle 3"/>
          <p:cNvSpPr>
            <a:spLocks noGrp="1" noChangeArrowheads="1"/>
          </p:cNvSpPr>
          <p:nvPr>
            <p:ph type="body" idx="1"/>
          </p:nvPr>
        </p:nvSpPr>
        <p:spPr>
          <a:xfrm>
            <a:off x="395536" y="1600200"/>
            <a:ext cx="8229600" cy="4525963"/>
          </a:xfrm>
        </p:spPr>
        <p:txBody>
          <a:bodyPr/>
          <a:lstStyle/>
          <a:p>
            <a:pPr eaLnBrk="1" hangingPunct="1"/>
            <a:r>
              <a:rPr lang="en-US" dirty="0" smtClean="0"/>
              <a:t>Knowledge (list)</a:t>
            </a:r>
          </a:p>
          <a:p>
            <a:pPr eaLnBrk="1" hangingPunct="1"/>
            <a:r>
              <a:rPr lang="en-US" dirty="0" smtClean="0"/>
              <a:t>Comprehension (explain)</a:t>
            </a:r>
          </a:p>
          <a:p>
            <a:pPr eaLnBrk="1" hangingPunct="1"/>
            <a:r>
              <a:rPr lang="en-US" dirty="0" smtClean="0"/>
              <a:t>Application (calculate, solve, determine)</a:t>
            </a:r>
          </a:p>
          <a:p>
            <a:pPr eaLnBrk="1" hangingPunct="1"/>
            <a:r>
              <a:rPr lang="en-US" dirty="0" smtClean="0"/>
              <a:t>Analysis (classify, predict, </a:t>
            </a:r>
            <a:r>
              <a:rPr lang="en-US" dirty="0" err="1" smtClean="0"/>
              <a:t>model,derived</a:t>
            </a:r>
            <a:r>
              <a:rPr lang="en-US" dirty="0" smtClean="0"/>
              <a:t>)</a:t>
            </a:r>
          </a:p>
          <a:p>
            <a:pPr eaLnBrk="1" hangingPunct="1"/>
            <a:r>
              <a:rPr lang="en-US" dirty="0" smtClean="0"/>
              <a:t>Synthesis (design, improve) </a:t>
            </a:r>
          </a:p>
          <a:p>
            <a:pPr eaLnBrk="1" hangingPunct="1"/>
            <a:r>
              <a:rPr lang="en-US" dirty="0" smtClean="0"/>
              <a:t>Evaluation (judge, select, critique) </a:t>
            </a:r>
            <a:endParaRPr lang="en-GB" dirty="0" smtClean="0"/>
          </a:p>
        </p:txBody>
      </p:sp>
      <p:pic>
        <p:nvPicPr>
          <p:cNvPr id="35844" name="Picture 4" descr="j0303362"/>
          <p:cNvPicPr>
            <a:picLocks noChangeAspect="1" noChangeArrowheads="1" noCrop="1"/>
          </p:cNvPicPr>
          <p:nvPr/>
        </p:nvPicPr>
        <p:blipFill>
          <a:blip r:embed="rId2" cstate="print"/>
          <a:srcRect/>
          <a:stretch>
            <a:fillRect/>
          </a:stretch>
        </p:blipFill>
        <p:spPr bwMode="auto">
          <a:xfrm>
            <a:off x="6516216" y="4293096"/>
            <a:ext cx="1447800" cy="1384300"/>
          </a:xfrm>
          <a:prstGeom prst="rect">
            <a:avLst/>
          </a:prstGeom>
          <a:noFill/>
          <a:ln w="9525">
            <a:noFill/>
            <a:miter lim="800000"/>
            <a:headEnd/>
            <a:tailEnd/>
          </a:ln>
        </p:spPr>
      </p:pic>
      <p:sp>
        <p:nvSpPr>
          <p:cNvPr id="84994" name="AutoShape 2" descr="data:image/jpeg;base64,/9j/4AAQSkZJRgABAQAAAQABAAD/2wCEAAkGBhIQEBUUEBQUEhQVFxQWFxQUFBgUFBYXFRQXFRUUFxcYHCYeGBkjGhUXIC8gJSkpLCwsFh4xNTAqNSYrLCkBCQoKDgwOGQ8PGjQkHyQqKSosKSksKiwuLjUsKSosKSwsLCwuKSksKiwsLiktLDApKiksLCwpLSwsLCwsLCwqLf/AABEIAMIA4AMBIgACEQEDEQH/xAAcAAEAAgMBAQEAAAAAAAAAAAAABQYBAwQHAgj/xABCEAACAQIDAwcKAwYGAwEAAAABAgMAEQQSIQUTMQYiQVFhk9EVFjJSU1RxgZGSFGPTM0JygqHwByMkYrHBQ8Lhc//EABsBAQACAwEBAAAAAAAAAAAAAAABAgMEBQYH/8QANhEAAgECAwQIBAYCAwAAAAAAAAECAxEEEjEFFCFSExVBUWFxkeEygdHwIkKhscHxBlMWI0P/2gAMAwEAAhEDEQA/APcaUpQClKUApSlAKUpQClKUApSlAYNQ3KDHMAkMRKyS35w4xxr6cgv08FHaw6jUriMQqIzMQqqCxJ4AAXJ+lVvZ2aQtPICHltlB4pEL7tPjYlz2uequNtnaCweHbXxPgvqZacMzJXYe0DIhWTSWM5H7TxVx2Mtm+ZHRUnVYxMpglWceiBkmA9mTcP8AFDr/AAl6swasmyscsbh1PtXB+fuVqRyux9UpSuqUFKUoBSlKAUpSgFKUoBSlKAUpSgFKUoBSlKAUpSgFKUoBWDWa49qbQWCJpGuco0UcWY6Kg7SSB86iTSV2CJ25NvpVw49Bcsk3aL3ji/mYZiOpbfvV0Vx7NwzIv+YbyOS8hHAu1rgf7QAFHYorsr5RtjHvGYhyT/CuCN+nHKj5Zb8dR1dBpyexBTNh2NzGAYyf3oSbLr0lDzT8FPTX1XFtCNhlljF5IiWUeuP34/5gPqFPRWXYe0N0xCUvhlwf8MrVjdFnpWjB4tZUV0N1cBgew/8Adb6+pXuaQpSlSBSlKAUpSgFKUoBSlKAUpSgFKUoBSlKAUpSgFKVgmgF6reMm/EYnriw5sOppyLE/BFNvi56qkdvbQaKMCPWWQhIx/uOpY9iqCx+FumuHBYQRRqi8B0niSdSxPSSSSfjXlf8AI9odDS6CD/FLXy9zPRhd3OilKV84NwVihNZvVkQaNkz7icxHSOUs8fZJ6UsfZf0x/PVgBquY/CbxLA5WBDI3HK6m6t9ePYSKltj7Q38Qa2VtVdfVddHX68Owivpf+P7Q3mh0c3+KP7dhpVYWdzupSlekMQpSlAKUpQClKUApSlAKUpQClKUApSlAKUpQCvlzWTVe5WbUVQuHMixma+dmcJlhFt4QSfSa4QfxE9FYq1RUoOctErkpXZVNtbdxGJx8ceEKI0kchjmkXOscEbBXlVL855JLAX0Cop6TW7E7XxOzIJZse6YuJTGEeGLczEu4QhkzZCBcWIN6+tuYDDTtFJDi48LPACscsbxsArWBjZC1nTQadlR+O2EuIgljxO1FlaRoTm/yUjQRSCQBYlcC5tYnNXg69aGLlGdRWTazJxebXsduCt4/I2V+Hgjr2p/iXDhmVJYpFmMe9aJpII2jUk5QzSSBS5AvlUk2NdLcvoWWD8NHLimxCNKkcQUMI0NmZ87ALZuba/G4qO2/sHDYjEnERYzDwyMgjfOmHxKMqm6kLIea4vbMK+8VseENDJhcdHhpoo2i3gEDLIjEOwaK6pfNzrjpNa6w2BcYPK0+N/isuHbw0v3O5OeXecG0uX0k4wb4WHEIrY7cSId2rPkAvEwLaZs3WPQN+iurZ3LtI44VWPF4p8RJiVQMYmkzQtqtwVXL1HoA1rXs/kxh4lhDY6OQxYw4wuxjDOxHORrSWGovm/pW3ZHJ7DYeTDOMbE34d8W9roM/4q9x+05uXNx1v2VsThg+jyKL4Xtwlx+K3G19bFcz7zuT/EKF4oWjhnklneSNMOqrvc8X7UNdsoC9d7Vu5L8rllnlcRywoJEgnWYBSk2UbuSwJsDfdk/wHhVX2nsdMNFE2FxG8njnxEqSRPhuaMQeejxyygSLbTQjheu/kPAEixTY6eMtipS5DzQ7zLlCgtkbKrdIAJtpWfDxo4JbzRXba3G7/F3d1u/jcSebg2erg1moTkztcTRshdZHhOR2VgwYW5kmhPpLx6mDDoqbFe3pzU4qS0ZrClKVcClKUApSlAKUpQClKUApSlAKUpQClYvS9AacViVijZ5CFVVLMT0AC5NeKbX2m2LneZx6RsqnXJGPQX6G57WNW/8AxL27e2EQ9TzfC944/mecewDrrzXb2MaHDu6GzDLra/FwOB7DXVwVJJOrL5HntqV3OccNB62v89DuKDqH0FMnYPoKicFtYBVLSb4M6pnEYjCEjQEdvX21tfby25qO5MjRoFtdyurEa6KOs9VdLpabVziywtZSslfx/skAo6h9BTIOofQVB4zbbMjZVkhZJYlYNa/OY34X6K7n24gR2ytZJd0dRqbgZh2a1HS07sSwtWKTtx/r6nfkHUPoKZOwfQVF4rlCI94RFI6REqzrbKGHEam/zrjxe13EstxKIxFEwyFbrmb0hfrvb5GodeCLU8HWl4fa+pP5B1D6CmTsH0FRWI5RKjON3Iwjy53FiAGA1OvbW3E7dCMwWOSQIAXZALLcXF7kX06qnpafeU3Wv3Fm5MbaODxCyf8AjPMlA6UJ9K3WpsfhcdNezowIBBuDqCOB7a/P+ExIljRwLB1DWPGxF7GvTf8ADjb+8iOHkPPiF0vxaK9h81Jy/DLXNx1HSrHQ7myMS1ehPVafyXWs1is1yz0ApSlAKUpQClKUApSlAKUpQClKUBio/bu2FwmHeZ9Qo0XpZjoiDtJIFSBrzrlljRi5jFxhgNtCRmm/eNx0KDlHaW6qw1q0KMc09DFVnkg5FKmneR2kkOZ3JZj0XPV2AaDsAri2pgN/E0ebLmtzrXtZg3C46qsfkWH1W+9/GnkWH1W+9/Gtn/kWGy5FB2+R5TdqmfpM/G9ysts1nieOaTeZtAcgTL0jQHUg61rl2Eu7jVGMbReg9geIs1weN7mrV5Fh9Vvvfxp5Fh9Vvvfxqr2/heR6WLKjWvdT7b6FO83Sc+eUsXeOQtkHGPosDavuXYOZyd4wjaQSmPKNX683EDsq3eRYfVb738aeRYfVb738ar19hORl8lfnXp99xT8XyeLbxUlaNJSWZMgIzHiQSbgHpFfeJ2CHz3cjPHHH6INsjXv6Wt6tvkWH1W+9/GnkWH1W+9/Gp6+wnI/v5jJXsrTXp5fRFUl2HmEwzftsv7vo5QF69eFcO1MBMHk3AktIqhrGPKxy5bnMcyacdDV58iQ+q33v408jQ+q33v41EtvYVr4JL0L041YO7kn4NeX0RX9nYYxwxox1VFU/EKAf+KkdnY98PMksfpIQbdDDgyfAjT6dVd/kWH1W+9/GnkSH1W+9/Grv/IcM45HB2t4GvHCzjU6RS43uet7Ox6zxpJGbo6hh169B6iOBHWDXVVD5D7QEEn4c6JJdo7knK4F2S59YDN8Vbrq9isFOrGrHNDQ9ZTnnimZpSlZTIKUpQClKUApSlAKUpQCl6V8saAheVu2Th4P8sjeyHJHfoYjVz/tUXPyHXVBiiCqAL2A6dST0lj0k9NdW1Np/i52mHoC6Q/8A5g3L/wA7AH+ELXPavN4/EdJPKtEcjF1c8sq0Qpf5dv8A3/38qWrk2vg3lgkjjYIzrlDHUAHRjpre1/rWhGzaTNaPF2ZEcneUj4mZ0dAisC8BsefGrlCTqb6gHToI6634flfh3cIu8GZzEGMZCbwGwXNwueitUPI9IZIJMOSrRML53d1aMizqASQpPHTT6ViHku6xRpnU7vFfiL2NiM5bL/FYjsreksO3dPh/fsbEuibubcZyww8Re+8YRnKzpGWjD+rn0Gb+lfGC5Q2mnExOQTxRRkKLLnjzDMR1np1rlxvJTEGKWCKaIQyuXs8bGQEsGK5gbWuONr1sx+wzHBjC15N9kZFjUlgyKFT55gD8L1ZQoWsnr7e4SpWtfUkp+UMaGTmzSbpsjmOIyAHLnPA9AGtcvnNGSsuaRYzBJNkMIuyowBkzZsw46DgRrWuXk5N+CEEbqrtzpnfMc5Y5pPR11Ol+oVjFcm5pRz3hU/h5oLRq4QZyMpAJOgAqsI0O1iKpdrOzA8p4JiQpdbJvLyIYwY+lgTxAv4Vrw3K2CR40USgym0ZaIqj9N1Y8Vr4xHJ0sVLNdVwrYcqo55vl1W+n7vDtqD2dh8VJiMKjq+6wxJzvh2h5oXKMxYkM2gHN0qY0aMk3F/r5hU6ck2i80pS1c81T5ZSfROVgQVYcVYG6t8iAa9H5P7XGJgV7WYc119V10YfDpHYRXnVqkeTm1Pw2IBY2ilsj9Stwjk/8AQ9hB6K6ezq+SeR6M3MJVyyyvtPRhWawprNehOsKUpQClKUApSlAKUpQGDVX5abRYxjDRtleUEu3HJEDZjxGreiPieqrFjsYkMbySHKqKWY9QGtUBJXkd5ZNHlIYj1FAtHH/KOPaWNbGHo9LKz07TJThmfgR42ZIP/Ig7BEdOz9pWfJsvtF7o/qVJUrb6qwfIid0o8pG+TZPaL3R/Up5Nk9ovdH9SpKlOqcH/AK0Nzo8pG+TZfaL3R/Up5Nk9ovdH9StXKXlLHgIhJIrPmbKES2Y6FmbXoAFdr7WhVEd5ERZLFCzqoa4zAAk2OlU6twV7ZERutDTKc/k2T2i90f1KeTZfaJ3R/Ureu14DHvRNEYwQDIJFKA3tYte17kceuuXH8oolw88sDxzmFGYqkgOqg6HLe3Cj2ZglxyIbpQX5Uffk2T2id0f1KeTZPaL3R/UrfhtpxuhbOgyqDIM4tHdc9mPRpXPFt2PNIXkw6xLusridSTvFzDODbJf93XnCnVmCfHIid1oco8mye0Tuj+pQbMk9oncn9SumDakMis6SxuiekyyKyrbUgkGw+dfOD2vBMbRTRSGxNkkVjYGxawPC9T1Xg+REbpQ5TT5Nk9ondH9Snk2X2i90f1KkqVPVWE5ETulHlI3ybL7Re6P6lYbZUhBBkQgggjdHUHQj9pUnSp6qwnZBDdKPKWXkntQyRGORs0sNlY9LqfQk+YFj2qana89ixZgkWZdcmjgcWiY3cfFbBx/CR0mvQIpAyhlIIIBBHAgi4IrUxFLo52WhWccrPulKVrlBSlKAUpSgFYJrNRfKHbS4TDvK2ttFX1nOiJ8z9Bc1FyUnJ2RBcqsfvpRAvoR5Xl7X4xx/L0z/AC1G1XsPyjyjnRszElnbOvOdjdj9foABW3zo/Jb71rq4etRpwtm4nXjgMQl8DJylQfnR+S33rTzo/Jb71rY3ujzFtyxHIycpUH50fkt96086B7FvvWm9UeYnccRyM4ttbBnxeMDZzh4oYyqPkSbO8otLZGbSy6XIB6qgsdgJ4YMHBNEJjFjCkasyBZ4wpKdJtxtzrWsL1avOj8lvvWvluUim14CbG4uyGx6xcaGteVSg7vNqY3s+u/yMq23tmSDC42Z4Vw6zNhQsGZT6EyAu2TmjNe2lduO2BPOZnTCrhf8ASyQLGrxkzOxGX0TlyrbQtY1OPykVhZoCw6iyEfQis+dH5LfetRnoP8xHV1fkZB7X2S7YqCBGCjEQRjFJ0iPDlTmuOGb9n2/Cs7c5NTyvi8sV0llwJQZksUiVRJoToBYjW1+i9TXnIt77g3ta+ZL2vexNr2v0V9edH5LfetOkoO6ciz2dX5GQHKHk8yHGsqxwwucIyZmSKKTdEZ4zY8wE2Fza5rHJjHLiNqPLFCkKDDZWEbpIubeIRmaK6XsD08F1qfblMCLGFj2F1I/4r5i5RIgsmHyjqVkUfGyga06SjmTUiOr697qDJ+lQfnR+U33rTzo/Jb71rZ3ulzF9xxHIycpUH50fkt96086PyW+9ab3R5huOI5GToqY5IbQyk4ZugF4r+pfnRj+AnQeqw6qpXnR+S33rXw3Kggq8cRDowdCXXiNCD2FSynsY1r4irRqR4S4lKmAxDj8DPYr0rj2VtJMRCksequLjs6Cp7Qbj5V2VyzkNW4ClKUApSsE0AY15Ry629+JxORDeKAlR1NIdHb4DVR/NV05ccoPwuG5htLLdI+sac6T4KDf42ryhVsAP7/8AprHN9h6PYeC6SfTy0WnmZpSlYz2YrDEAXPAa/Ss18TJmUjrBH1pYhuyNC7SiIjIYWlvk0bnWF+rT52rqt8f61VtlNnOEjs2aHPvAVIy8wqNSLHUjhXxhIGUQSBpMxxJU3LWyFyLZeAGlWsjkQ2hO13G/l5Rv+rLJjsasKF3vlFhpqecQB/zXRb4/1qk7RsY3Eu+OI3uoOfLlDi3+3LYDtvW/a4lOIlzuU1G65srHL0ZN2Qt+u4pYh7Skm3luuHb56lv/AL6a0YrFiPLmvz3VBb1m4fLSoFYGMmIMjvmWKOzIG0LQgMwTpP8AxrXHFhxJFECHIXEoubNJZlI5xUHVeHyvpUWLVNoStaMePn3O31Llb+9awB8apm0nIWfeGYT5zkC58u7uAtrc3LYG9668ZhS74liZAUijZLMwGYJe/aaWJ6xd2lH9fPX0LMWsCegXJ49HGufCbQWUKUV7OCwYrzdDaxN7Zuyq/ipOeTiDNYxJucme2YrzvR4tfrrThw4gUDMP9JLwvx3mnzqWik9oSzfhXD9de3uLgayRVagw8kbjdFyz4UtzmZryc0A68DrXJhJE32FCNLnLHehy9i1teOl734VFjJ1hZpONuNtfLTv1LfSgpUWOqKUpSwLb/h3t/dSnDueZKcyX/dktqOwMB9R216YDXgwuDoSCLEEcQRqCO0HWvYeS23BjMOshsHHNkA4BwNbdhBDDsNZou54jbeC6Gr0sdJfuTNKxWascAV8SOALkgAa3PAdpr6vVS5b7TzAYVDrIC0pH7sIJGX+dhl+AasdWoqUHOXYXpwdSSiu0o3KLasmNxLSiOVowMkVo2I3ehzaDix53wyjoqO3Enspe6fwq25aWrzr2rPuR7XD1Z0KapwtZFS3Enspe6fwpuJPZS90/hVttS1OtZ8qM+91fD09ypbiT2UvdP4U3Enspe6fwq22panWs+VDe6vh6e5UjBJ7KXun8KbmT2UvdP4VYX2xh1k3TSxCTQbsuoe5AIFj8a7Lf3ape06sdYlFjaj0a+/mVLcyeym7p/Cm5k9lN3T+FW2lR1rPlRO91fD09ypbiT2UvdP4U3Mnspu6fwq2msaf3anWtTlRO+VfD09ypiGT2U3dP4U3Enspe6fwqy4zHxwhTIcoZ1ReaTdmvlXQG17HjXRape06iV8pG+VNOHp7lS3Mnspu6fwrO5k9lN3T+FWw1oOMQSiInnlS4GU2yg2JzWy/K96LadR6RDxlTtt6e5WHwrkEGKax6N0/hXJh9ghGDrBNmHAskrWvxtmvb5Vef7/u1P76KLas+VFJV5yacknbTh7lS3Enspe6fwpuJPZS90/hVttS1R1rU5UZN7q+Hp7lS3Enspe6fwpuJPZS90/hVttS1OtZ8qJ3ur4enuVH8PJ7KXun8KnOR213wmIBdJVikypITGwVTeyObiwsTY9jdlSVqw6Aggi4III6CDoQflVo7WnfjFGtipzxFJ05W4npQr6qt8kNrFozDIbyQ2FzxeM3Eb36TYZSete2rJXoYTU4qS0Z4ucXCTi+w5No7QTDxPLKbIilj8ugdp4AdZrzuN3kZpZf2kpzsPV6FjHYqgL8c3XUtyt2jv5xAv7OEq8nU0pF44/goOc9pTqNR1q4O1MRmfRR7NTtbOoZV0j7dBSs2pauJZnYujFKzalqmzF0YpWbVi1LMXR5rygUnH4hXyrA02DWWXKDJH/lXQqb8wEixNvCtu29rYo4vED8QuH3bgRI0xiUqbZW3YjbfA8ePTXoRgU3uqm9r3UG9uF+ustCCQSqkjgSBcfA9FdNYxcLwvZW/Y0HhW72lq7lK2k+IknxAOIlh3WEjlywvZN5YknhfLp0WvpWvCY/FRth3Esk74jCSymJyuTeIgZBGgAyjo7avJiBuSBcixNhcjqPWKCIC1gNOGg07B1Vj3pWs4cPv+S+78b5igck9p4mSeG+JSTPcyxNOXNra5Yt0BCy9V9bdVasNNiTFhZPxc4M+JeAjMCoQuyXUEekLGxPWLcK9EWEA3CgE8SAAT8SONY3C6c1dDcc0aHjcdRq7xkXJtQ7v5+pRYZ2s5HnO1sU4gljlmkYQ4+FVlezyKhV2uTbnEceFdc22p41xYwc74tEiiZZZDvTG7OFkAfLzrJdrW0+VXswL6q8b+iOPX8deNZSIL6IAHUAAP6VDxcbcYffC/wCxO7O91I84i2tiVgxDLillUQFrjENNIj3GVlbdrl6it9KkdqYqaAZVnmb/AEE812ck7zOpD6WAIuQNNBV0GHUAgKoB4jKLH4i2tfTQg8VB0tqAdOr4dlS8ZHNfIQsM7WzFLgxOJgkss0uIaTAvOFlOYb0FbZAOA14a8ONcezdrE4jBbvGzTtKxM8TPdVOW9soAyC9xlueFX58OD0WNsuZeawB9VhqKicHyTijmEpaaV1zFd7JnVC3EgWGtukk0jiKbTzKzt3a6kOhO6s+F+8mazQCs2rm2Z0LoxSs2palmLoxSs2rFqizF0IsW0EiTILmMm46Xja28T46Bh2qK9Fw+JWRFdCGVgGUjgQRcEfI151U1yO2jkY4ZjzTd4fhe8kXyPOHYx6jXf2XiLf8ATL5HF2lQ/wDVfM6MZsLDNK7NBCzMzFmMSEk9ZJGprT5vYX3eDuU8KzSuu0rnKTdh5vYX3eDuU8Keb2F93g7lPClKiyJux5vYX3eDuU8Keb2F93g7lPClKWQux5vYX3eDuU8Keb2F93g7lPClKWQux5vYX3eDuU8Keb2F93g7lPClKWQux5vYX3eDuU8Keb2F93g7lPClKWQux5vYX3eDuU8Keb2F93g7lPClKWQux5vYX3eDuU8Keb2F93g7lPClKWQux5vYX3eDuU8Keb2F93g7lPClKWQux5vYT3aDuU8KebuE92g7lPClKWQux5vYX3eDuU8Keb2F93g7lPClKWQux5vYX3eDuU8Keb2F93g7lPClKWQux5vYX3eDuU8Keb2F93g7lPClKWQux5vYX3eDuU8K69kbHw8coaOGJGANmWNVYX0NiBelKmKVyG3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s-MY"/>
          </a:p>
        </p:txBody>
      </p:sp>
      <p:sp>
        <p:nvSpPr>
          <p:cNvPr id="84996" name="AutoShape 4" descr="data:image/jpeg;base64,/9j/4AAQSkZJRgABAQAAAQABAAD/2wCEAAkGBhIQEBUUEBQUEhQVFxQWFxQUFBgUFBYXFRQXFRUUFxcYHCYeGBkjGhUXIC8gJSkpLCwsFh4xNTAqNSYrLCkBCQoKDgwOGQ8PGjQkHyQqKSosKSksKiwuLjUsKSosKSwsLCwuKSksKiwsLiktLDApKiksLCwpLSwsLCwsLCwqLf/AABEIAMIA4AMBIgACEQEDEQH/xAAcAAEAAgMBAQEAAAAAAAAAAAAABQYBAwQHAgj/xABCEAACAQIDAwcKAwYGAwEAAAABAgMAEQQSIQUTMQYiQVFhk9EVFjJSU1RxgZGSFGPTM0JygqHwByMkYrHBQ8Lhc//EABsBAQACAwEBAAAAAAAAAAAAAAABAgMEBQYH/8QANhEAAgECAwQIBAYCAwAAAAAAAAECAxEEEjEFFCFSExVBUWFxkeEygdHwIkKhscHxBlMWI0P/2gAMAwEAAhEDEQA/APcaUpQClKUApSlAKUpQClKUApSlAYNQ3KDHMAkMRKyS35w4xxr6cgv08FHaw6jUriMQqIzMQqqCxJ4AAXJ+lVvZ2aQtPICHltlB4pEL7tPjYlz2uequNtnaCweHbXxPgvqZacMzJXYe0DIhWTSWM5H7TxVx2Mtm+ZHRUnVYxMpglWceiBkmA9mTcP8AFDr/AAl6swasmyscsbh1PtXB+fuVqRyux9UpSuqUFKUoBSlKAUpSgFKUoBSlKAUpSgFKUoBSlKAUpSgFKUoBWDWa49qbQWCJpGuco0UcWY6Kg7SSB86iTSV2CJ25NvpVw49Bcsk3aL3ji/mYZiOpbfvV0Vx7NwzIv+YbyOS8hHAu1rgf7QAFHYorsr5RtjHvGYhyT/CuCN+nHKj5Zb8dR1dBpyexBTNh2NzGAYyf3oSbLr0lDzT8FPTX1XFtCNhlljF5IiWUeuP34/5gPqFPRWXYe0N0xCUvhlwf8MrVjdFnpWjB4tZUV0N1cBgew/8Adb6+pXuaQpSlSBSlKAUpSgFKUoBSlKAUpSgFKUoBSlKAUpSgFKVgmgF6reMm/EYnriw5sOppyLE/BFNvi56qkdvbQaKMCPWWQhIx/uOpY9iqCx+FumuHBYQRRqi8B0niSdSxPSSSSfjXlf8AI9odDS6CD/FLXy9zPRhd3OilKV84NwVihNZvVkQaNkz7icxHSOUs8fZJ6UsfZf0x/PVgBquY/CbxLA5WBDI3HK6m6t9ePYSKltj7Q38Qa2VtVdfVddHX68Owivpf+P7Q3mh0c3+KP7dhpVYWdzupSlekMQpSlAKUpQClKUApSlAKUpQClKUApSlAKUpQCvlzWTVe5WbUVQuHMixma+dmcJlhFt4QSfSa4QfxE9FYq1RUoOctErkpXZVNtbdxGJx8ceEKI0kchjmkXOscEbBXlVL855JLAX0Cop6TW7E7XxOzIJZse6YuJTGEeGLczEu4QhkzZCBcWIN6+tuYDDTtFJDi48LPACscsbxsArWBjZC1nTQadlR+O2EuIgljxO1FlaRoTm/yUjQRSCQBYlcC5tYnNXg69aGLlGdRWTazJxebXsduCt4/I2V+Hgjr2p/iXDhmVJYpFmMe9aJpII2jUk5QzSSBS5AvlUk2NdLcvoWWD8NHLimxCNKkcQUMI0NmZ87ALZuba/G4qO2/sHDYjEnERYzDwyMgjfOmHxKMqm6kLIea4vbMK+8VseENDJhcdHhpoo2i3gEDLIjEOwaK6pfNzrjpNa6w2BcYPK0+N/isuHbw0v3O5OeXecG0uX0k4wb4WHEIrY7cSId2rPkAvEwLaZs3WPQN+iurZ3LtI44VWPF4p8RJiVQMYmkzQtqtwVXL1HoA1rXs/kxh4lhDY6OQxYw4wuxjDOxHORrSWGovm/pW3ZHJ7DYeTDOMbE34d8W9roM/4q9x+05uXNx1v2VsThg+jyKL4Xtwlx+K3G19bFcz7zuT/EKF4oWjhnklneSNMOqrvc8X7UNdsoC9d7Vu5L8rllnlcRywoJEgnWYBSk2UbuSwJsDfdk/wHhVX2nsdMNFE2FxG8njnxEqSRPhuaMQeejxyygSLbTQjheu/kPAEixTY6eMtipS5DzQ7zLlCgtkbKrdIAJtpWfDxo4JbzRXba3G7/F3d1u/jcSebg2erg1moTkztcTRshdZHhOR2VgwYW5kmhPpLx6mDDoqbFe3pzU4qS0ZrClKVcClKUApSlAKUpQClKUApSlAKUpQClYvS9AacViVijZ5CFVVLMT0AC5NeKbX2m2LneZx6RsqnXJGPQX6G57WNW/8AxL27e2EQ9TzfC944/mecewDrrzXb2MaHDu6GzDLra/FwOB7DXVwVJJOrL5HntqV3OccNB62v89DuKDqH0FMnYPoKicFtYBVLSb4M6pnEYjCEjQEdvX21tfby25qO5MjRoFtdyurEa6KOs9VdLpabVziywtZSslfx/skAo6h9BTIOofQVB4zbbMjZVkhZJYlYNa/OY34X6K7n24gR2ytZJd0dRqbgZh2a1HS07sSwtWKTtx/r6nfkHUPoKZOwfQVF4rlCI94RFI6REqzrbKGHEam/zrjxe13EstxKIxFEwyFbrmb0hfrvb5GodeCLU8HWl4fa+pP5B1D6CmTsH0FRWI5RKjON3Iwjy53FiAGA1OvbW3E7dCMwWOSQIAXZALLcXF7kX06qnpafeU3Wv3Fm5MbaODxCyf8AjPMlA6UJ9K3WpsfhcdNezowIBBuDqCOB7a/P+ExIljRwLB1DWPGxF7GvTf8ADjb+8iOHkPPiF0vxaK9h81Jy/DLXNx1HSrHQ7myMS1ehPVafyXWs1is1yz0ApSlAKUpQClKUApSlAKUpQClKUBio/bu2FwmHeZ9Qo0XpZjoiDtJIFSBrzrlljRi5jFxhgNtCRmm/eNx0KDlHaW6qw1q0KMc09DFVnkg5FKmneR2kkOZ3JZj0XPV2AaDsAri2pgN/E0ebLmtzrXtZg3C46qsfkWH1W+9/GnkWH1W+9/Gtn/kWGy5FB2+R5TdqmfpM/G9ysts1nieOaTeZtAcgTL0jQHUg61rl2Eu7jVGMbReg9geIs1weN7mrV5Fh9Vvvfxp5Fh9Vvvfxqr2/heR6WLKjWvdT7b6FO83Sc+eUsXeOQtkHGPosDavuXYOZyd4wjaQSmPKNX683EDsq3eRYfVb738aeRYfVb738ar19hORl8lfnXp99xT8XyeLbxUlaNJSWZMgIzHiQSbgHpFfeJ2CHz3cjPHHH6INsjXv6Wt6tvkWH1W+9/GnkWH1W+9/Gp6+wnI/v5jJXsrTXp5fRFUl2HmEwzftsv7vo5QF69eFcO1MBMHk3AktIqhrGPKxy5bnMcyacdDV58iQ+q33v408jQ+q33v41EtvYVr4JL0L041YO7kn4NeX0RX9nYYxwxox1VFU/EKAf+KkdnY98PMksfpIQbdDDgyfAjT6dVd/kWH1W+9/GnkSH1W+9/Grv/IcM45HB2t4GvHCzjU6RS43uet7Ox6zxpJGbo6hh169B6iOBHWDXVVD5D7QEEn4c6JJdo7knK4F2S59YDN8Vbrq9isFOrGrHNDQ9ZTnnimZpSlZTIKUpQClKUApSlAKUpQCl6V8saAheVu2Th4P8sjeyHJHfoYjVz/tUXPyHXVBiiCqAL2A6dST0lj0k9NdW1Np/i52mHoC6Q/8A5g3L/wA7AH+ELXPavN4/EdJPKtEcjF1c8sq0Qpf5dv8A3/38qWrk2vg3lgkjjYIzrlDHUAHRjpre1/rWhGzaTNaPF2ZEcneUj4mZ0dAisC8BsefGrlCTqb6gHToI6634flfh3cIu8GZzEGMZCbwGwXNwueitUPI9IZIJMOSrRML53d1aMizqASQpPHTT6ViHku6xRpnU7vFfiL2NiM5bL/FYjsreksO3dPh/fsbEuibubcZyww8Re+8YRnKzpGWjD+rn0Gb+lfGC5Q2mnExOQTxRRkKLLnjzDMR1np1rlxvJTEGKWCKaIQyuXs8bGQEsGK5gbWuONr1sx+wzHBjC15N9kZFjUlgyKFT55gD8L1ZQoWsnr7e4SpWtfUkp+UMaGTmzSbpsjmOIyAHLnPA9AGtcvnNGSsuaRYzBJNkMIuyowBkzZsw46DgRrWuXk5N+CEEbqrtzpnfMc5Y5pPR11Ol+oVjFcm5pRz3hU/h5oLRq4QZyMpAJOgAqsI0O1iKpdrOzA8p4JiQpdbJvLyIYwY+lgTxAv4Vrw3K2CR40USgym0ZaIqj9N1Y8Vr4xHJ0sVLNdVwrYcqo55vl1W+n7vDtqD2dh8VJiMKjq+6wxJzvh2h5oXKMxYkM2gHN0qY0aMk3F/r5hU6ck2i80pS1c81T5ZSfROVgQVYcVYG6t8iAa9H5P7XGJgV7WYc119V10YfDpHYRXnVqkeTm1Pw2IBY2ilsj9Stwjk/8AQ9hB6K6ezq+SeR6M3MJVyyyvtPRhWawprNehOsKUpQClKUApSlAKUpQGDVX5abRYxjDRtleUEu3HJEDZjxGreiPieqrFjsYkMbySHKqKWY9QGtUBJXkd5ZNHlIYj1FAtHH/KOPaWNbGHo9LKz07TJThmfgR42ZIP/Ig7BEdOz9pWfJsvtF7o/qVJUrb6qwfIid0o8pG+TZPaL3R/Up5Nk9ovdH9SpKlOqcH/AK0Nzo8pG+TZfaL3R/Up5Nk9ovdH9StXKXlLHgIhJIrPmbKES2Y6FmbXoAFdr7WhVEd5ERZLFCzqoa4zAAk2OlU6twV7ZERutDTKc/k2T2i90f1KeTZfaJ3R/Ureu14DHvRNEYwQDIJFKA3tYte17kceuuXH8oolw88sDxzmFGYqkgOqg6HLe3Cj2ZglxyIbpQX5Uffk2T2id0f1KeTZPaL3R/UrfhtpxuhbOgyqDIM4tHdc9mPRpXPFt2PNIXkw6xLusridSTvFzDODbJf93XnCnVmCfHIid1oco8mye0Tuj+pQbMk9oncn9SumDakMis6SxuiekyyKyrbUgkGw+dfOD2vBMbRTRSGxNkkVjYGxawPC9T1Xg+REbpQ5TT5Nk9ondH9Snk2X2i90f1KkqVPVWE5ETulHlI3ybL7Re6P6lYbZUhBBkQgggjdHUHQj9pUnSp6qwnZBDdKPKWXkntQyRGORs0sNlY9LqfQk+YFj2qana89ixZgkWZdcmjgcWiY3cfFbBx/CR0mvQIpAyhlIIIBBHAgi4IrUxFLo52WhWccrPulKVrlBSlKAUpSgFYJrNRfKHbS4TDvK2ttFX1nOiJ8z9Bc1FyUnJ2RBcqsfvpRAvoR5Xl7X4xx/L0z/AC1G1XsPyjyjnRszElnbOvOdjdj9foABW3zo/Jb71rq4etRpwtm4nXjgMQl8DJylQfnR+S33rTzo/Jb71rY3ujzFtyxHIycpUH50fkt96086B7FvvWm9UeYnccRyM4ttbBnxeMDZzh4oYyqPkSbO8otLZGbSy6XIB6qgsdgJ4YMHBNEJjFjCkasyBZ4wpKdJtxtzrWsL1avOj8lvvWvluUim14CbG4uyGx6xcaGteVSg7vNqY3s+u/yMq23tmSDC42Z4Vw6zNhQsGZT6EyAu2TmjNe2lduO2BPOZnTCrhf8ASyQLGrxkzOxGX0TlyrbQtY1OPykVhZoCw6iyEfQis+dH5LfetRnoP8xHV1fkZB7X2S7YqCBGCjEQRjFJ0iPDlTmuOGb9n2/Cs7c5NTyvi8sV0llwJQZksUiVRJoToBYjW1+i9TXnIt77g3ta+ZL2vexNr2v0V9edH5LfetOkoO6ciz2dX5GQHKHk8yHGsqxwwucIyZmSKKTdEZ4zY8wE2Fza5rHJjHLiNqPLFCkKDDZWEbpIubeIRmaK6XsD08F1qfblMCLGFj2F1I/4r5i5RIgsmHyjqVkUfGyga06SjmTUiOr697qDJ+lQfnR+U33rTzo/Jb71rZ3ulzF9xxHIycpUH50fkt96086PyW+9ab3R5huOI5GToqY5IbQyk4ZugF4r+pfnRj+AnQeqw6qpXnR+S33rXw3Kggq8cRDowdCXXiNCD2FSynsY1r4irRqR4S4lKmAxDj8DPYr0rj2VtJMRCksequLjs6Cp7Qbj5V2VyzkNW4ClKUApSsE0AY15Ry629+JxORDeKAlR1NIdHb4DVR/NV05ccoPwuG5htLLdI+sac6T4KDf42ryhVsAP7/8AprHN9h6PYeC6SfTy0WnmZpSlYz2YrDEAXPAa/Ss18TJmUjrBH1pYhuyNC7SiIjIYWlvk0bnWF+rT52rqt8f61VtlNnOEjs2aHPvAVIy8wqNSLHUjhXxhIGUQSBpMxxJU3LWyFyLZeAGlWsjkQ2hO13G/l5Rv+rLJjsasKF3vlFhpqecQB/zXRb4/1qk7RsY3Eu+OI3uoOfLlDi3+3LYDtvW/a4lOIlzuU1G65srHL0ZN2Qt+u4pYh7Skm3luuHb56lv/AL6a0YrFiPLmvz3VBb1m4fLSoFYGMmIMjvmWKOzIG0LQgMwTpP8AxrXHFhxJFECHIXEoubNJZlI5xUHVeHyvpUWLVNoStaMePn3O31Llb+9awB8apm0nIWfeGYT5zkC58u7uAtrc3LYG9668ZhS74liZAUijZLMwGYJe/aaWJ6xd2lH9fPX0LMWsCegXJ49HGufCbQWUKUV7OCwYrzdDaxN7Zuyq/ipOeTiDNYxJucme2YrzvR4tfrrThw4gUDMP9JLwvx3mnzqWik9oSzfhXD9de3uLgayRVagw8kbjdFyz4UtzmZryc0A68DrXJhJE32FCNLnLHehy9i1teOl734VFjJ1hZpONuNtfLTv1LfSgpUWOqKUpSwLb/h3t/dSnDueZKcyX/dktqOwMB9R216YDXgwuDoSCLEEcQRqCO0HWvYeS23BjMOshsHHNkA4BwNbdhBDDsNZou54jbeC6Gr0sdJfuTNKxWascAV8SOALkgAa3PAdpr6vVS5b7TzAYVDrIC0pH7sIJGX+dhl+AasdWoqUHOXYXpwdSSiu0o3KLasmNxLSiOVowMkVo2I3ehzaDix53wyjoqO3Enspe6fwq25aWrzr2rPuR7XD1Z0KapwtZFS3Enspe6fwpuJPZS90/hVttS1OtZ8qM+91fD09ypbiT2UvdP4U3Enspe6fwq22panWs+VDe6vh6e5UjBJ7KXun8KbmT2UvdP4VYX2xh1k3TSxCTQbsuoe5AIFj8a7Lf3ape06sdYlFjaj0a+/mVLcyeym7p/Cm5k9lN3T+FW2lR1rPlRO91fD09ypbiT2UvdP4U3Mnspu6fwq2msaf3anWtTlRO+VfD09ypiGT2U3dP4U3Enspe6fwqy4zHxwhTIcoZ1ReaTdmvlXQG17HjXRape06iV8pG+VNOHp7lS3Mnspu6fwrO5k9lN3T+FWw1oOMQSiInnlS4GU2yg2JzWy/K96LadR6RDxlTtt6e5WHwrkEGKax6N0/hXJh9ghGDrBNmHAskrWvxtmvb5Vef7/u1P76KLas+VFJV5yacknbTh7lS3Enspe6fwpuJPZS90/hVttS1R1rU5UZN7q+Hp7lS3Enspe6fwpuJPZS90/hVttS1OtZ8qJ3ur4enuVH8PJ7KXun8KnOR213wmIBdJVikypITGwVTeyObiwsTY9jdlSVqw6Aggi4III6CDoQflVo7WnfjFGtipzxFJ05W4npQr6qt8kNrFozDIbyQ2FzxeM3Eb36TYZSete2rJXoYTU4qS0Z4ucXCTi+w5No7QTDxPLKbIilj8ugdp4AdZrzuN3kZpZf2kpzsPV6FjHYqgL8c3XUtyt2jv5xAv7OEq8nU0pF44/goOc9pTqNR1q4O1MRmfRR7NTtbOoZV0j7dBSs2pauJZnYujFKzalqmzF0YpWbVi1LMXR5rygUnH4hXyrA02DWWXKDJH/lXQqb8wEixNvCtu29rYo4vED8QuH3bgRI0xiUqbZW3YjbfA8ePTXoRgU3uqm9r3UG9uF+ustCCQSqkjgSBcfA9FdNYxcLwvZW/Y0HhW72lq7lK2k+IknxAOIlh3WEjlywvZN5YknhfLp0WvpWvCY/FRth3Esk74jCSymJyuTeIgZBGgAyjo7avJiBuSBcixNhcjqPWKCIC1gNOGg07B1Vj3pWs4cPv+S+78b5igck9p4mSeG+JSTPcyxNOXNra5Yt0BCy9V9bdVasNNiTFhZPxc4M+JeAjMCoQuyXUEekLGxPWLcK9EWEA3CgE8SAAT8SONY3C6c1dDcc0aHjcdRq7xkXJtQ7v5+pRYZ2s5HnO1sU4gljlmkYQ4+FVlezyKhV2uTbnEceFdc22p41xYwc74tEiiZZZDvTG7OFkAfLzrJdrW0+VXswL6q8b+iOPX8deNZSIL6IAHUAAP6VDxcbcYffC/wCxO7O91I84i2tiVgxDLillUQFrjENNIj3GVlbdrl6it9KkdqYqaAZVnmb/AEE812ck7zOpD6WAIuQNNBV0GHUAgKoB4jKLH4i2tfTQg8VB0tqAdOr4dlS8ZHNfIQsM7WzFLgxOJgkss0uIaTAvOFlOYb0FbZAOA14a8ONcezdrE4jBbvGzTtKxM8TPdVOW9soAyC9xlueFX58OD0WNsuZeawB9VhqKicHyTijmEpaaV1zFd7JnVC3EgWGtukk0jiKbTzKzt3a6kOhO6s+F+8mazQCs2rm2Z0LoxSs2palmLoxSs2rFqizF0IsW0EiTILmMm46Xja28T46Bh2qK9Fw+JWRFdCGVgGUjgQRcEfI151U1yO2jkY4ZjzTd4fhe8kXyPOHYx6jXf2XiLf8ATL5HF2lQ/wDVfM6MZsLDNK7NBCzMzFmMSEk9ZJGprT5vYX3eDuU8KzSuu0rnKTdh5vYX3eDuU8Keb2F93g7lPClKiyJux5vYX3eDuU8Keb2F93g7lPClKWQux5vYX3eDuU8Keb2F93g7lPClKWQux5vYX3eDuU8Keb2F93g7lPClKWQux5vYX3eDuU8Keb2F93g7lPClKWQux5vYX3eDuU8Keb2F93g7lPClKWQux5vYX3eDuU8Keb2F93g7lPClKWQux5vYX3eDuU8Keb2F93g7lPClKWQux5vYT3aDuU8KebuE92g7lPClKWQux5vYX3eDuU8Keb2F93g7lPClKWQux5vYX3eDuU8Keb2F93g7lPClKWQux5vYX3eDuU8Keb2F93g7lPClKWQux5vYX3eDuU8K69kbHw8coaOGJGANmWNVYX0NiBelKmKVyG3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s-MY"/>
          </a:p>
        </p:txBody>
      </p:sp>
      <p:pic>
        <p:nvPicPr>
          <p:cNvPr id="84998" name="Picture 6" descr="http://ww2.odu.edu/educ/roverbau/Bloom/fx_Bloom_New.jpg"/>
          <p:cNvPicPr>
            <a:picLocks noChangeAspect="1" noChangeArrowheads="1"/>
          </p:cNvPicPr>
          <p:nvPr/>
        </p:nvPicPr>
        <p:blipFill>
          <a:blip r:embed="rId3" cstate="print"/>
          <a:srcRect/>
          <a:stretch>
            <a:fillRect/>
          </a:stretch>
        </p:blipFill>
        <p:spPr bwMode="auto">
          <a:xfrm>
            <a:off x="9612560" y="1491996"/>
            <a:ext cx="7560840" cy="5325805"/>
          </a:xfrm>
          <a:prstGeom prst="rect">
            <a:avLst/>
          </a:prstGeom>
          <a:noFill/>
        </p:spPr>
      </p:pic>
      <p:sp>
        <p:nvSpPr>
          <p:cNvPr id="9" name="Rectangle 2"/>
          <p:cNvSpPr txBox="1">
            <a:spLocks noChangeArrowheads="1"/>
          </p:cNvSpPr>
          <p:nvPr/>
        </p:nvSpPr>
        <p:spPr>
          <a:xfrm>
            <a:off x="395536" y="341784"/>
            <a:ext cx="8229600" cy="1143000"/>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Bloom’s Taxonomy</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13442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4998"/>
                                        </p:tgtEl>
                                        <p:attrNameLst>
                                          <p:attrName>style.visibility</p:attrName>
                                        </p:attrNameLst>
                                      </p:cBhvr>
                                      <p:to>
                                        <p:strVal val="visible"/>
                                      </p:to>
                                    </p:set>
                                    <p:animEffect transition="in" filter="blinds(horizontal)">
                                      <p:cBhvr>
                                        <p:cTn id="10" dur="500"/>
                                        <p:tgtEl>
                                          <p:spTgt spid="8499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778"/>
                                        </p:tgtEl>
                                        <p:attrNameLst>
                                          <p:attrName>style.visibility</p:attrName>
                                        </p:attrNameLst>
                                      </p:cBhvr>
                                      <p:to>
                                        <p:strVal val="visible"/>
                                      </p:to>
                                    </p:set>
                                    <p:animEffect transition="in" filter="blinds(horizontal)">
                                      <p:cBhvr>
                                        <p:cTn id="13" dur="500"/>
                                        <p:tgtEl>
                                          <p:spTgt spid="75778"/>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3.61111E-6 3.7037E-6 L -1 -0.00209 " pathEditMode="relative" rAng="0" ptsTypes="AA">
                                      <p:cBhvr>
                                        <p:cTn id="17" dur="2000" fill="hold"/>
                                        <p:tgtEl>
                                          <p:spTgt spid="84998"/>
                                        </p:tgtEl>
                                        <p:attrNameLst>
                                          <p:attrName>ppt_x</p:attrName>
                                          <p:attrName>ppt_y</p:attrName>
                                        </p:attrNameLst>
                                      </p:cBhvr>
                                      <p:rCtr x="-50000" y="-100"/>
                                    </p:animMotion>
                                  </p:childTnLst>
                                </p:cTn>
                              </p:par>
                              <p:par>
                                <p:cTn id="18" presetID="3" presetClass="entr" presetSubtype="10" fill="hold" grpId="1" nodeType="withEffect">
                                  <p:stCondLst>
                                    <p:cond delay="0"/>
                                  </p:stCondLst>
                                  <p:childTnLst>
                                    <p:set>
                                      <p:cBhvr>
                                        <p:cTn id="19" dur="1" fill="hold">
                                          <p:stCondLst>
                                            <p:cond delay="0"/>
                                          </p:stCondLst>
                                        </p:cTn>
                                        <p:tgtEl>
                                          <p:spTgt spid="75778"/>
                                        </p:tgtEl>
                                        <p:attrNameLst>
                                          <p:attrName>style.visibility</p:attrName>
                                        </p:attrNameLst>
                                      </p:cBhvr>
                                      <p:to>
                                        <p:strVal val="visible"/>
                                      </p:to>
                                    </p:set>
                                    <p:animEffect transition="in" filter="blinds(horizontal)">
                                      <p:cBhvr>
                                        <p:cTn id="20" dur="500"/>
                                        <p:tgtEl>
                                          <p:spTgt spid="75778"/>
                                        </p:tgtEl>
                                      </p:cBhvr>
                                    </p:animEffect>
                                  </p:childTnLst>
                                </p:cTn>
                              </p:par>
                              <p:par>
                                <p:cTn id="21" presetID="35" presetClass="path" presetSubtype="0" accel="50000" decel="50000" fill="hold" grpId="2" nodeType="withEffect">
                                  <p:stCondLst>
                                    <p:cond delay="0"/>
                                  </p:stCondLst>
                                  <p:childTnLst>
                                    <p:animMotion origin="layout" path="M 4.44444E-6 -1.48148E-6 L -1.00122 0.01134 " pathEditMode="relative" rAng="0" ptsTypes="AA">
                                      <p:cBhvr>
                                        <p:cTn id="22" dur="2000" fill="hold"/>
                                        <p:tgtEl>
                                          <p:spTgt spid="75778"/>
                                        </p:tgtEl>
                                        <p:attrNameLst>
                                          <p:attrName>ppt_x</p:attrName>
                                          <p:attrName>ppt_y</p:attrName>
                                        </p:attrNameLst>
                                      </p:cBhvr>
                                      <p:rCtr x="-50100" y="600"/>
                                    </p:animMotion>
                                  </p:childTnLst>
                                </p:cTn>
                              </p:par>
                              <p:par>
                                <p:cTn id="23" presetID="64" presetClass="path" presetSubtype="0" accel="50000" decel="50000" fill="hold" grpId="1" nodeType="withEffect">
                                  <p:stCondLst>
                                    <p:cond delay="0"/>
                                  </p:stCondLst>
                                  <p:childTnLst>
                                    <p:animMotion origin="layout" path="M 0 0  L 0 -0.33333  E" pathEditMode="relative" ptsTypes="">
                                      <p:cBhvr>
                                        <p:cTn id="24"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8" grpId="1" animBg="1"/>
      <p:bldP spid="75778" grpId="2"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FFCCFF"/>
          </a:solidFill>
        </p:spPr>
        <p:txBody>
          <a:bodyPr/>
          <a:lstStyle/>
          <a:p>
            <a:pPr eaLnBrk="1" hangingPunct="1"/>
            <a:r>
              <a:rPr lang="en-US" smtClean="0"/>
              <a:t>Expectations of Accreditation</a:t>
            </a:r>
            <a:endParaRPr lang="en-MY" smtClean="0"/>
          </a:p>
        </p:txBody>
      </p:sp>
      <p:sp>
        <p:nvSpPr>
          <p:cNvPr id="10243" name="Content Placeholder 2"/>
          <p:cNvSpPr>
            <a:spLocks noGrp="1"/>
          </p:cNvSpPr>
          <p:nvPr>
            <p:ph idx="1"/>
          </p:nvPr>
        </p:nvSpPr>
        <p:spPr>
          <a:xfrm>
            <a:off x="9574865" y="1630669"/>
            <a:ext cx="8172450" cy="905366"/>
          </a:xfrm>
        </p:spPr>
        <p:txBody>
          <a:bodyPr/>
          <a:lstStyle/>
          <a:p>
            <a:pPr eaLnBrk="1" hangingPunct="1"/>
            <a:r>
              <a:rPr lang="en-US" dirty="0" smtClean="0"/>
              <a:t>Education </a:t>
            </a:r>
            <a:r>
              <a:rPr lang="en-US" b="1" dirty="0" smtClean="0">
                <a:solidFill>
                  <a:srgbClr val="FF0000"/>
                </a:solidFill>
              </a:rPr>
              <a:t>content and level </a:t>
            </a:r>
            <a:r>
              <a:rPr lang="en-US" dirty="0" smtClean="0"/>
              <a:t>are maintained</a:t>
            </a:r>
          </a:p>
          <a:p>
            <a:pPr eaLnBrk="1" hangingPunct="1"/>
            <a:endParaRPr lang="en-US" dirty="0" smtClean="0"/>
          </a:p>
        </p:txBody>
      </p:sp>
      <p:sp>
        <p:nvSpPr>
          <p:cNvPr id="4" name="Content Placeholder 2"/>
          <p:cNvSpPr txBox="1">
            <a:spLocks/>
          </p:cNvSpPr>
          <p:nvPr/>
        </p:nvSpPr>
        <p:spPr>
          <a:xfrm>
            <a:off x="9574865" y="2689987"/>
            <a:ext cx="8172450" cy="12549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Programme</a:t>
            </a:r>
            <a:r>
              <a:rPr lang="en-US" dirty="0" smtClean="0"/>
              <a:t> Continual Quality Improvement (</a:t>
            </a:r>
            <a:r>
              <a:rPr lang="en-US" b="1" dirty="0" smtClean="0">
                <a:solidFill>
                  <a:srgbClr val="FF0000"/>
                </a:solidFill>
              </a:rPr>
              <a:t>CQI</a:t>
            </a:r>
            <a:r>
              <a:rPr lang="en-US" dirty="0" smtClean="0"/>
              <a:t>)</a:t>
            </a:r>
          </a:p>
          <a:p>
            <a:endParaRPr lang="en-US" dirty="0" smtClean="0"/>
          </a:p>
        </p:txBody>
      </p:sp>
      <p:sp>
        <p:nvSpPr>
          <p:cNvPr id="5" name="Content Placeholder 2"/>
          <p:cNvSpPr txBox="1">
            <a:spLocks/>
          </p:cNvSpPr>
          <p:nvPr/>
        </p:nvSpPr>
        <p:spPr>
          <a:xfrm>
            <a:off x="9574865" y="4262283"/>
            <a:ext cx="8172450" cy="1068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Outcome-based Education (</a:t>
            </a:r>
            <a:r>
              <a:rPr lang="en-US" b="1" dirty="0" smtClean="0">
                <a:solidFill>
                  <a:srgbClr val="FF0000"/>
                </a:solidFill>
              </a:rPr>
              <a:t>OBE</a:t>
            </a:r>
            <a:r>
              <a:rPr lang="en-US" dirty="0" smtClean="0"/>
              <a:t>) </a:t>
            </a:r>
            <a:r>
              <a:rPr lang="en-US" dirty="0" err="1" smtClean="0"/>
              <a:t>Programme</a:t>
            </a:r>
            <a:endParaRPr lang="en-US" dirty="0" smtClean="0"/>
          </a:p>
          <a:p>
            <a:endParaRPr lang="en-US" dirty="0" smtClean="0"/>
          </a:p>
        </p:txBody>
      </p:sp>
      <p:sp>
        <p:nvSpPr>
          <p:cNvPr id="6" name="Content Placeholder 2"/>
          <p:cNvSpPr txBox="1">
            <a:spLocks/>
          </p:cNvSpPr>
          <p:nvPr/>
        </p:nvSpPr>
        <p:spPr>
          <a:xfrm>
            <a:off x="9574865" y="5535926"/>
            <a:ext cx="8172450" cy="11201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Systematic (</a:t>
            </a:r>
            <a:r>
              <a:rPr lang="en-US" b="1" dirty="0" smtClean="0">
                <a:solidFill>
                  <a:srgbClr val="FF0000"/>
                </a:solidFill>
              </a:rPr>
              <a:t>QMS</a:t>
            </a:r>
            <a:r>
              <a:rPr lang="en-US" dirty="0" smtClean="0"/>
              <a:t>)</a:t>
            </a:r>
          </a:p>
          <a:p>
            <a:endParaRPr lang="en-US" dirty="0" smtClean="0"/>
          </a:p>
        </p:txBody>
      </p:sp>
    </p:spTree>
    <p:extLst>
      <p:ext uri="{BB962C8B-B14F-4D97-AF65-F5344CB8AC3E}">
        <p14:creationId xmlns:p14="http://schemas.microsoft.com/office/powerpoint/2010/main" val="8827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7162E-6 -4.81928E-7 L -1.00712 0.00834 " pathEditMode="relative" rAng="0" ptsTypes="AA">
                                      <p:cBhvr>
                                        <p:cTn id="6" dur="2000" fill="hold"/>
                                        <p:tgtEl>
                                          <p:spTgt spid="10243">
                                            <p:txEl>
                                              <p:pRg st="0" end="0"/>
                                            </p:txEl>
                                          </p:spTgt>
                                        </p:tgtEl>
                                        <p:attrNameLst>
                                          <p:attrName>ppt_x</p:attrName>
                                          <p:attrName>ppt_y</p:attrName>
                                        </p:attrNameLst>
                                      </p:cBhvr>
                                      <p:rCtr x="-50365" y="41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44998 0.00116 L -1.00382 0.00116 " pathEditMode="relative" rAng="0" ptsTypes="AA">
                                      <p:cBhvr>
                                        <p:cTn id="10" dur="2000" fill="hold"/>
                                        <p:tgtEl>
                                          <p:spTgt spid="4"/>
                                        </p:tgtEl>
                                        <p:attrNameLst>
                                          <p:attrName>ppt_x</p:attrName>
                                          <p:attrName>ppt_y</p:attrName>
                                        </p:attrNameLst>
                                      </p:cBhvr>
                                      <p:rCtr x="-27701"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44981 -0.00648 L -1.00382 -0.01575 " pathEditMode="relative" rAng="0" ptsTypes="AA">
                                      <p:cBhvr>
                                        <p:cTn id="14" dur="2000" fill="hold"/>
                                        <p:tgtEl>
                                          <p:spTgt spid="5"/>
                                        </p:tgtEl>
                                        <p:attrNameLst>
                                          <p:attrName>ppt_x</p:attrName>
                                          <p:attrName>ppt_y</p:attrName>
                                        </p:attrNameLst>
                                      </p:cBhvr>
                                      <p:rCtr x="-27701" y="-46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44981 0.00278 L -1.00382 -0.00417 " pathEditMode="relative" ptsTypes="AA">
                                      <p:cBhvr>
                                        <p:cTn id="1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2" cstate="print"/>
          <a:srcRect/>
          <a:stretch>
            <a:fillRect/>
          </a:stretch>
        </p:blipFill>
        <p:spPr bwMode="auto">
          <a:xfrm>
            <a:off x="443541" y="332656"/>
            <a:ext cx="8544950" cy="6408712"/>
          </a:xfrm>
          <a:prstGeom prst="rect">
            <a:avLst/>
          </a:prstGeom>
          <a:noFill/>
          <a:ln w="9525">
            <a:noFill/>
            <a:miter lim="800000"/>
            <a:headEnd/>
            <a:tailEnd/>
          </a:ln>
          <a:effectLst/>
        </p:spPr>
      </p:pic>
    </p:spTree>
    <p:extLst>
      <p:ext uri="{BB962C8B-B14F-4D97-AF65-F5344CB8AC3E}">
        <p14:creationId xmlns:p14="http://schemas.microsoft.com/office/powerpoint/2010/main" val="142001175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0" name="Rectangle 4"/>
          <p:cNvSpPr>
            <a:spLocks noGrp="1" noChangeArrowheads="1"/>
          </p:cNvSpPr>
          <p:nvPr>
            <p:ph type="title"/>
          </p:nvPr>
        </p:nvSpPr>
        <p:spPr/>
        <p:txBody>
          <a:bodyPr/>
          <a:lstStyle/>
          <a:p>
            <a:endParaRPr lang="en-US"/>
          </a:p>
        </p:txBody>
      </p:sp>
      <p:pic>
        <p:nvPicPr>
          <p:cNvPr id="695301" name="Picture 5" descr="cognitif"/>
          <p:cNvPicPr>
            <a:picLocks noChangeAspect="1" noChangeArrowheads="1"/>
          </p:cNvPicPr>
          <p:nvPr/>
        </p:nvPicPr>
        <p:blipFill>
          <a:blip r:embed="rId3" cstate="print"/>
          <a:srcRect/>
          <a:stretch>
            <a:fillRect/>
          </a:stretch>
        </p:blipFill>
        <p:spPr bwMode="auto">
          <a:xfrm>
            <a:off x="-438150" y="-457200"/>
            <a:ext cx="10554766" cy="8185670"/>
          </a:xfrm>
          <a:prstGeom prst="rect">
            <a:avLst/>
          </a:prstGeom>
          <a:noFill/>
        </p:spPr>
      </p:pic>
      <p:sp>
        <p:nvSpPr>
          <p:cNvPr id="695302" name="Text Box 6"/>
          <p:cNvSpPr txBox="1">
            <a:spLocks noChangeArrowheads="1"/>
          </p:cNvSpPr>
          <p:nvPr/>
        </p:nvSpPr>
        <p:spPr bwMode="auto">
          <a:xfrm>
            <a:off x="6156176" y="6629400"/>
            <a:ext cx="2736304" cy="457200"/>
          </a:xfrm>
          <a:prstGeom prst="rect">
            <a:avLst/>
          </a:prstGeom>
          <a:solidFill>
            <a:schemeClr val="accent1"/>
          </a:solidFill>
          <a:ln w="9525">
            <a:noFill/>
            <a:miter lim="800000"/>
            <a:headEnd/>
            <a:tailEnd/>
          </a:ln>
          <a:effectLst/>
        </p:spPr>
        <p:txBody>
          <a:bodyPr wrap="square">
            <a:spAutoFit/>
          </a:bodyPr>
          <a:lstStyle/>
          <a:p>
            <a:pPr algn="ctr" eaLnBrk="0" hangingPunct="0"/>
            <a:r>
              <a:rPr lang="en-US" sz="2400" dirty="0">
                <a:solidFill>
                  <a:schemeClr val="bg2"/>
                </a:solidFill>
                <a:latin typeface="Arial Narrow" pitchFamily="34" charset="0"/>
              </a:rPr>
              <a:t>Higher order</a:t>
            </a:r>
          </a:p>
        </p:txBody>
      </p:sp>
      <p:sp>
        <p:nvSpPr>
          <p:cNvPr id="695303" name="Text Box 7"/>
          <p:cNvSpPr txBox="1">
            <a:spLocks noChangeArrowheads="1"/>
          </p:cNvSpPr>
          <p:nvPr/>
        </p:nvSpPr>
        <p:spPr bwMode="auto">
          <a:xfrm>
            <a:off x="457200" y="6629400"/>
            <a:ext cx="2890664" cy="457200"/>
          </a:xfrm>
          <a:prstGeom prst="rect">
            <a:avLst/>
          </a:prstGeom>
          <a:solidFill>
            <a:srgbClr val="00CC99"/>
          </a:solidFill>
          <a:ln w="9525">
            <a:noFill/>
            <a:miter lim="800000"/>
            <a:headEnd/>
            <a:tailEnd/>
          </a:ln>
          <a:effectLst/>
        </p:spPr>
        <p:txBody>
          <a:bodyPr wrap="square">
            <a:spAutoFit/>
          </a:bodyPr>
          <a:lstStyle/>
          <a:p>
            <a:pPr algn="ctr" eaLnBrk="0" hangingPunct="0"/>
            <a:r>
              <a:rPr lang="en-US" sz="2400">
                <a:solidFill>
                  <a:schemeClr val="bg2"/>
                </a:solidFill>
                <a:latin typeface="Arial Narrow" pitchFamily="34" charset="0"/>
              </a:rPr>
              <a:t>lower order</a:t>
            </a:r>
          </a:p>
        </p:txBody>
      </p:sp>
      <p:sp>
        <p:nvSpPr>
          <p:cNvPr id="695304" name="Text Box 8"/>
          <p:cNvSpPr txBox="1">
            <a:spLocks noChangeArrowheads="1"/>
          </p:cNvSpPr>
          <p:nvPr/>
        </p:nvSpPr>
        <p:spPr bwMode="auto">
          <a:xfrm>
            <a:off x="3370312" y="6629400"/>
            <a:ext cx="2785864" cy="457200"/>
          </a:xfrm>
          <a:prstGeom prst="rect">
            <a:avLst/>
          </a:prstGeom>
          <a:solidFill>
            <a:srgbClr val="FFCC00"/>
          </a:solidFill>
          <a:ln w="9525">
            <a:noFill/>
            <a:miter lim="800000"/>
            <a:headEnd/>
            <a:tailEnd/>
          </a:ln>
          <a:effectLst/>
        </p:spPr>
        <p:txBody>
          <a:bodyPr wrap="square">
            <a:spAutoFit/>
          </a:bodyPr>
          <a:lstStyle/>
          <a:p>
            <a:pPr algn="ctr" eaLnBrk="0" hangingPunct="0"/>
            <a:r>
              <a:rPr lang="en-US" sz="2400">
                <a:solidFill>
                  <a:schemeClr val="bg2"/>
                </a:solidFill>
                <a:latin typeface="Arial Narrow" pitchFamily="34" charset="0"/>
              </a:rPr>
              <a:t>Intermediate</a:t>
            </a:r>
          </a:p>
        </p:txBody>
      </p:sp>
    </p:spTree>
    <p:extLst>
      <p:ext uri="{BB962C8B-B14F-4D97-AF65-F5344CB8AC3E}">
        <p14:creationId xmlns:p14="http://schemas.microsoft.com/office/powerpoint/2010/main" val="66917655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348" name="Picture 4" descr="affective"/>
          <p:cNvPicPr>
            <a:picLocks noChangeAspect="1" noChangeArrowheads="1"/>
          </p:cNvPicPr>
          <p:nvPr/>
        </p:nvPicPr>
        <p:blipFill>
          <a:blip r:embed="rId3" cstate="print"/>
          <a:srcRect/>
          <a:stretch>
            <a:fillRect/>
          </a:stretch>
        </p:blipFill>
        <p:spPr bwMode="auto">
          <a:xfrm>
            <a:off x="-438150" y="-457200"/>
            <a:ext cx="10021888" cy="7772400"/>
          </a:xfrm>
          <a:prstGeom prst="rect">
            <a:avLst/>
          </a:prstGeom>
          <a:noFill/>
        </p:spPr>
      </p:pic>
      <p:sp>
        <p:nvSpPr>
          <p:cNvPr id="697349" name="Text Box 5"/>
          <p:cNvSpPr txBox="1">
            <a:spLocks noChangeArrowheads="1"/>
          </p:cNvSpPr>
          <p:nvPr/>
        </p:nvSpPr>
        <p:spPr bwMode="auto">
          <a:xfrm>
            <a:off x="5004048" y="6237312"/>
            <a:ext cx="3429000" cy="457200"/>
          </a:xfrm>
          <a:prstGeom prst="rect">
            <a:avLst/>
          </a:prstGeom>
          <a:solidFill>
            <a:schemeClr val="accent1"/>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Higher order</a:t>
            </a:r>
          </a:p>
        </p:txBody>
      </p:sp>
      <p:sp>
        <p:nvSpPr>
          <p:cNvPr id="697350" name="Text Box 6"/>
          <p:cNvSpPr txBox="1">
            <a:spLocks noChangeArrowheads="1"/>
          </p:cNvSpPr>
          <p:nvPr/>
        </p:nvSpPr>
        <p:spPr bwMode="auto">
          <a:xfrm>
            <a:off x="457200" y="6237312"/>
            <a:ext cx="2286000" cy="457200"/>
          </a:xfrm>
          <a:prstGeom prst="rect">
            <a:avLst/>
          </a:prstGeom>
          <a:solidFill>
            <a:srgbClr val="00CC99"/>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lower order</a:t>
            </a:r>
          </a:p>
        </p:txBody>
      </p:sp>
      <p:sp>
        <p:nvSpPr>
          <p:cNvPr id="697351" name="Text Box 7"/>
          <p:cNvSpPr txBox="1">
            <a:spLocks noChangeArrowheads="1"/>
          </p:cNvSpPr>
          <p:nvPr/>
        </p:nvSpPr>
        <p:spPr bwMode="auto">
          <a:xfrm>
            <a:off x="2771800" y="6237312"/>
            <a:ext cx="2209800" cy="457200"/>
          </a:xfrm>
          <a:prstGeom prst="rect">
            <a:avLst/>
          </a:prstGeom>
          <a:solidFill>
            <a:srgbClr val="FFCC00"/>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Intermediate</a:t>
            </a:r>
          </a:p>
        </p:txBody>
      </p:sp>
    </p:spTree>
    <p:extLst>
      <p:ext uri="{BB962C8B-B14F-4D97-AF65-F5344CB8AC3E}">
        <p14:creationId xmlns:p14="http://schemas.microsoft.com/office/powerpoint/2010/main" val="427456767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372" name="Picture 4" descr="skills"/>
          <p:cNvPicPr>
            <a:picLocks noChangeAspect="1" noChangeArrowheads="1"/>
          </p:cNvPicPr>
          <p:nvPr/>
        </p:nvPicPr>
        <p:blipFill>
          <a:blip r:embed="rId3" cstate="print"/>
          <a:srcRect/>
          <a:stretch>
            <a:fillRect/>
          </a:stretch>
        </p:blipFill>
        <p:spPr bwMode="auto">
          <a:xfrm>
            <a:off x="-438150" y="-457200"/>
            <a:ext cx="10021888" cy="7772400"/>
          </a:xfrm>
          <a:prstGeom prst="rect">
            <a:avLst/>
          </a:prstGeom>
          <a:noFill/>
        </p:spPr>
      </p:pic>
      <p:sp>
        <p:nvSpPr>
          <p:cNvPr id="698373" name="Text Box 5"/>
          <p:cNvSpPr txBox="1">
            <a:spLocks noChangeArrowheads="1"/>
          </p:cNvSpPr>
          <p:nvPr/>
        </p:nvSpPr>
        <p:spPr bwMode="auto">
          <a:xfrm>
            <a:off x="6858000" y="6237312"/>
            <a:ext cx="1643063" cy="457200"/>
          </a:xfrm>
          <a:prstGeom prst="rect">
            <a:avLst/>
          </a:prstGeom>
          <a:solidFill>
            <a:schemeClr val="accent1"/>
          </a:solidFill>
          <a:ln w="9525">
            <a:noFill/>
            <a:miter lim="800000"/>
            <a:headEnd/>
            <a:tailEnd/>
          </a:ln>
          <a:effectLst/>
        </p:spPr>
        <p:txBody>
          <a:bodyPr>
            <a:spAutoFit/>
          </a:bodyPr>
          <a:lstStyle/>
          <a:p>
            <a:pPr algn="ctr" eaLnBrk="0" hangingPunct="0"/>
            <a:r>
              <a:rPr lang="en-US" sz="2400" dirty="0">
                <a:solidFill>
                  <a:schemeClr val="bg2"/>
                </a:solidFill>
                <a:latin typeface="Arial Narrow" pitchFamily="34" charset="0"/>
              </a:rPr>
              <a:t>Higher order</a:t>
            </a:r>
          </a:p>
        </p:txBody>
      </p:sp>
      <p:sp>
        <p:nvSpPr>
          <p:cNvPr id="698374" name="Text Box 6"/>
          <p:cNvSpPr txBox="1">
            <a:spLocks noChangeArrowheads="1"/>
          </p:cNvSpPr>
          <p:nvPr/>
        </p:nvSpPr>
        <p:spPr bwMode="auto">
          <a:xfrm>
            <a:off x="467544" y="6237312"/>
            <a:ext cx="3200400" cy="457200"/>
          </a:xfrm>
          <a:prstGeom prst="rect">
            <a:avLst/>
          </a:prstGeom>
          <a:solidFill>
            <a:srgbClr val="00CC99"/>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lower order</a:t>
            </a:r>
          </a:p>
        </p:txBody>
      </p:sp>
      <p:sp>
        <p:nvSpPr>
          <p:cNvPr id="698375" name="Text Box 7"/>
          <p:cNvSpPr txBox="1">
            <a:spLocks noChangeArrowheads="1"/>
          </p:cNvSpPr>
          <p:nvPr/>
        </p:nvSpPr>
        <p:spPr bwMode="auto">
          <a:xfrm>
            <a:off x="3657600" y="6237312"/>
            <a:ext cx="3200400" cy="457200"/>
          </a:xfrm>
          <a:prstGeom prst="rect">
            <a:avLst/>
          </a:prstGeom>
          <a:solidFill>
            <a:srgbClr val="FFCC00"/>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Intermediate</a:t>
            </a:r>
          </a:p>
        </p:txBody>
      </p:sp>
    </p:spTree>
    <p:extLst>
      <p:ext uri="{BB962C8B-B14F-4D97-AF65-F5344CB8AC3E}">
        <p14:creationId xmlns:p14="http://schemas.microsoft.com/office/powerpoint/2010/main" val="416829015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6063" y="165100"/>
            <a:ext cx="8458200" cy="1192213"/>
          </a:xfrm>
          <a:solidFill>
            <a:srgbClr val="FFCCFF"/>
          </a:solidFill>
        </p:spPr>
        <p:txBody>
          <a:bodyPr>
            <a:normAutofit fontScale="90000"/>
          </a:bodyPr>
          <a:lstStyle/>
          <a:p>
            <a:pPr eaLnBrk="1" hangingPunct="1"/>
            <a:r>
              <a:rPr lang="en-US" sz="4000" dirty="0" smtClean="0">
                <a:solidFill>
                  <a:schemeClr val="tx1"/>
                </a:solidFill>
              </a:rPr>
              <a:t/>
            </a:r>
            <a:br>
              <a:rPr lang="en-US" sz="4000" dirty="0" smtClean="0">
                <a:solidFill>
                  <a:schemeClr val="tx1"/>
                </a:solidFill>
              </a:rPr>
            </a:br>
            <a:r>
              <a:rPr lang="en-US" sz="4000" dirty="0" smtClean="0">
                <a:solidFill>
                  <a:schemeClr val="tx1"/>
                </a:solidFill>
              </a:rPr>
              <a:t>Why are course outcomes important?</a:t>
            </a:r>
            <a:br>
              <a:rPr lang="en-US" sz="4000" dirty="0" smtClean="0">
                <a:solidFill>
                  <a:schemeClr val="tx1"/>
                </a:solidFill>
              </a:rPr>
            </a:br>
            <a:endParaRPr lang="en-US" sz="4000" dirty="0" smtClean="0">
              <a:solidFill>
                <a:schemeClr val="tx1"/>
              </a:solidFill>
            </a:endParaRPr>
          </a:p>
        </p:txBody>
      </p:sp>
      <p:sp>
        <p:nvSpPr>
          <p:cNvPr id="60419" name="Rectangle 3"/>
          <p:cNvSpPr>
            <a:spLocks noGrp="1" noChangeArrowheads="1"/>
          </p:cNvSpPr>
          <p:nvPr>
            <p:ph type="body" idx="1"/>
          </p:nvPr>
        </p:nvSpPr>
        <p:spPr>
          <a:xfrm>
            <a:off x="142875" y="1643063"/>
            <a:ext cx="8696325" cy="4821237"/>
          </a:xfrm>
        </p:spPr>
        <p:txBody>
          <a:bodyPr/>
          <a:lstStyle/>
          <a:p>
            <a:pPr eaLnBrk="1" hangingPunct="1">
              <a:lnSpc>
                <a:spcPct val="80000"/>
              </a:lnSpc>
              <a:buFont typeface="Wingdings" pitchFamily="2" charset="2"/>
              <a:buNone/>
            </a:pPr>
            <a:r>
              <a:rPr lang="en-US" sz="2800" b="1" smtClean="0">
                <a:latin typeface="Arial Narrow" pitchFamily="34" charset="0"/>
              </a:rPr>
              <a:t>They are essential because they:</a:t>
            </a:r>
          </a:p>
          <a:p>
            <a:pPr eaLnBrk="1" hangingPunct="1">
              <a:lnSpc>
                <a:spcPct val="80000"/>
              </a:lnSpc>
              <a:buFont typeface="Wingdings" pitchFamily="2" charset="2"/>
              <a:buNone/>
            </a:pPr>
            <a:endParaRPr lang="en-US" sz="2800" b="1" smtClean="0">
              <a:latin typeface="Arial Narrow" pitchFamily="34" charset="0"/>
            </a:endParaRPr>
          </a:p>
          <a:p>
            <a:pPr eaLnBrk="1" hangingPunct="1">
              <a:lnSpc>
                <a:spcPct val="80000"/>
              </a:lnSpc>
            </a:pPr>
            <a:r>
              <a:rPr lang="en-US" sz="2800" b="1" smtClean="0">
                <a:latin typeface="Arial Narrow" pitchFamily="34" charset="0"/>
              </a:rPr>
              <a:t>define the type and depth of learning students are expected to achieve</a:t>
            </a:r>
          </a:p>
          <a:p>
            <a:pPr eaLnBrk="1" hangingPunct="1">
              <a:lnSpc>
                <a:spcPct val="80000"/>
              </a:lnSpc>
            </a:pPr>
            <a:r>
              <a:rPr lang="en-US" sz="2800" b="1" smtClean="0">
                <a:latin typeface="Arial Narrow" pitchFamily="34" charset="0"/>
              </a:rPr>
              <a:t>provide an objective benchmark for formative, summative, and prior learning assessment</a:t>
            </a:r>
          </a:p>
          <a:p>
            <a:pPr eaLnBrk="1" hangingPunct="1">
              <a:lnSpc>
                <a:spcPct val="80000"/>
              </a:lnSpc>
            </a:pPr>
            <a:r>
              <a:rPr lang="en-US" sz="2800" b="1" smtClean="0">
                <a:latin typeface="Arial Narrow" pitchFamily="34" charset="0"/>
              </a:rPr>
              <a:t>clearly communicate expectations to learners</a:t>
            </a:r>
          </a:p>
          <a:p>
            <a:pPr eaLnBrk="1" hangingPunct="1">
              <a:lnSpc>
                <a:spcPct val="80000"/>
              </a:lnSpc>
            </a:pPr>
            <a:r>
              <a:rPr lang="en-US" sz="2800" b="1" smtClean="0">
                <a:latin typeface="Arial Narrow" pitchFamily="34" charset="0"/>
              </a:rPr>
              <a:t>clearly communicate graduates’ skills to the stakeholders</a:t>
            </a:r>
          </a:p>
          <a:p>
            <a:pPr eaLnBrk="1" hangingPunct="1">
              <a:lnSpc>
                <a:spcPct val="80000"/>
              </a:lnSpc>
            </a:pPr>
            <a:r>
              <a:rPr lang="en-US" sz="2800" b="1" smtClean="0">
                <a:latin typeface="Arial Narrow" pitchFamily="34" charset="0"/>
              </a:rPr>
              <a:t>define coherent units of learning that can be further subdivided or modularized for classroom or for other delivery modes.</a:t>
            </a:r>
          </a:p>
          <a:p>
            <a:pPr eaLnBrk="1" hangingPunct="1">
              <a:lnSpc>
                <a:spcPct val="80000"/>
              </a:lnSpc>
            </a:pPr>
            <a:r>
              <a:rPr lang="en-US" sz="2800" b="1" smtClean="0">
                <a:latin typeface="Arial Narrow" pitchFamily="34" charset="0"/>
              </a:rPr>
              <a:t>guide and organize the instructor and the learner.</a:t>
            </a:r>
            <a:endParaRPr lang="en-US" sz="2800" smtClean="0">
              <a:latin typeface="Arial Narrow" pitchFamily="34" charset="0"/>
            </a:endParaRPr>
          </a:p>
        </p:txBody>
      </p:sp>
    </p:spTree>
    <p:extLst>
      <p:ext uri="{BB962C8B-B14F-4D97-AF65-F5344CB8AC3E}">
        <p14:creationId xmlns:p14="http://schemas.microsoft.com/office/powerpoint/2010/main" val="261299350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gray">
          <a:xfrm>
            <a:off x="0" y="4191000"/>
            <a:ext cx="9144000" cy="2667000"/>
          </a:xfrm>
          <a:prstGeom prst="rect">
            <a:avLst/>
          </a:prstGeom>
          <a:solidFill>
            <a:srgbClr val="9EE8FA"/>
          </a:solidFill>
          <a:ln w="57150" algn="ctr">
            <a:noFill/>
            <a:miter lim="800000"/>
            <a:headEnd/>
            <a:tailEnd/>
          </a:ln>
        </p:spPr>
        <p:txBody>
          <a:bodyPr wrap="none" anchor="ctr"/>
          <a:lstStyle/>
          <a:p>
            <a:endParaRPr lang="en-MY"/>
          </a:p>
        </p:txBody>
      </p:sp>
      <p:sp>
        <p:nvSpPr>
          <p:cNvPr id="59395" name="Rectangle 3"/>
          <p:cNvSpPr>
            <a:spLocks noChangeArrowheads="1"/>
          </p:cNvSpPr>
          <p:nvPr/>
        </p:nvSpPr>
        <p:spPr bwMode="gray">
          <a:xfrm>
            <a:off x="0" y="1860550"/>
            <a:ext cx="9144000" cy="2254250"/>
          </a:xfrm>
          <a:prstGeom prst="rect">
            <a:avLst/>
          </a:prstGeom>
          <a:solidFill>
            <a:srgbClr val="FFFF00"/>
          </a:solidFill>
          <a:ln w="57150" algn="ctr">
            <a:noFill/>
            <a:miter lim="800000"/>
            <a:headEnd/>
            <a:tailEnd/>
          </a:ln>
        </p:spPr>
        <p:txBody>
          <a:bodyPr wrap="none" anchor="ctr"/>
          <a:lstStyle/>
          <a:p>
            <a:endParaRPr lang="en-MY"/>
          </a:p>
        </p:txBody>
      </p:sp>
      <p:sp>
        <p:nvSpPr>
          <p:cNvPr id="59396" name="Rectangle 4"/>
          <p:cNvSpPr>
            <a:spLocks noGrp="1" noChangeArrowheads="1"/>
          </p:cNvSpPr>
          <p:nvPr>
            <p:ph type="title"/>
          </p:nvPr>
        </p:nvSpPr>
        <p:spPr>
          <a:xfrm>
            <a:off x="304800" y="304800"/>
            <a:ext cx="8553450" cy="685800"/>
          </a:xfrm>
          <a:solidFill>
            <a:srgbClr val="99FF66"/>
          </a:solidFill>
        </p:spPr>
        <p:txBody>
          <a:bodyPr>
            <a:normAutofit fontScale="90000"/>
          </a:bodyPr>
          <a:lstStyle/>
          <a:p>
            <a:pPr eaLnBrk="1" hangingPunct="1"/>
            <a:r>
              <a:rPr lang="en-GB" sz="4000" smtClean="0">
                <a:solidFill>
                  <a:schemeClr val="tx1"/>
                </a:solidFill>
              </a:rPr>
              <a:t>3 components of a learning outcome</a:t>
            </a:r>
            <a:endParaRPr lang="en-US" sz="4000" smtClean="0">
              <a:solidFill>
                <a:schemeClr val="tx1"/>
              </a:solidFill>
            </a:endParaRPr>
          </a:p>
        </p:txBody>
      </p:sp>
      <p:sp>
        <p:nvSpPr>
          <p:cNvPr id="145413" name="Rectangle 5"/>
          <p:cNvSpPr>
            <a:spLocks noGrp="1" noChangeArrowheads="1"/>
          </p:cNvSpPr>
          <p:nvPr>
            <p:ph type="body" idx="1"/>
          </p:nvPr>
        </p:nvSpPr>
        <p:spPr>
          <a:xfrm>
            <a:off x="192088" y="1143000"/>
            <a:ext cx="8951912" cy="5334000"/>
          </a:xfrm>
        </p:spPr>
        <p:txBody>
          <a:bodyPr>
            <a:normAutofit lnSpcReduction="10000"/>
          </a:bodyPr>
          <a:lstStyle/>
          <a:p>
            <a:pPr marL="465138" indent="-465138" eaLnBrk="1" hangingPunct="1">
              <a:lnSpc>
                <a:spcPct val="85000"/>
              </a:lnSpc>
              <a:buFont typeface="Wingdings" pitchFamily="2" charset="2"/>
              <a:buNone/>
              <a:defRPr/>
            </a:pPr>
            <a:r>
              <a:rPr lang="en-US" sz="3300" dirty="0" smtClean="0">
                <a:latin typeface="Arial Narrow" pitchFamily="34" charset="0"/>
              </a:rPr>
              <a:t>3)   Standard (</a:t>
            </a:r>
            <a:r>
              <a:rPr lang="en-GB" sz="3300" dirty="0" smtClean="0">
                <a:latin typeface="Arial Narrow" pitchFamily="34" charset="0"/>
              </a:rPr>
              <a:t>criteria of acceptable level of performance)</a:t>
            </a:r>
          </a:p>
          <a:p>
            <a:pPr marL="465138" indent="-465138" eaLnBrk="1" hangingPunct="1">
              <a:lnSpc>
                <a:spcPct val="85000"/>
              </a:lnSpc>
              <a:buFont typeface="Wingdings" pitchFamily="2" charset="2"/>
              <a:buNone/>
              <a:defRPr/>
            </a:pPr>
            <a:endParaRPr lang="en-US" sz="1700" dirty="0" smtClean="0">
              <a:latin typeface="Arial Narrow" pitchFamily="34" charset="0"/>
            </a:endParaRP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principles used in designing X.(V)</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orally</a:t>
            </a:r>
            <a:r>
              <a:rPr lang="en-US" sz="2800" b="1" dirty="0" smtClean="0">
                <a:solidFill>
                  <a:srgbClr val="000000"/>
                </a:solidFill>
                <a:effectLst>
                  <a:outerShdw blurRad="38100" dist="38100" dir="2700000" algn="tl">
                    <a:srgbClr val="FFFFFF"/>
                  </a:outerShdw>
                </a:effectLst>
                <a:latin typeface="Arial Narrow" pitchFamily="34" charset="0"/>
              </a:rPr>
              <a:t> </a:t>
            </a: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principles used in designing X. (V&amp;C)</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orally</a:t>
            </a:r>
            <a:r>
              <a:rPr lang="en-US" sz="2800" b="1" dirty="0" smtClean="0">
                <a:solidFill>
                  <a:srgbClr val="000000"/>
                </a:solidFill>
                <a:effectLst>
                  <a:outerShdw blurRad="38100" dist="38100" dir="2700000" algn="tl">
                    <a:srgbClr val="FFFFFF"/>
                  </a:outerShdw>
                </a:effectLst>
                <a:latin typeface="Arial Narrow" pitchFamily="34" charset="0"/>
              </a:rPr>
              <a:t> </a:t>
            </a: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a:t>
            </a:r>
            <a:r>
              <a:rPr lang="en-US" sz="2800" b="1" u="sng" dirty="0" smtClean="0">
                <a:solidFill>
                  <a:srgbClr val="000000"/>
                </a:solidFill>
                <a:effectLst>
                  <a:outerShdw blurRad="38100" dist="38100" dir="2700000" algn="tl">
                    <a:srgbClr val="FFFFFF"/>
                  </a:outerShdw>
                </a:effectLst>
                <a:latin typeface="Arial Narrow" pitchFamily="34" charset="0"/>
              </a:rPr>
              <a:t>five</a:t>
            </a:r>
            <a:r>
              <a:rPr lang="en-US" sz="2800" b="1" dirty="0" smtClean="0">
                <a:solidFill>
                  <a:srgbClr val="000000"/>
                </a:solidFill>
                <a:effectLst>
                  <a:outerShdw blurRad="38100" dist="38100" dir="2700000" algn="tl">
                    <a:srgbClr val="FFFFFF"/>
                  </a:outerShdw>
                </a:effectLst>
                <a:latin typeface="Arial Narrow" pitchFamily="34" charset="0"/>
              </a:rPr>
              <a:t> principles used in designing X. (V&amp;C&amp;S)</a:t>
            </a:r>
          </a:p>
          <a:p>
            <a:pPr marL="465138" indent="-465138" eaLnBrk="1" hangingPunct="1">
              <a:defRPr/>
            </a:pPr>
            <a:endParaRPr lang="en-US" sz="2800" b="1" dirty="0" smtClean="0">
              <a:solidFill>
                <a:srgbClr val="000000"/>
              </a:solidFill>
              <a:effectLst>
                <a:outerShdw blurRad="38100" dist="38100" dir="2700000" algn="tl">
                  <a:srgbClr val="FFFFFF"/>
                </a:outerShdw>
              </a:effectLst>
              <a:latin typeface="Arial Narrow" pitchFamily="34" charset="0"/>
            </a:endParaRP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(V)</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a:t>
            </a:r>
            <a:r>
              <a:rPr lang="en-US" sz="2800" b="1" u="sng" dirty="0" smtClean="0">
                <a:solidFill>
                  <a:srgbClr val="000000"/>
                </a:solidFill>
                <a:effectLst>
                  <a:outerShdw blurRad="38100" dist="38100" dir="2700000" algn="tl">
                    <a:srgbClr val="FFFFFF"/>
                  </a:outerShdw>
                </a:effectLst>
                <a:latin typeface="Arial Narrow" pitchFamily="34" charset="0"/>
              </a:rPr>
              <a:t>using Microsoft Excel design template</a:t>
            </a:r>
            <a:r>
              <a:rPr lang="en-US" sz="2800" b="1" dirty="0" smtClean="0">
                <a:solidFill>
                  <a:srgbClr val="000000"/>
                </a:solidFill>
                <a:effectLst>
                  <a:outerShdw blurRad="38100" dist="38100" dir="2700000" algn="tl">
                    <a:srgbClr val="FFFFFF"/>
                  </a:outerShdw>
                </a:effectLst>
                <a:latin typeface="Arial Narrow" pitchFamily="34" charset="0"/>
              </a:rPr>
              <a:t> . (V&amp;C)</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a:t>
            </a:r>
            <a:r>
              <a:rPr lang="en-US" sz="2800" b="1" u="sng" dirty="0" smtClean="0">
                <a:solidFill>
                  <a:srgbClr val="000000"/>
                </a:solidFill>
                <a:effectLst>
                  <a:outerShdw blurRad="38100" dist="38100" dir="2700000" algn="tl">
                    <a:srgbClr val="FFFFFF"/>
                  </a:outerShdw>
                </a:effectLst>
                <a:latin typeface="Arial Narrow" pitchFamily="34" charset="0"/>
              </a:rPr>
              <a:t>using Microsoft Excel design template</a:t>
            </a:r>
            <a:r>
              <a:rPr lang="en-US" sz="2800" b="1" dirty="0" smtClean="0">
                <a:solidFill>
                  <a:srgbClr val="000000"/>
                </a:solidFill>
                <a:effectLst>
                  <a:outerShdw blurRad="38100" dist="38100" dir="2700000" algn="tl">
                    <a:srgbClr val="FFFFFF"/>
                  </a:outerShdw>
                </a:effectLst>
                <a:latin typeface="Arial Narrow" pitchFamily="34" charset="0"/>
              </a:rPr>
              <a:t> based on </a:t>
            </a:r>
            <a:r>
              <a:rPr lang="en-US" sz="2800" b="1" u="sng" dirty="0" smtClean="0">
                <a:solidFill>
                  <a:srgbClr val="000000"/>
                </a:solidFill>
                <a:effectLst>
                  <a:outerShdw blurRad="38100" dist="38100" dir="2700000" algn="tl">
                    <a:srgbClr val="FFFFFF"/>
                  </a:outerShdw>
                </a:effectLst>
                <a:latin typeface="Arial Narrow" pitchFamily="34" charset="0"/>
              </a:rPr>
              <a:t>BS 5950:Part 1.</a:t>
            </a:r>
            <a:r>
              <a:rPr lang="en-US" sz="2800" b="1" dirty="0" smtClean="0">
                <a:solidFill>
                  <a:srgbClr val="000000"/>
                </a:solidFill>
                <a:effectLst>
                  <a:outerShdw blurRad="38100" dist="38100" dir="2700000" algn="tl">
                    <a:srgbClr val="FFFFFF"/>
                  </a:outerShdw>
                </a:effectLst>
                <a:latin typeface="Arial Narrow" pitchFamily="34" charset="0"/>
              </a:rPr>
              <a:t> (V&amp;C&amp;S)</a:t>
            </a:r>
          </a:p>
        </p:txBody>
      </p:sp>
    </p:spTree>
    <p:extLst>
      <p:ext uri="{BB962C8B-B14F-4D97-AF65-F5344CB8AC3E}">
        <p14:creationId xmlns:p14="http://schemas.microsoft.com/office/powerpoint/2010/main" val="307702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3">
                                            <p:txEl>
                                              <p:pRg st="0" end="0"/>
                                            </p:txEl>
                                          </p:spTgt>
                                        </p:tgtEl>
                                        <p:attrNameLst>
                                          <p:attrName>style.visibility</p:attrName>
                                        </p:attrNameLst>
                                      </p:cBhvr>
                                      <p:to>
                                        <p:strVal val="visible"/>
                                      </p:to>
                                    </p:set>
                                    <p:anim calcmode="lin" valueType="num">
                                      <p:cBhvr additive="base">
                                        <p:cTn id="7" dur="500" fill="hold"/>
                                        <p:tgtEl>
                                          <p:spTgt spid="1454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413">
                                            <p:txEl>
                                              <p:pRg st="2" end="2"/>
                                            </p:txEl>
                                          </p:spTgt>
                                        </p:tgtEl>
                                        <p:attrNameLst>
                                          <p:attrName>style.visibility</p:attrName>
                                        </p:attrNameLst>
                                      </p:cBhvr>
                                      <p:to>
                                        <p:strVal val="visible"/>
                                      </p:to>
                                    </p:set>
                                    <p:anim calcmode="lin" valueType="num">
                                      <p:cBhvr additive="base">
                                        <p:cTn id="13" dur="500" fill="hold"/>
                                        <p:tgtEl>
                                          <p:spTgt spid="1454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4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5413">
                                            <p:txEl>
                                              <p:pRg st="3" end="3"/>
                                            </p:txEl>
                                          </p:spTgt>
                                        </p:tgtEl>
                                        <p:attrNameLst>
                                          <p:attrName>style.visibility</p:attrName>
                                        </p:attrNameLst>
                                      </p:cBhvr>
                                      <p:to>
                                        <p:strVal val="visible"/>
                                      </p:to>
                                    </p:set>
                                    <p:anim calcmode="lin" valueType="num">
                                      <p:cBhvr additive="base">
                                        <p:cTn id="19" dur="500" fill="hold"/>
                                        <p:tgtEl>
                                          <p:spTgt spid="1454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54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413">
                                            <p:txEl>
                                              <p:pRg st="4" end="4"/>
                                            </p:txEl>
                                          </p:spTgt>
                                        </p:tgtEl>
                                        <p:attrNameLst>
                                          <p:attrName>style.visibility</p:attrName>
                                        </p:attrNameLst>
                                      </p:cBhvr>
                                      <p:to>
                                        <p:strVal val="visible"/>
                                      </p:to>
                                    </p:set>
                                    <p:anim calcmode="lin" valueType="num">
                                      <p:cBhvr additive="base">
                                        <p:cTn id="25" dur="500" fill="hold"/>
                                        <p:tgtEl>
                                          <p:spTgt spid="1454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5413">
                                            <p:txEl>
                                              <p:pRg st="6" end="6"/>
                                            </p:txEl>
                                          </p:spTgt>
                                        </p:tgtEl>
                                        <p:attrNameLst>
                                          <p:attrName>style.visibility</p:attrName>
                                        </p:attrNameLst>
                                      </p:cBhvr>
                                      <p:to>
                                        <p:strVal val="visible"/>
                                      </p:to>
                                    </p:set>
                                    <p:anim calcmode="lin" valueType="num">
                                      <p:cBhvr additive="base">
                                        <p:cTn id="31" dur="500" fill="hold"/>
                                        <p:tgtEl>
                                          <p:spTgt spid="14541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54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5413">
                                            <p:txEl>
                                              <p:pRg st="7" end="7"/>
                                            </p:txEl>
                                          </p:spTgt>
                                        </p:tgtEl>
                                        <p:attrNameLst>
                                          <p:attrName>style.visibility</p:attrName>
                                        </p:attrNameLst>
                                      </p:cBhvr>
                                      <p:to>
                                        <p:strVal val="visible"/>
                                      </p:to>
                                    </p:set>
                                    <p:anim calcmode="lin" valueType="num">
                                      <p:cBhvr additive="base">
                                        <p:cTn id="37" dur="500" fill="hold"/>
                                        <p:tgtEl>
                                          <p:spTgt spid="14541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54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5413">
                                            <p:txEl>
                                              <p:pRg st="8" end="8"/>
                                            </p:txEl>
                                          </p:spTgt>
                                        </p:tgtEl>
                                        <p:attrNameLst>
                                          <p:attrName>style.visibility</p:attrName>
                                        </p:attrNameLst>
                                      </p:cBhvr>
                                      <p:to>
                                        <p:strVal val="visible"/>
                                      </p:to>
                                    </p:set>
                                    <p:anim calcmode="lin" valueType="num">
                                      <p:cBhvr additive="base">
                                        <p:cTn id="43" dur="500" fill="hold"/>
                                        <p:tgtEl>
                                          <p:spTgt spid="1454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4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42875"/>
            <a:ext cx="8229600" cy="1049338"/>
          </a:xfrm>
          <a:solidFill>
            <a:srgbClr val="99FF66"/>
          </a:solidFill>
        </p:spPr>
        <p:txBody>
          <a:bodyPr>
            <a:normAutofit fontScale="90000"/>
          </a:bodyPr>
          <a:lstStyle/>
          <a:p>
            <a:pPr eaLnBrk="1" hangingPunct="1"/>
            <a:r>
              <a:rPr lang="en-US" sz="3800" smtClean="0">
                <a:solidFill>
                  <a:schemeClr val="tx1"/>
                </a:solidFill>
                <a:latin typeface="Arial Narrow" pitchFamily="34" charset="0"/>
              </a:rPr>
              <a:t>Learning outcomes by adding a condition and standard</a:t>
            </a:r>
          </a:p>
        </p:txBody>
      </p:sp>
      <p:sp>
        <p:nvSpPr>
          <p:cNvPr id="148483" name="Rectangle 3"/>
          <p:cNvSpPr>
            <a:spLocks noGrp="1" noChangeArrowheads="1"/>
          </p:cNvSpPr>
          <p:nvPr>
            <p:ph type="body" idx="1"/>
          </p:nvPr>
        </p:nvSpPr>
        <p:spPr>
          <a:xfrm>
            <a:off x="533400" y="1295400"/>
            <a:ext cx="8153400" cy="5181600"/>
          </a:xfrm>
        </p:spPr>
        <p:txBody>
          <a:bodyPr>
            <a:normAutofit lnSpcReduction="10000"/>
          </a:bodyPr>
          <a:lstStyle/>
          <a:p>
            <a:pPr eaLnBrk="1" hangingPunct="1">
              <a:lnSpc>
                <a:spcPct val="80000"/>
              </a:lnSpc>
              <a:buFont typeface="Wingdings" pitchFamily="2" charset="2"/>
              <a:buNone/>
            </a:pPr>
            <a:r>
              <a:rPr lang="en-US" sz="3100" b="1" u="sng" smtClean="0">
                <a:latin typeface="Arial Narrow" pitchFamily="34" charset="0"/>
              </a:rPr>
              <a:t>Poor</a:t>
            </a:r>
          </a:p>
          <a:p>
            <a:pPr eaLnBrk="1" hangingPunct="1">
              <a:lnSpc>
                <a:spcPct val="80000"/>
              </a:lnSpc>
            </a:pPr>
            <a:r>
              <a:rPr lang="en-US" sz="3100" b="1" smtClean="0">
                <a:latin typeface="Arial Narrow" pitchFamily="34" charset="0"/>
              </a:rPr>
              <a:t>Students should be able to design research.</a:t>
            </a:r>
          </a:p>
          <a:p>
            <a:pPr eaLnBrk="1" hangingPunct="1">
              <a:lnSpc>
                <a:spcPct val="80000"/>
              </a:lnSpc>
            </a:pPr>
            <a:endParaRPr lang="en-US" sz="3100" b="1" smtClean="0">
              <a:latin typeface="Arial Narrow" pitchFamily="34" charset="0"/>
            </a:endParaRPr>
          </a:p>
          <a:p>
            <a:pPr eaLnBrk="1" hangingPunct="1">
              <a:lnSpc>
                <a:spcPct val="80000"/>
              </a:lnSpc>
              <a:buFont typeface="Wingdings" pitchFamily="2" charset="2"/>
              <a:buNone/>
            </a:pPr>
            <a:r>
              <a:rPr lang="en-US" sz="3100" b="1" u="sng" smtClean="0">
                <a:latin typeface="Arial Narrow" pitchFamily="34" charset="0"/>
              </a:rPr>
              <a:t>Better</a:t>
            </a:r>
          </a:p>
          <a:p>
            <a:pPr eaLnBrk="1" hangingPunct="1">
              <a:lnSpc>
                <a:spcPct val="80000"/>
              </a:lnSpc>
            </a:pPr>
            <a:r>
              <a:rPr lang="en-US" sz="3100" b="1" smtClean="0">
                <a:latin typeface="Arial Narrow" pitchFamily="34" charset="0"/>
              </a:rPr>
              <a:t>Students should be able to independently design and carry out </a:t>
            </a:r>
            <a:r>
              <a:rPr lang="en-US" sz="3100" b="1" smtClean="0">
                <a:solidFill>
                  <a:schemeClr val="tx2"/>
                </a:solidFill>
                <a:latin typeface="Arial Narrow" pitchFamily="34" charset="0"/>
              </a:rPr>
              <a:t>experimental and correlational</a:t>
            </a:r>
            <a:r>
              <a:rPr lang="en-US" sz="3100" b="1" smtClean="0">
                <a:latin typeface="Arial Narrow" pitchFamily="34" charset="0"/>
              </a:rPr>
              <a:t> research.</a:t>
            </a:r>
          </a:p>
          <a:p>
            <a:pPr eaLnBrk="1" hangingPunct="1">
              <a:lnSpc>
                <a:spcPct val="80000"/>
              </a:lnSpc>
              <a:buFont typeface="Wingdings" pitchFamily="2" charset="2"/>
              <a:buNone/>
            </a:pPr>
            <a:r>
              <a:rPr lang="en-US" sz="3100" b="1" u="sng" smtClean="0">
                <a:latin typeface="Arial Narrow" pitchFamily="34" charset="0"/>
              </a:rPr>
              <a:t>Best</a:t>
            </a:r>
          </a:p>
          <a:p>
            <a:pPr eaLnBrk="1" hangingPunct="1">
              <a:lnSpc>
                <a:spcPct val="80000"/>
              </a:lnSpc>
            </a:pPr>
            <a:r>
              <a:rPr lang="en-US" sz="3100" b="1" smtClean="0">
                <a:latin typeface="Arial Narrow" pitchFamily="34" charset="0"/>
              </a:rPr>
              <a:t>Students should be able to independently design and carry out experimental and correlational research </a:t>
            </a:r>
            <a:r>
              <a:rPr lang="en-US" sz="3100" b="1" smtClean="0">
                <a:solidFill>
                  <a:schemeClr val="tx2"/>
                </a:solidFill>
                <a:latin typeface="Arial Narrow" pitchFamily="34" charset="0"/>
              </a:rPr>
              <a:t>that yields valid results</a:t>
            </a:r>
            <a:r>
              <a:rPr lang="en-US" sz="3100" b="1" smtClean="0">
                <a:latin typeface="Arial Narrow" pitchFamily="34" charset="0"/>
              </a:rPr>
              <a:t>.</a:t>
            </a:r>
          </a:p>
          <a:p>
            <a:pPr eaLnBrk="1" hangingPunct="1">
              <a:lnSpc>
                <a:spcPct val="80000"/>
              </a:lnSpc>
            </a:pPr>
            <a:endParaRPr lang="en-US" sz="3100" b="1" smtClean="0">
              <a:latin typeface="Arial Narrow" pitchFamily="34" charset="0"/>
            </a:endParaRPr>
          </a:p>
          <a:p>
            <a:pPr eaLnBrk="1" hangingPunct="1">
              <a:lnSpc>
                <a:spcPct val="80000"/>
              </a:lnSpc>
              <a:buFont typeface="Wingdings" pitchFamily="2" charset="2"/>
              <a:buNone/>
            </a:pPr>
            <a:r>
              <a:rPr lang="en-US" sz="1500" b="1" smtClean="0"/>
              <a:t>Source: Bergen, R. 2000. A Program Guideline for Outcomes Assessment at Geneva College</a:t>
            </a:r>
          </a:p>
          <a:p>
            <a:pPr eaLnBrk="1" hangingPunct="1">
              <a:lnSpc>
                <a:spcPct val="80000"/>
              </a:lnSpc>
            </a:pPr>
            <a:endParaRPr lang="en-US" sz="1500" b="1" smtClean="0"/>
          </a:p>
          <a:p>
            <a:pPr eaLnBrk="1" hangingPunct="1">
              <a:lnSpc>
                <a:spcPct val="80000"/>
              </a:lnSpc>
            </a:pPr>
            <a:endParaRPr lang="en-US" sz="2200" smtClean="0"/>
          </a:p>
        </p:txBody>
      </p:sp>
    </p:spTree>
    <p:extLst>
      <p:ext uri="{BB962C8B-B14F-4D97-AF65-F5344CB8AC3E}">
        <p14:creationId xmlns:p14="http://schemas.microsoft.com/office/powerpoint/2010/main" val="2335499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anim calcmode="lin" valueType="num">
                                      <p:cBhvr additive="base">
                                        <p:cTn id="19" dur="500" fill="hold"/>
                                        <p:tgtEl>
                                          <p:spTgt spid="148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83">
                                            <p:txEl>
                                              <p:pRg st="4" end="4"/>
                                            </p:txEl>
                                          </p:spTgt>
                                        </p:tgtEl>
                                        <p:attrNameLst>
                                          <p:attrName>style.visibility</p:attrName>
                                        </p:attrNameLst>
                                      </p:cBhvr>
                                      <p:to>
                                        <p:strVal val="visible"/>
                                      </p:to>
                                    </p:set>
                                    <p:anim calcmode="lin" valueType="num">
                                      <p:cBhvr additive="base">
                                        <p:cTn id="25" dur="500" fill="hold"/>
                                        <p:tgtEl>
                                          <p:spTgt spid="1484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483">
                                            <p:txEl>
                                              <p:pRg st="5" end="5"/>
                                            </p:txEl>
                                          </p:spTgt>
                                        </p:tgtEl>
                                        <p:attrNameLst>
                                          <p:attrName>style.visibility</p:attrName>
                                        </p:attrNameLst>
                                      </p:cBhvr>
                                      <p:to>
                                        <p:strVal val="visible"/>
                                      </p:to>
                                    </p:set>
                                    <p:anim calcmode="lin" valueType="num">
                                      <p:cBhvr additive="base">
                                        <p:cTn id="31" dur="500" fill="hold"/>
                                        <p:tgtEl>
                                          <p:spTgt spid="14848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4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483">
                                            <p:txEl>
                                              <p:pRg st="6" end="6"/>
                                            </p:txEl>
                                          </p:spTgt>
                                        </p:tgtEl>
                                        <p:attrNameLst>
                                          <p:attrName>style.visibility</p:attrName>
                                        </p:attrNameLst>
                                      </p:cBhvr>
                                      <p:to>
                                        <p:strVal val="visible"/>
                                      </p:to>
                                    </p:set>
                                    <p:anim calcmode="lin" valueType="num">
                                      <p:cBhvr additive="base">
                                        <p:cTn id="37" dur="500" fill="hold"/>
                                        <p:tgtEl>
                                          <p:spTgt spid="14848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84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8483">
                                            <p:txEl>
                                              <p:pRg st="8" end="8"/>
                                            </p:txEl>
                                          </p:spTgt>
                                        </p:tgtEl>
                                        <p:attrNameLst>
                                          <p:attrName>style.visibility</p:attrName>
                                        </p:attrNameLst>
                                      </p:cBhvr>
                                      <p:to>
                                        <p:strVal val="visible"/>
                                      </p:to>
                                    </p:set>
                                    <p:anim calcmode="lin" valueType="num">
                                      <p:cBhvr additive="base">
                                        <p:cTn id="43" dur="500" fill="hold"/>
                                        <p:tgtEl>
                                          <p:spTgt spid="14848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848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49245"/>
            <a:ext cx="8229600" cy="407987"/>
          </a:xfrm>
        </p:spPr>
        <p:txBody>
          <a:bodyPr>
            <a:noAutofit/>
          </a:bodyPr>
          <a:lstStyle/>
          <a:p>
            <a:pPr eaLnBrk="1" hangingPunct="1">
              <a:defRPr/>
            </a:pPr>
            <a:r>
              <a:rPr lang="es-ES" sz="3200" dirty="0" err="1" smtClean="0"/>
              <a:t>Course</a:t>
            </a:r>
            <a:r>
              <a:rPr lang="es-ES" sz="3200" dirty="0" smtClean="0"/>
              <a:t> </a:t>
            </a:r>
            <a:r>
              <a:rPr lang="es-ES" sz="3200" dirty="0" err="1" smtClean="0"/>
              <a:t>Outcomes</a:t>
            </a:r>
            <a:r>
              <a:rPr lang="es-ES" sz="3200" dirty="0" smtClean="0"/>
              <a:t> (CO) </a:t>
            </a:r>
            <a:r>
              <a:rPr lang="es-ES" sz="3200" dirty="0" err="1" smtClean="0"/>
              <a:t>Contribution</a:t>
            </a:r>
            <a:r>
              <a:rPr lang="es-ES" sz="3200" dirty="0" smtClean="0"/>
              <a:t> </a:t>
            </a:r>
            <a:r>
              <a:rPr lang="es-ES" sz="3200" dirty="0" err="1" smtClean="0"/>
              <a:t>to</a:t>
            </a:r>
            <a:r>
              <a:rPr lang="es-ES" sz="3200" dirty="0" smtClean="0"/>
              <a:t> Programme </a:t>
            </a:r>
            <a:r>
              <a:rPr lang="es-ES" sz="3200" dirty="0" err="1" smtClean="0"/>
              <a:t>Outcomes</a:t>
            </a:r>
            <a:r>
              <a:rPr lang="es-ES" sz="3200" dirty="0" smtClean="0"/>
              <a:t> (PO</a:t>
            </a:r>
            <a:r>
              <a:rPr lang="es-ES" sz="2400" dirty="0" smtClean="0"/>
              <a:t>)</a:t>
            </a:r>
            <a:endParaRPr lang="en-US" sz="2400" dirty="0" smtClean="0"/>
          </a:p>
        </p:txBody>
      </p:sp>
      <p:sp>
        <p:nvSpPr>
          <p:cNvPr id="30723" name="Rectangle 3"/>
          <p:cNvSpPr>
            <a:spLocks noChangeArrowheads="1"/>
          </p:cNvSpPr>
          <p:nvPr/>
        </p:nvSpPr>
        <p:spPr bwMode="auto">
          <a:xfrm>
            <a:off x="152400" y="1238250"/>
            <a:ext cx="8763000" cy="1190625"/>
          </a:xfrm>
          <a:prstGeom prst="rect">
            <a:avLst/>
          </a:prstGeom>
          <a:solidFill>
            <a:srgbClr val="006600"/>
          </a:solidFill>
          <a:ln w="9525">
            <a:noFill/>
            <a:miter lim="800000"/>
            <a:headEnd/>
            <a:tailEnd/>
          </a:ln>
        </p:spPr>
        <p:txBody>
          <a:bodyPr>
            <a:spAutoFit/>
          </a:bodyPr>
          <a:lstStyle/>
          <a:p>
            <a:pPr algn="ctr" eaLnBrk="0" hangingPunct="0"/>
            <a:r>
              <a:rPr lang="en-GB" sz="3600" b="1">
                <a:solidFill>
                  <a:schemeClr val="bg1"/>
                </a:solidFill>
              </a:rPr>
              <a:t>Ability to function in multidisciplinary team</a:t>
            </a:r>
            <a:endParaRPr lang="en-US" sz="3600" b="1">
              <a:solidFill>
                <a:schemeClr val="bg1"/>
              </a:solidFill>
            </a:endParaRPr>
          </a:p>
        </p:txBody>
      </p:sp>
      <p:sp>
        <p:nvSpPr>
          <p:cNvPr id="58372" name="Rectangle 4"/>
          <p:cNvSpPr>
            <a:spLocks noChangeArrowheads="1"/>
          </p:cNvSpPr>
          <p:nvPr/>
        </p:nvSpPr>
        <p:spPr bwMode="auto">
          <a:xfrm>
            <a:off x="152400" y="2590800"/>
            <a:ext cx="8839200" cy="2286000"/>
          </a:xfrm>
          <a:prstGeom prst="rect">
            <a:avLst/>
          </a:prstGeom>
          <a:noFill/>
          <a:ln w="9525">
            <a:noFill/>
            <a:miter lim="800000"/>
            <a:headEnd/>
            <a:tailEnd/>
          </a:ln>
          <a:effectLst/>
        </p:spPr>
        <p:txBody>
          <a:bodyPr/>
          <a:lstStyle/>
          <a:p>
            <a:pPr marL="342900" indent="-342900">
              <a:spcBef>
                <a:spcPct val="40000"/>
              </a:spcBef>
              <a:buClr>
                <a:schemeClr val="hlink"/>
              </a:buClr>
              <a:buSzPct val="60000"/>
              <a:buFont typeface="Wingdings" pitchFamily="2" charset="2"/>
              <a:buChar char="n"/>
              <a:defRPr/>
            </a:pPr>
            <a:r>
              <a:rPr lang="en-GB" sz="3200" dirty="0">
                <a:effectLst>
                  <a:outerShdw blurRad="38100" dist="38100" dir="2700000" algn="tl">
                    <a:srgbClr val="000000"/>
                  </a:outerShdw>
                </a:effectLst>
                <a:latin typeface="Arial" charset="0"/>
                <a:cs typeface="+mn-cs"/>
              </a:rPr>
              <a:t>Assign </a:t>
            </a:r>
            <a:r>
              <a:rPr lang="en-GB" sz="3200" b="1" u="sng" dirty="0">
                <a:effectLst>
                  <a:outerShdw blurRad="38100" dist="38100" dir="2700000" algn="tl">
                    <a:srgbClr val="000000"/>
                  </a:outerShdw>
                </a:effectLst>
                <a:latin typeface="Arial" charset="0"/>
                <a:cs typeface="+mn-cs"/>
              </a:rPr>
              <a:t>multidisciplinary design</a:t>
            </a:r>
            <a:r>
              <a:rPr lang="en-GB" sz="3200" dirty="0">
                <a:effectLst>
                  <a:outerShdw blurRad="38100" dist="38100" dir="2700000" algn="tl">
                    <a:srgbClr val="000000"/>
                  </a:outerShdw>
                </a:effectLst>
                <a:latin typeface="Arial" charset="0"/>
                <a:cs typeface="+mn-cs"/>
              </a:rPr>
              <a:t> projects in engineering courses.</a:t>
            </a:r>
            <a:endParaRPr lang="es-ES" sz="3200" dirty="0">
              <a:effectLst>
                <a:outerShdw blurRad="38100" dist="38100" dir="2700000" algn="tl">
                  <a:srgbClr val="000000"/>
                </a:outerShdw>
              </a:effectLst>
              <a:latin typeface="Arial" charset="0"/>
              <a:cs typeface="+mn-cs"/>
            </a:endParaRPr>
          </a:p>
          <a:p>
            <a:pPr marL="342900" indent="-342900">
              <a:spcBef>
                <a:spcPct val="40000"/>
              </a:spcBef>
              <a:buClr>
                <a:schemeClr val="hlink"/>
              </a:buClr>
              <a:buSzPct val="60000"/>
              <a:buFont typeface="Wingdings" pitchFamily="2" charset="2"/>
              <a:buChar char="n"/>
              <a:defRPr/>
            </a:pPr>
            <a:r>
              <a:rPr lang="en-GB" sz="3200" dirty="0">
                <a:effectLst>
                  <a:outerShdw blurRad="38100" dist="38100" dir="2700000" algn="tl">
                    <a:srgbClr val="000000"/>
                  </a:outerShdw>
                </a:effectLst>
                <a:latin typeface="Arial" charset="0"/>
                <a:cs typeface="+mn-cs"/>
              </a:rPr>
              <a:t>Implement design projects with </a:t>
            </a:r>
            <a:r>
              <a:rPr lang="en-GB" sz="3200" b="1" u="sng" dirty="0">
                <a:effectLst>
                  <a:outerShdw blurRad="38100" dist="38100" dir="2700000" algn="tl">
                    <a:srgbClr val="000000"/>
                  </a:outerShdw>
                </a:effectLst>
                <a:latin typeface="Arial" charset="0"/>
                <a:cs typeface="+mn-cs"/>
              </a:rPr>
              <a:t>multidisciplinary teams</a:t>
            </a:r>
            <a:endParaRPr lang="en-US" sz="3200" b="1" dirty="0">
              <a:effectLst>
                <a:outerShdw blurRad="38100" dist="38100" dir="2700000" algn="tl">
                  <a:srgbClr val="000000"/>
                </a:outerShdw>
              </a:effectLst>
              <a:latin typeface="Arial" charset="0"/>
              <a:cs typeface="+mn-cs"/>
            </a:endParaRPr>
          </a:p>
        </p:txBody>
      </p:sp>
      <p:sp>
        <p:nvSpPr>
          <p:cNvPr id="58373" name="Rectangle 5"/>
          <p:cNvSpPr>
            <a:spLocks noChangeArrowheads="1"/>
          </p:cNvSpPr>
          <p:nvPr/>
        </p:nvSpPr>
        <p:spPr bwMode="auto">
          <a:xfrm>
            <a:off x="214313" y="5410200"/>
            <a:ext cx="8715375" cy="1384300"/>
          </a:xfrm>
          <a:prstGeom prst="rect">
            <a:avLst/>
          </a:prstGeom>
          <a:solidFill>
            <a:srgbClr val="000099"/>
          </a:solidFill>
          <a:ln w="9525">
            <a:noFill/>
            <a:miter lim="800000"/>
            <a:headEnd/>
            <a:tailEnd/>
          </a:ln>
          <a:effectLst/>
        </p:spPr>
        <p:txBody>
          <a:bodyPr>
            <a:spAutoFit/>
          </a:bodyPr>
          <a:lstStyle/>
          <a:p>
            <a:pPr eaLnBrk="0" hangingPunct="0">
              <a:defRPr/>
            </a:pPr>
            <a:r>
              <a:rPr lang="en-GB" sz="2800" dirty="0">
                <a:solidFill>
                  <a:schemeClr val="bg1"/>
                </a:solidFill>
                <a:effectLst>
                  <a:outerShdw blurRad="38100" dist="38100" dir="2700000" algn="tl">
                    <a:srgbClr val="000000"/>
                  </a:outerShdw>
                </a:effectLst>
                <a:latin typeface="Arial" charset="0"/>
                <a:cs typeface="+mn-cs"/>
              </a:rPr>
              <a:t>Exercise: </a:t>
            </a:r>
          </a:p>
          <a:p>
            <a:pPr eaLnBrk="0" hangingPunct="0">
              <a:defRPr/>
            </a:pPr>
            <a:r>
              <a:rPr lang="en-GB" sz="2800" dirty="0">
                <a:solidFill>
                  <a:schemeClr val="bg1"/>
                </a:solidFill>
                <a:effectLst>
                  <a:outerShdw blurRad="38100" dist="38100" dir="2700000" algn="tl">
                    <a:srgbClr val="000000"/>
                  </a:outerShdw>
                </a:effectLst>
                <a:latin typeface="Arial" charset="0"/>
                <a:cs typeface="+mn-cs"/>
              </a:rPr>
              <a:t>Identify a course and discuss how it can be implemented</a:t>
            </a:r>
            <a:r>
              <a:rPr lang="en-GB" b="1" dirty="0">
                <a:solidFill>
                  <a:schemeClr val="bg1"/>
                </a:solidFill>
                <a:effectLst>
                  <a:outerShdw blurRad="38100" dist="38100" dir="2700000" algn="tl">
                    <a:srgbClr val="000000"/>
                  </a:outerShdw>
                </a:effectLst>
                <a:latin typeface="Arial" charset="0"/>
                <a:cs typeface="+mn-cs"/>
              </a:rPr>
              <a:t> </a:t>
            </a:r>
            <a:endParaRPr lang="en-US" b="1" dirty="0">
              <a:solidFill>
                <a:schemeClr val="bg1"/>
              </a:solidFill>
              <a:effectLst>
                <a:outerShdw blurRad="38100" dist="38100" dir="2700000" algn="tl">
                  <a:srgbClr val="000000"/>
                </a:outerShdw>
              </a:effectLst>
              <a:latin typeface="Arial" charset="0"/>
              <a:cs typeface="+mn-cs"/>
            </a:endParaRPr>
          </a:p>
        </p:txBody>
      </p:sp>
    </p:spTree>
    <p:extLst>
      <p:ext uri="{BB962C8B-B14F-4D97-AF65-F5344CB8AC3E}">
        <p14:creationId xmlns:p14="http://schemas.microsoft.com/office/powerpoint/2010/main" val="3444120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229600" cy="484187"/>
          </a:xfrm>
        </p:spPr>
        <p:txBody>
          <a:bodyPr>
            <a:noAutofit/>
          </a:bodyPr>
          <a:lstStyle/>
          <a:p>
            <a:pPr eaLnBrk="1" hangingPunct="1">
              <a:defRPr/>
            </a:pPr>
            <a:r>
              <a:rPr lang="es-ES" sz="3200" dirty="0" err="1" smtClean="0"/>
              <a:t>Course</a:t>
            </a:r>
            <a:r>
              <a:rPr lang="es-ES" sz="3200" dirty="0" smtClean="0"/>
              <a:t> </a:t>
            </a:r>
            <a:r>
              <a:rPr lang="es-ES" sz="3200" dirty="0" err="1" smtClean="0"/>
              <a:t>Outcomes</a:t>
            </a:r>
            <a:r>
              <a:rPr lang="es-ES" sz="3200" dirty="0" smtClean="0"/>
              <a:t> (CO)</a:t>
            </a:r>
            <a:r>
              <a:rPr lang="es-ES" sz="3200" dirty="0" err="1" smtClean="0"/>
              <a:t>Contribution</a:t>
            </a:r>
            <a:r>
              <a:rPr lang="es-ES" sz="3200" dirty="0" smtClean="0"/>
              <a:t> </a:t>
            </a:r>
            <a:r>
              <a:rPr lang="es-ES" sz="3200" dirty="0" err="1" smtClean="0"/>
              <a:t>to</a:t>
            </a:r>
            <a:r>
              <a:rPr lang="es-ES" sz="3200" dirty="0" smtClean="0"/>
              <a:t> Programme </a:t>
            </a:r>
            <a:r>
              <a:rPr lang="es-ES" sz="3200" dirty="0" err="1" smtClean="0"/>
              <a:t>Outcomes</a:t>
            </a:r>
            <a:r>
              <a:rPr lang="es-ES" sz="3200" dirty="0" smtClean="0"/>
              <a:t> (PO)</a:t>
            </a:r>
            <a:endParaRPr lang="en-US" sz="3200" dirty="0" smtClean="0"/>
          </a:p>
        </p:txBody>
      </p:sp>
      <p:sp>
        <p:nvSpPr>
          <p:cNvPr id="31747" name="Rectangle 3"/>
          <p:cNvSpPr>
            <a:spLocks noChangeArrowheads="1"/>
          </p:cNvSpPr>
          <p:nvPr/>
        </p:nvSpPr>
        <p:spPr bwMode="auto">
          <a:xfrm>
            <a:off x="228600" y="1057275"/>
            <a:ext cx="8763000" cy="1800225"/>
          </a:xfrm>
          <a:prstGeom prst="rect">
            <a:avLst/>
          </a:prstGeom>
          <a:solidFill>
            <a:srgbClr val="006600"/>
          </a:solidFill>
          <a:ln w="9525">
            <a:noFill/>
            <a:miter lim="800000"/>
            <a:headEnd/>
            <a:tailEnd/>
          </a:ln>
        </p:spPr>
        <p:txBody>
          <a:bodyPr>
            <a:spAutoFit/>
          </a:bodyPr>
          <a:lstStyle/>
          <a:p>
            <a:pPr algn="ctr" eaLnBrk="0" hangingPunct="0"/>
            <a:r>
              <a:rPr lang="en-GB" sz="2800" b="1">
                <a:solidFill>
                  <a:schemeClr val="bg1"/>
                </a:solidFill>
              </a:rPr>
              <a:t>Broad education necessary to understand the impact of engineering solutions in a global, environment and societal context + knowledge of contemporary issues</a:t>
            </a:r>
            <a:endParaRPr lang="en-US" sz="2800" b="1">
              <a:solidFill>
                <a:schemeClr val="bg1"/>
              </a:solidFill>
            </a:endParaRPr>
          </a:p>
        </p:txBody>
      </p:sp>
      <p:sp>
        <p:nvSpPr>
          <p:cNvPr id="31748" name="Rectangle 4"/>
          <p:cNvSpPr>
            <a:spLocks noGrp="1" noChangeArrowheads="1"/>
          </p:cNvSpPr>
          <p:nvPr>
            <p:ph type="body" idx="1"/>
          </p:nvPr>
        </p:nvSpPr>
        <p:spPr>
          <a:xfrm>
            <a:off x="533400" y="2819400"/>
            <a:ext cx="8382000" cy="2362200"/>
          </a:xfrm>
        </p:spPr>
        <p:txBody>
          <a:bodyPr/>
          <a:lstStyle/>
          <a:p>
            <a:pPr eaLnBrk="1" hangingPunct="1">
              <a:spcBef>
                <a:spcPct val="40000"/>
              </a:spcBef>
            </a:pPr>
            <a:r>
              <a:rPr lang="en-GB" smtClean="0"/>
              <a:t>Include structured </a:t>
            </a:r>
            <a:r>
              <a:rPr lang="en-GB" b="1" u="sng" smtClean="0"/>
              <a:t>controversies</a:t>
            </a:r>
            <a:r>
              <a:rPr lang="en-GB" smtClean="0"/>
              <a:t> in engineering course</a:t>
            </a:r>
            <a:endParaRPr lang="es-ES" smtClean="0"/>
          </a:p>
          <a:p>
            <a:pPr eaLnBrk="1" hangingPunct="1">
              <a:spcBef>
                <a:spcPct val="40000"/>
              </a:spcBef>
            </a:pPr>
            <a:r>
              <a:rPr lang="en-GB" smtClean="0"/>
              <a:t>Conduct class exercise or homework </a:t>
            </a:r>
            <a:r>
              <a:rPr lang="en-GB" b="1" u="sng" smtClean="0"/>
              <a:t>problems that involve global/societal issues</a:t>
            </a:r>
            <a:r>
              <a:rPr lang="en-GB" smtClean="0"/>
              <a:t> </a:t>
            </a:r>
            <a:endParaRPr lang="en-US" smtClean="0"/>
          </a:p>
        </p:txBody>
      </p:sp>
      <p:sp>
        <p:nvSpPr>
          <p:cNvPr id="59397" name="Rectangle 5"/>
          <p:cNvSpPr>
            <a:spLocks noChangeArrowheads="1"/>
          </p:cNvSpPr>
          <p:nvPr/>
        </p:nvSpPr>
        <p:spPr bwMode="auto">
          <a:xfrm>
            <a:off x="214313" y="5334000"/>
            <a:ext cx="8715375" cy="1384300"/>
          </a:xfrm>
          <a:prstGeom prst="rect">
            <a:avLst/>
          </a:prstGeom>
          <a:solidFill>
            <a:srgbClr val="000099"/>
          </a:solidFill>
          <a:ln w="9525">
            <a:noFill/>
            <a:miter lim="800000"/>
            <a:headEnd/>
            <a:tailEnd/>
          </a:ln>
          <a:effectLst/>
        </p:spPr>
        <p:txBody>
          <a:bodyPr>
            <a:spAutoFit/>
          </a:bodyPr>
          <a:lstStyle/>
          <a:p>
            <a:pPr eaLnBrk="0" hangingPunct="0">
              <a:defRPr/>
            </a:pPr>
            <a:r>
              <a:rPr lang="en-GB" sz="2800" dirty="0">
                <a:solidFill>
                  <a:schemeClr val="bg1"/>
                </a:solidFill>
                <a:effectLst>
                  <a:outerShdw blurRad="38100" dist="38100" dir="2700000" algn="tl">
                    <a:srgbClr val="000000"/>
                  </a:outerShdw>
                </a:effectLst>
                <a:latin typeface="Arial" charset="0"/>
                <a:cs typeface="+mn-cs"/>
              </a:rPr>
              <a:t>Exercise: </a:t>
            </a:r>
          </a:p>
          <a:p>
            <a:pPr eaLnBrk="0" hangingPunct="0">
              <a:defRPr/>
            </a:pPr>
            <a:r>
              <a:rPr lang="en-GB" sz="2800" dirty="0">
                <a:solidFill>
                  <a:schemeClr val="bg1"/>
                </a:solidFill>
                <a:effectLst>
                  <a:outerShdw blurRad="38100" dist="38100" dir="2700000" algn="tl">
                    <a:srgbClr val="000000"/>
                  </a:outerShdw>
                </a:effectLst>
                <a:latin typeface="Arial" charset="0"/>
                <a:cs typeface="+mn-cs"/>
              </a:rPr>
              <a:t>Identify a course and discuss how it can be implemented</a:t>
            </a:r>
            <a:r>
              <a:rPr lang="en-GB" b="1" dirty="0">
                <a:solidFill>
                  <a:schemeClr val="bg1"/>
                </a:solidFill>
                <a:effectLst>
                  <a:outerShdw blurRad="38100" dist="38100" dir="2700000" algn="tl">
                    <a:srgbClr val="000000"/>
                  </a:outerShdw>
                </a:effectLst>
                <a:latin typeface="Arial" charset="0"/>
                <a:cs typeface="+mn-cs"/>
              </a:rPr>
              <a:t> </a:t>
            </a:r>
            <a:endParaRPr lang="en-US" b="1" dirty="0">
              <a:solidFill>
                <a:schemeClr val="bg1"/>
              </a:solidFill>
              <a:effectLst>
                <a:outerShdw blurRad="38100" dist="38100" dir="2700000" algn="tl">
                  <a:srgbClr val="000000"/>
                </a:outerShdw>
              </a:effectLst>
              <a:latin typeface="Arial" charset="0"/>
              <a:cs typeface="+mn-cs"/>
            </a:endParaRPr>
          </a:p>
        </p:txBody>
      </p:sp>
    </p:spTree>
    <p:extLst>
      <p:ext uri="{BB962C8B-B14F-4D97-AF65-F5344CB8AC3E}">
        <p14:creationId xmlns:p14="http://schemas.microsoft.com/office/powerpoint/2010/main" val="658479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09600" y="257175"/>
            <a:ext cx="8001000" cy="457200"/>
          </a:xfrm>
          <a:prstGeom prst="rect">
            <a:avLst/>
          </a:prstGeom>
          <a:noFill/>
          <a:ln w="9525">
            <a:noFill/>
            <a:miter lim="800000"/>
            <a:headEnd/>
            <a:tailEnd/>
          </a:ln>
          <a:effectLst/>
        </p:spPr>
        <p:txBody>
          <a:bodyPr anchor="ctr"/>
          <a:lstStyle/>
          <a:p>
            <a:pPr>
              <a:defRPr/>
            </a:pPr>
            <a:r>
              <a:rPr lang="es-ES" sz="3200" dirty="0" err="1">
                <a:solidFill>
                  <a:srgbClr val="FFC000"/>
                </a:solidFill>
                <a:effectLst>
                  <a:outerShdw blurRad="38100" dist="38100" dir="2700000" algn="tl">
                    <a:srgbClr val="000000"/>
                  </a:outerShdw>
                </a:effectLst>
                <a:latin typeface="Arial" charset="0"/>
                <a:cs typeface="+mn-cs"/>
              </a:rPr>
              <a:t>Course</a:t>
            </a:r>
            <a:r>
              <a:rPr lang="es-ES" sz="3200" dirty="0">
                <a:solidFill>
                  <a:srgbClr val="FFC000"/>
                </a:solidFill>
                <a:effectLst>
                  <a:outerShdw blurRad="38100" dist="38100" dir="2700000" algn="tl">
                    <a:srgbClr val="000000"/>
                  </a:outerShdw>
                </a:effectLst>
                <a:latin typeface="Arial" charset="0"/>
                <a:cs typeface="+mn-cs"/>
              </a:rPr>
              <a:t> </a:t>
            </a:r>
            <a:r>
              <a:rPr lang="es-ES" sz="3200" dirty="0" err="1" smtClean="0">
                <a:solidFill>
                  <a:srgbClr val="FFC000"/>
                </a:solidFill>
                <a:effectLst>
                  <a:outerShdw blurRad="38100" dist="38100" dir="2700000" algn="tl">
                    <a:srgbClr val="000000"/>
                  </a:outerShdw>
                </a:effectLst>
                <a:latin typeface="Arial" charset="0"/>
                <a:cs typeface="+mn-cs"/>
              </a:rPr>
              <a:t>Outcomes</a:t>
            </a:r>
            <a:r>
              <a:rPr lang="es-ES" sz="3200" dirty="0" smtClean="0">
                <a:solidFill>
                  <a:srgbClr val="FFC000"/>
                </a:solidFill>
                <a:effectLst>
                  <a:outerShdw blurRad="38100" dist="38100" dir="2700000" algn="tl">
                    <a:srgbClr val="000000"/>
                  </a:outerShdw>
                </a:effectLst>
                <a:latin typeface="Arial" charset="0"/>
                <a:cs typeface="+mn-cs"/>
              </a:rPr>
              <a:t> (CO) </a:t>
            </a:r>
            <a:r>
              <a:rPr lang="es-ES" sz="3200" dirty="0" err="1" smtClean="0">
                <a:solidFill>
                  <a:srgbClr val="FFC000"/>
                </a:solidFill>
                <a:effectLst>
                  <a:outerShdw blurRad="38100" dist="38100" dir="2700000" algn="tl">
                    <a:srgbClr val="000000"/>
                  </a:outerShdw>
                </a:effectLst>
                <a:latin typeface="Arial" charset="0"/>
                <a:cs typeface="+mn-cs"/>
              </a:rPr>
              <a:t>Contribution</a:t>
            </a:r>
            <a:r>
              <a:rPr lang="es-ES" sz="3200" dirty="0" smtClean="0">
                <a:solidFill>
                  <a:srgbClr val="FFC000"/>
                </a:solidFill>
                <a:effectLst>
                  <a:outerShdw blurRad="38100" dist="38100" dir="2700000" algn="tl">
                    <a:srgbClr val="000000"/>
                  </a:outerShdw>
                </a:effectLst>
                <a:latin typeface="Arial" charset="0"/>
                <a:cs typeface="+mn-cs"/>
              </a:rPr>
              <a:t> </a:t>
            </a:r>
            <a:r>
              <a:rPr lang="es-ES" sz="3200" dirty="0" err="1">
                <a:solidFill>
                  <a:srgbClr val="FFC000"/>
                </a:solidFill>
                <a:effectLst>
                  <a:outerShdw blurRad="38100" dist="38100" dir="2700000" algn="tl">
                    <a:srgbClr val="000000"/>
                  </a:outerShdw>
                </a:effectLst>
                <a:latin typeface="Arial" charset="0"/>
                <a:cs typeface="+mn-cs"/>
              </a:rPr>
              <a:t>to</a:t>
            </a:r>
            <a:r>
              <a:rPr lang="es-ES" sz="3200" dirty="0">
                <a:solidFill>
                  <a:srgbClr val="FFC000"/>
                </a:solidFill>
                <a:effectLst>
                  <a:outerShdw blurRad="38100" dist="38100" dir="2700000" algn="tl">
                    <a:srgbClr val="000000"/>
                  </a:outerShdw>
                </a:effectLst>
                <a:latin typeface="Arial" charset="0"/>
                <a:cs typeface="+mn-cs"/>
              </a:rPr>
              <a:t> Programme </a:t>
            </a:r>
            <a:r>
              <a:rPr lang="es-ES" sz="3200" dirty="0" err="1">
                <a:solidFill>
                  <a:srgbClr val="FFC000"/>
                </a:solidFill>
                <a:effectLst>
                  <a:outerShdw blurRad="38100" dist="38100" dir="2700000" algn="tl">
                    <a:srgbClr val="000000"/>
                  </a:outerShdw>
                </a:effectLst>
                <a:latin typeface="Arial" charset="0"/>
                <a:cs typeface="+mn-cs"/>
              </a:rPr>
              <a:t>Outcomes</a:t>
            </a:r>
            <a:r>
              <a:rPr lang="es-ES" sz="3200" dirty="0">
                <a:solidFill>
                  <a:srgbClr val="FFC000"/>
                </a:solidFill>
                <a:effectLst>
                  <a:outerShdw blurRad="38100" dist="38100" dir="2700000" algn="tl">
                    <a:srgbClr val="000000"/>
                  </a:outerShdw>
                </a:effectLst>
                <a:latin typeface="Arial" charset="0"/>
                <a:cs typeface="+mn-cs"/>
              </a:rPr>
              <a:t> </a:t>
            </a:r>
            <a:r>
              <a:rPr lang="es-ES" sz="3200" dirty="0" smtClean="0">
                <a:solidFill>
                  <a:srgbClr val="FFC000"/>
                </a:solidFill>
                <a:effectLst>
                  <a:outerShdw blurRad="38100" dist="38100" dir="2700000" algn="tl">
                    <a:srgbClr val="000000"/>
                  </a:outerShdw>
                </a:effectLst>
                <a:latin typeface="Arial" charset="0"/>
                <a:cs typeface="+mn-cs"/>
              </a:rPr>
              <a:t>(PO</a:t>
            </a:r>
            <a:r>
              <a:rPr lang="es-ES" sz="3200" dirty="0">
                <a:solidFill>
                  <a:srgbClr val="FFC000"/>
                </a:solidFill>
                <a:effectLst>
                  <a:outerShdw blurRad="38100" dist="38100" dir="2700000" algn="tl">
                    <a:srgbClr val="000000"/>
                  </a:outerShdw>
                </a:effectLst>
                <a:latin typeface="Arial" charset="0"/>
                <a:cs typeface="+mn-cs"/>
              </a:rPr>
              <a:t>)</a:t>
            </a:r>
            <a:endParaRPr lang="en-US" sz="3200" dirty="0">
              <a:solidFill>
                <a:srgbClr val="FFC000"/>
              </a:solidFill>
              <a:effectLst>
                <a:outerShdw blurRad="38100" dist="38100" dir="2700000" algn="tl">
                  <a:srgbClr val="000000"/>
                </a:outerShdw>
              </a:effectLst>
              <a:latin typeface="Arial" charset="0"/>
              <a:cs typeface="+mn-cs"/>
            </a:endParaRPr>
          </a:p>
        </p:txBody>
      </p:sp>
      <p:sp>
        <p:nvSpPr>
          <p:cNvPr id="32771" name="Rectangle 3"/>
          <p:cNvSpPr>
            <a:spLocks noChangeArrowheads="1"/>
          </p:cNvSpPr>
          <p:nvPr/>
        </p:nvSpPr>
        <p:spPr bwMode="auto">
          <a:xfrm>
            <a:off x="214313" y="1012825"/>
            <a:ext cx="8715375" cy="701675"/>
          </a:xfrm>
          <a:prstGeom prst="rect">
            <a:avLst/>
          </a:prstGeom>
          <a:solidFill>
            <a:srgbClr val="006600"/>
          </a:solidFill>
          <a:ln w="9525">
            <a:noFill/>
            <a:miter lim="800000"/>
            <a:headEnd/>
            <a:tailEnd/>
          </a:ln>
        </p:spPr>
        <p:txBody>
          <a:bodyPr>
            <a:spAutoFit/>
          </a:bodyPr>
          <a:lstStyle/>
          <a:p>
            <a:pPr algn="ctr" eaLnBrk="0" hangingPunct="0"/>
            <a:r>
              <a:rPr lang="en-GB" sz="4000">
                <a:solidFill>
                  <a:schemeClr val="bg1"/>
                </a:solidFill>
              </a:rPr>
              <a:t>Life Long Learning</a:t>
            </a:r>
            <a:endParaRPr lang="en-US" sz="4000">
              <a:solidFill>
                <a:schemeClr val="bg1"/>
              </a:solidFill>
            </a:endParaRPr>
          </a:p>
        </p:txBody>
      </p:sp>
      <p:sp>
        <p:nvSpPr>
          <p:cNvPr id="32772" name="Rectangle 4"/>
          <p:cNvSpPr>
            <a:spLocks noGrp="1" noChangeArrowheads="1"/>
          </p:cNvSpPr>
          <p:nvPr>
            <p:ph type="body" idx="1"/>
          </p:nvPr>
        </p:nvSpPr>
        <p:spPr>
          <a:xfrm>
            <a:off x="214313" y="1762125"/>
            <a:ext cx="8715375" cy="4953000"/>
          </a:xfrm>
        </p:spPr>
        <p:txBody>
          <a:bodyPr/>
          <a:lstStyle/>
          <a:p>
            <a:pPr eaLnBrk="1" hangingPunct="1"/>
            <a:r>
              <a:rPr lang="en-GB" sz="2700" smtClean="0"/>
              <a:t>Teach students about </a:t>
            </a:r>
            <a:r>
              <a:rPr lang="en-GB" sz="2700" b="1" u="sng" smtClean="0">
                <a:solidFill>
                  <a:srgbClr val="FF0000"/>
                </a:solidFill>
              </a:rPr>
              <a:t>learning styles</a:t>
            </a:r>
            <a:r>
              <a:rPr lang="en-GB" sz="2700" smtClean="0">
                <a:solidFill>
                  <a:srgbClr val="FF0000"/>
                </a:solidFill>
              </a:rPr>
              <a:t> </a:t>
            </a:r>
            <a:r>
              <a:rPr lang="en-GB" sz="2700" smtClean="0"/>
              <a:t>and help them identify the strength and weakness of their styles and give them strategies to improve</a:t>
            </a:r>
          </a:p>
          <a:p>
            <a:pPr eaLnBrk="1" hangingPunct="1"/>
            <a:r>
              <a:rPr lang="en-GB" sz="2700" smtClean="0"/>
              <a:t>Use </a:t>
            </a:r>
            <a:r>
              <a:rPr lang="en-GB" sz="2700" b="1" u="sng" smtClean="0">
                <a:solidFill>
                  <a:srgbClr val="FF0000"/>
                </a:solidFill>
              </a:rPr>
              <a:t>active learning</a:t>
            </a:r>
            <a:r>
              <a:rPr lang="en-GB" sz="2700" smtClean="0">
                <a:solidFill>
                  <a:srgbClr val="FF0000"/>
                </a:solidFill>
              </a:rPr>
              <a:t> </a:t>
            </a:r>
            <a:r>
              <a:rPr lang="en-GB" sz="2700" smtClean="0"/>
              <a:t>methods to accustom them to relying on themselves</a:t>
            </a:r>
            <a:endParaRPr lang="es-ES" sz="2700" smtClean="0"/>
          </a:p>
          <a:p>
            <a:pPr eaLnBrk="1" hangingPunct="1"/>
            <a:r>
              <a:rPr lang="en-GB" sz="2700" smtClean="0"/>
              <a:t>Give assignments that requires </a:t>
            </a:r>
            <a:r>
              <a:rPr lang="en-GB" sz="2700" b="1" u="sng" smtClean="0">
                <a:solidFill>
                  <a:srgbClr val="FF0000"/>
                </a:solidFill>
              </a:rPr>
              <a:t>library and www searches</a:t>
            </a:r>
            <a:endParaRPr lang="es-ES" sz="2700" b="1" u="sng" smtClean="0">
              <a:solidFill>
                <a:srgbClr val="FF0000"/>
              </a:solidFill>
            </a:endParaRPr>
          </a:p>
          <a:p>
            <a:pPr eaLnBrk="1" hangingPunct="1"/>
            <a:r>
              <a:rPr lang="en-GB" sz="2700" smtClean="0"/>
              <a:t>Anything done to fulfil criteria on: (a) understanding ethical and professional responsibility and (b) understanding societal and global context of engineering solutions, will </a:t>
            </a:r>
            <a:r>
              <a:rPr lang="en-GB" sz="2700" b="1" u="sng" smtClean="0">
                <a:solidFill>
                  <a:srgbClr val="FF0000"/>
                </a:solidFill>
              </a:rPr>
              <a:t>automatically satisfy this criteria</a:t>
            </a:r>
            <a:endParaRPr lang="en-US" sz="2700" b="1" u="sng" smtClean="0">
              <a:solidFill>
                <a:srgbClr val="FF0000"/>
              </a:solidFill>
            </a:endParaRPr>
          </a:p>
        </p:txBody>
      </p:sp>
    </p:spTree>
    <p:extLst>
      <p:ext uri="{BB962C8B-B14F-4D97-AF65-F5344CB8AC3E}">
        <p14:creationId xmlns:p14="http://schemas.microsoft.com/office/powerpoint/2010/main" val="2502593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642" name="Group 2"/>
          <p:cNvGraphicFramePr>
            <a:graphicFrameLocks noGrp="1"/>
          </p:cNvGraphicFramePr>
          <p:nvPr/>
        </p:nvGraphicFramePr>
        <p:xfrm>
          <a:off x="304800" y="1143000"/>
          <a:ext cx="8534399" cy="4800592"/>
        </p:xfrm>
        <a:graphic>
          <a:graphicData uri="http://schemas.openxmlformats.org/drawingml/2006/table">
            <a:tbl>
              <a:tblPr/>
              <a:tblGrid>
                <a:gridCol w="2719754"/>
                <a:gridCol w="3001107"/>
                <a:gridCol w="2813538"/>
              </a:tblGrid>
              <a:tr h="1142992">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cs typeface="Times New Roman" pitchFamily="18" charset="0"/>
                        </a:rPr>
                        <a:t>Complex Problems</a:t>
                      </a:r>
                      <a:endParaRPr kumimoji="0" lang="en-GB" sz="2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rPr>
                        <a:t>Broadly Defined Problems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cs typeface="Times New Roman" pitchFamily="18" charset="0"/>
                        </a:rPr>
                        <a:t>Well defined Problems</a:t>
                      </a:r>
                      <a:endParaRPr kumimoji="0" lang="en-GB" sz="2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0">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48" name="Rectangle 16"/>
          <p:cNvSpPr>
            <a:spLocks noChangeArrowheads="1"/>
          </p:cNvSpPr>
          <p:nvPr/>
        </p:nvSpPr>
        <p:spPr bwMode="auto">
          <a:xfrm>
            <a:off x="0" y="4432300"/>
            <a:ext cx="9144000" cy="0"/>
          </a:xfrm>
          <a:prstGeom prst="rect">
            <a:avLst/>
          </a:prstGeom>
          <a:noFill/>
          <a:ln w="9525">
            <a:noFill/>
            <a:miter lim="800000"/>
            <a:headEnd/>
            <a:tailEnd/>
          </a:ln>
        </p:spPr>
        <p:txBody>
          <a:bodyPr wrap="none" anchor="ctr">
            <a:spAutoFit/>
          </a:bodyPr>
          <a:lstStyle/>
          <a:p>
            <a:endParaRPr lang="en-US"/>
          </a:p>
        </p:txBody>
      </p:sp>
      <p:sp>
        <p:nvSpPr>
          <p:cNvPr id="496657" name="Rectangle 17"/>
          <p:cNvSpPr>
            <a:spLocks noChangeArrowheads="1"/>
          </p:cNvSpPr>
          <p:nvPr/>
        </p:nvSpPr>
        <p:spPr bwMode="auto">
          <a:xfrm>
            <a:off x="6215063" y="2357438"/>
            <a:ext cx="2428875" cy="350043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Can be solved using limited theoretical knowledge, but normally requires extensive practical knowledge</a:t>
            </a:r>
          </a:p>
        </p:txBody>
      </p:sp>
      <p:sp>
        <p:nvSpPr>
          <p:cNvPr id="496658" name="Rectangle 18"/>
          <p:cNvSpPr>
            <a:spLocks noChangeArrowheads="1"/>
          </p:cNvSpPr>
          <p:nvPr/>
        </p:nvSpPr>
        <p:spPr bwMode="auto">
          <a:xfrm>
            <a:off x="3286125" y="2357438"/>
            <a:ext cx="2357438" cy="348138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Requires knowledge of principles and applied procedures or methodologies </a:t>
            </a:r>
          </a:p>
        </p:txBody>
      </p:sp>
      <p:sp>
        <p:nvSpPr>
          <p:cNvPr id="496659" name="Rectangle 19"/>
          <p:cNvSpPr>
            <a:spLocks noChangeArrowheads="1"/>
          </p:cNvSpPr>
          <p:nvPr/>
        </p:nvSpPr>
        <p:spPr bwMode="auto">
          <a:xfrm>
            <a:off x="381000" y="2357438"/>
            <a:ext cx="2590800" cy="348138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Requires in-depth knowledge that allows a fundamentals-based first principles analytical approach</a:t>
            </a:r>
            <a:endParaRPr lang="en-US" sz="2400">
              <a:solidFill>
                <a:schemeClr val="bg1"/>
              </a:solidFill>
              <a:latin typeface="Arial Narrow" pitchFamily="34" charset="0"/>
            </a:endParaRPr>
          </a:p>
        </p:txBody>
      </p:sp>
      <p:sp>
        <p:nvSpPr>
          <p:cNvPr id="44052" name="Text Box 20"/>
          <p:cNvSpPr txBox="1">
            <a:spLocks noChangeArrowheads="1"/>
          </p:cNvSpPr>
          <p:nvPr/>
        </p:nvSpPr>
        <p:spPr bwMode="auto">
          <a:xfrm>
            <a:off x="0" y="44624"/>
            <a:ext cx="9144000" cy="769441"/>
          </a:xfrm>
          <a:prstGeom prst="rect">
            <a:avLst/>
          </a:prstGeom>
          <a:solidFill>
            <a:srgbClr val="FFFF00"/>
          </a:solidFill>
          <a:ln w="9525">
            <a:noFill/>
            <a:miter lim="800000"/>
            <a:headEnd/>
            <a:tailEnd/>
          </a:ln>
        </p:spPr>
        <p:txBody>
          <a:bodyPr wrap="square">
            <a:spAutoFit/>
          </a:bodyPr>
          <a:lstStyle/>
          <a:p>
            <a:pPr algn="ctr"/>
            <a:r>
              <a:rPr lang="en-US" sz="4400" dirty="0"/>
              <a:t>Depth of Knowledge Required</a:t>
            </a:r>
            <a:endParaRPr lang="en-US" sz="4400" dirty="0">
              <a:latin typeface="Arial Narrow" pitchFamily="34" charset="0"/>
            </a:endParaRPr>
          </a:p>
        </p:txBody>
      </p:sp>
    </p:spTree>
    <p:extLst>
      <p:ext uri="{BB962C8B-B14F-4D97-AF65-F5344CB8AC3E}">
        <p14:creationId xmlns:p14="http://schemas.microsoft.com/office/powerpoint/2010/main" val="1816762735"/>
      </p:ext>
    </p:extLst>
  </p:cSld>
  <p:clrMapOvr>
    <a:masterClrMapping/>
  </p:clrMapOvr>
  <p:transition xmlns:p14="http://schemas.microsoft.com/office/powerpoint/2010/main" advTm="800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2000"/>
                                  </p:stCondLst>
                                  <p:childTnLst>
                                    <p:animMotion origin="layout" path="M -0.11649 -0.00301 L 0.06476 -0.06597 " pathEditMode="relative" rAng="0" ptsTypes="AA">
                                      <p:cBhvr>
                                        <p:cTn id="6" dur="500" fill="hold"/>
                                        <p:tgtEl>
                                          <p:spTgt spid="496659"/>
                                        </p:tgtEl>
                                        <p:attrNameLst>
                                          <p:attrName>ppt_x</p:attrName>
                                          <p:attrName>ppt_y</p:attrName>
                                        </p:attrNameLst>
                                      </p:cBhvr>
                                      <p:rCtr x="91" y="-31"/>
                                    </p:animMotion>
                                  </p:childTnLst>
                                </p:cTn>
                              </p:par>
                              <p:par>
                                <p:cTn id="7" presetID="6" presetClass="emph" presetSubtype="0" fill="hold" grpId="1" nodeType="withEffect">
                                  <p:stCondLst>
                                    <p:cond delay="2000"/>
                                  </p:stCondLst>
                                  <p:childTnLst>
                                    <p:animScale>
                                      <p:cBhvr>
                                        <p:cTn id="8" dur="500" fill="hold"/>
                                        <p:tgtEl>
                                          <p:spTgt spid="496659"/>
                                        </p:tgtEl>
                                      </p:cBhvr>
                                      <p:by x="175000" y="175000"/>
                                    </p:animScale>
                                  </p:childTnLst>
                                </p:cTn>
                              </p:par>
                              <p:par>
                                <p:cTn id="9" presetID="49" presetClass="path" presetSubtype="0" accel="50000" decel="50000" fill="hold" grpId="2" nodeType="withEffect">
                                  <p:stCondLst>
                                    <p:cond delay="4000"/>
                                  </p:stCondLst>
                                  <p:childTnLst>
                                    <p:animMotion origin="layout" path="M 0 0  L 0.25 0.33333  E" pathEditMode="relative" rAng="0" ptsTypes="">
                                      <p:cBhvr>
                                        <p:cTn id="10" dur="500" spd="-100000" fill="hold"/>
                                        <p:tgtEl>
                                          <p:spTgt spid="496659"/>
                                        </p:tgtEl>
                                        <p:attrNameLst>
                                          <p:attrName>ppt_x</p:attrName>
                                          <p:attrName>ppt_y</p:attrName>
                                        </p:attrNameLst>
                                      </p:cBhvr>
                                      <p:rCtr x="0" y="0"/>
                                    </p:animMotion>
                                  </p:childTnLst>
                                </p:cTn>
                              </p:par>
                              <p:par>
                                <p:cTn id="11" presetID="6" presetClass="emph" presetSubtype="0" fill="hold" grpId="3" nodeType="withEffect">
                                  <p:stCondLst>
                                    <p:cond delay="4000"/>
                                  </p:stCondLst>
                                  <p:childTnLst>
                                    <p:animScale>
                                      <p:cBhvr>
                                        <p:cTn id="12" dur="500" fill="hold"/>
                                        <p:tgtEl>
                                          <p:spTgt spid="496659"/>
                                        </p:tgtEl>
                                      </p:cBhvr>
                                      <p:by x="55000" y="55000"/>
                                    </p:animScale>
                                  </p:childTnLst>
                                </p:cTn>
                              </p:par>
                              <p:par>
                                <p:cTn id="13" presetID="49" presetClass="path" presetSubtype="0" accel="50000" decel="50000" fill="hold" grpId="0" nodeType="withEffect">
                                  <p:stCondLst>
                                    <p:cond delay="6000"/>
                                  </p:stCondLst>
                                  <p:childTnLst>
                                    <p:animMotion origin="layout" path="M -0.05729 -0.06597 L 0.09236 -0.13935 " pathEditMode="relative" rAng="0" ptsTypes="AA">
                                      <p:cBhvr>
                                        <p:cTn id="14" dur="500" fill="hold"/>
                                        <p:tgtEl>
                                          <p:spTgt spid="496658"/>
                                        </p:tgtEl>
                                        <p:attrNameLst>
                                          <p:attrName>ppt_x</p:attrName>
                                          <p:attrName>ppt_y</p:attrName>
                                        </p:attrNameLst>
                                      </p:cBhvr>
                                      <p:rCtr x="75" y="-37"/>
                                    </p:animMotion>
                                  </p:childTnLst>
                                </p:cTn>
                              </p:par>
                              <p:par>
                                <p:cTn id="15" presetID="6" presetClass="emph" presetSubtype="0" fill="hold" grpId="2" nodeType="withEffect">
                                  <p:stCondLst>
                                    <p:cond delay="6000"/>
                                  </p:stCondLst>
                                  <p:childTnLst>
                                    <p:animScale>
                                      <p:cBhvr>
                                        <p:cTn id="16" dur="500" fill="hold"/>
                                        <p:tgtEl>
                                          <p:spTgt spid="496658"/>
                                        </p:tgtEl>
                                      </p:cBhvr>
                                      <p:by x="175000" y="175000"/>
                                    </p:animScale>
                                  </p:childTnLst>
                                </p:cTn>
                              </p:par>
                              <p:par>
                                <p:cTn id="17" presetID="49" presetClass="path" presetSubtype="0" accel="50000" decel="50000" fill="hold" grpId="1" nodeType="withEffect">
                                  <p:stCondLst>
                                    <p:cond delay="8000"/>
                                  </p:stCondLst>
                                  <p:childTnLst>
                                    <p:animMotion origin="layout" path="M -8.33333E-7 -3.7037E-6 L 0.12379 0.31204 " pathEditMode="relative" rAng="0" ptsTypes="AA">
                                      <p:cBhvr>
                                        <p:cTn id="18" dur="500" spd="-100000" fill="hold"/>
                                        <p:tgtEl>
                                          <p:spTgt spid="496658"/>
                                        </p:tgtEl>
                                        <p:attrNameLst>
                                          <p:attrName>ppt_x</p:attrName>
                                          <p:attrName>ppt_y</p:attrName>
                                        </p:attrNameLst>
                                      </p:cBhvr>
                                      <p:rCtr x="62" y="156"/>
                                    </p:animMotion>
                                  </p:childTnLst>
                                </p:cTn>
                              </p:par>
                              <p:par>
                                <p:cTn id="19" presetID="6" presetClass="emph" presetSubtype="0" fill="hold" grpId="3" nodeType="withEffect">
                                  <p:stCondLst>
                                    <p:cond delay="8000"/>
                                  </p:stCondLst>
                                  <p:childTnLst>
                                    <p:animScale>
                                      <p:cBhvr>
                                        <p:cTn id="20" dur="500" fill="hold"/>
                                        <p:tgtEl>
                                          <p:spTgt spid="496658"/>
                                        </p:tgtEl>
                                      </p:cBhvr>
                                      <p:by x="55000" y="55000"/>
                                    </p:animScale>
                                  </p:childTnLst>
                                </p:cTn>
                              </p:par>
                              <p:par>
                                <p:cTn id="21" presetID="49" presetClass="path" presetSubtype="0" accel="50000" decel="50000" fill="hold" grpId="0" nodeType="withEffect">
                                  <p:stCondLst>
                                    <p:cond delay="8500"/>
                                  </p:stCondLst>
                                  <p:childTnLst>
                                    <p:animMotion origin="layout" path="M 0 -2.59259E-6 L -0.01319 -0.13032 " pathEditMode="relative" rAng="0" ptsTypes="AA">
                                      <p:cBhvr>
                                        <p:cTn id="22" dur="500" fill="hold"/>
                                        <p:tgtEl>
                                          <p:spTgt spid="496657"/>
                                        </p:tgtEl>
                                        <p:attrNameLst>
                                          <p:attrName>ppt_x</p:attrName>
                                          <p:attrName>ppt_y</p:attrName>
                                        </p:attrNameLst>
                                      </p:cBhvr>
                                      <p:rCtr x="-7" y="-65"/>
                                    </p:animMotion>
                                  </p:childTnLst>
                                </p:cTn>
                              </p:par>
                              <p:par>
                                <p:cTn id="23" presetID="6" presetClass="emph" presetSubtype="0" fill="hold" grpId="1" nodeType="withEffect">
                                  <p:stCondLst>
                                    <p:cond delay="8500"/>
                                  </p:stCondLst>
                                  <p:childTnLst>
                                    <p:animScale>
                                      <p:cBhvr>
                                        <p:cTn id="24" dur="500" fill="hold"/>
                                        <p:tgtEl>
                                          <p:spTgt spid="496657"/>
                                        </p:tgtEl>
                                      </p:cBhvr>
                                      <p:by x="140000" y="140000"/>
                                    </p:animScale>
                                  </p:childTnLst>
                                </p:cTn>
                              </p:par>
                              <p:par>
                                <p:cTn id="25" presetID="49" presetClass="path" presetSubtype="0" accel="50000" decel="50000" fill="hold" grpId="2" nodeType="withEffect">
                                  <p:stCondLst>
                                    <p:cond delay="10000"/>
                                  </p:stCondLst>
                                  <p:childTnLst>
                                    <p:animMotion origin="layout" path="M 0 -2.59259E-6 L 0.06545 0.32107 " pathEditMode="relative" rAng="0" ptsTypes="AA">
                                      <p:cBhvr>
                                        <p:cTn id="26" dur="500" spd="-100000" fill="hold"/>
                                        <p:tgtEl>
                                          <p:spTgt spid="496657"/>
                                        </p:tgtEl>
                                        <p:attrNameLst>
                                          <p:attrName>ppt_x</p:attrName>
                                          <p:attrName>ppt_y</p:attrName>
                                        </p:attrNameLst>
                                      </p:cBhvr>
                                      <p:rCtr x="33" y="160"/>
                                    </p:animMotion>
                                  </p:childTnLst>
                                </p:cTn>
                              </p:par>
                              <p:par>
                                <p:cTn id="27" presetID="6" presetClass="emph" presetSubtype="0" fill="hold" grpId="3" nodeType="withEffect">
                                  <p:stCondLst>
                                    <p:cond delay="10000"/>
                                  </p:stCondLst>
                                  <p:childTnLst>
                                    <p:animScale>
                                      <p:cBhvr>
                                        <p:cTn id="28" dur="500" fill="hold"/>
                                        <p:tgtEl>
                                          <p:spTgt spid="49665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57" grpId="0" animBg="1"/>
      <p:bldP spid="496657" grpId="1" animBg="1"/>
      <p:bldP spid="496657" grpId="2" animBg="1"/>
      <p:bldP spid="496657" grpId="3" animBg="1"/>
      <p:bldP spid="496658" grpId="0" animBg="1"/>
      <p:bldP spid="496658" grpId="1" animBg="1"/>
      <p:bldP spid="496658" grpId="2" animBg="1"/>
      <p:bldP spid="496658" grpId="3" animBg="1"/>
      <p:bldP spid="496659" grpId="0" animBg="1"/>
      <p:bldP spid="496659" grpId="1" animBg="1"/>
      <p:bldP spid="496659" grpId="2" animBg="1"/>
      <p:bldP spid="496659" grpId="3"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381000"/>
            <a:ext cx="7924800" cy="2800350"/>
          </a:xfrm>
          <a:prstGeom prst="rect">
            <a:avLst/>
          </a:prstGeom>
          <a:solidFill>
            <a:srgbClr val="CCFFCC"/>
          </a:solidFill>
          <a:ln w="12700" cap="sq">
            <a:noFill/>
            <a:miter lim="800000"/>
            <a:headEnd type="none" w="sm" len="sm"/>
            <a:tailEnd type="none" w="sm" len="sm"/>
          </a:ln>
        </p:spPr>
        <p:txBody>
          <a:bodyPr>
            <a:spAutoFit/>
          </a:bodyPr>
          <a:lstStyle/>
          <a:p>
            <a:pPr algn="ctr" eaLnBrk="0" hangingPunct="0">
              <a:spcBef>
                <a:spcPct val="50000"/>
              </a:spcBef>
            </a:pPr>
            <a:r>
              <a:rPr lang="en-US" sz="3200" b="1">
                <a:solidFill>
                  <a:srgbClr val="FF0000"/>
                </a:solidFill>
                <a:latin typeface="Arial" pitchFamily="34" charset="0"/>
              </a:rPr>
              <a:t>ASSESSMENT:</a:t>
            </a:r>
          </a:p>
          <a:p>
            <a:pPr algn="ctr" eaLnBrk="0" hangingPunct="0">
              <a:spcBef>
                <a:spcPct val="50000"/>
              </a:spcBef>
            </a:pPr>
            <a:r>
              <a:rPr lang="en-US" sz="3200">
                <a:latin typeface="Arial" pitchFamily="34" charset="0"/>
              </a:rPr>
              <a:t>Processes that identify, collect, use and prepare data for evaluation of achievement of programme outcomes or educational objectives.</a:t>
            </a:r>
          </a:p>
        </p:txBody>
      </p:sp>
      <p:sp>
        <p:nvSpPr>
          <p:cNvPr id="106499" name="Text Box 5"/>
          <p:cNvSpPr txBox="1">
            <a:spLocks noChangeArrowheads="1"/>
          </p:cNvSpPr>
          <p:nvPr/>
        </p:nvSpPr>
        <p:spPr bwMode="auto">
          <a:xfrm>
            <a:off x="381000" y="3276600"/>
            <a:ext cx="7924800" cy="3292475"/>
          </a:xfrm>
          <a:prstGeom prst="rect">
            <a:avLst/>
          </a:prstGeom>
          <a:solidFill>
            <a:srgbClr val="CCFFCC"/>
          </a:solidFill>
          <a:ln w="12700" cap="sq">
            <a:noFill/>
            <a:miter lim="800000"/>
            <a:headEnd type="none" w="sm" len="sm"/>
            <a:tailEnd type="none" w="sm" len="sm"/>
          </a:ln>
        </p:spPr>
        <p:txBody>
          <a:bodyPr>
            <a:spAutoFit/>
          </a:bodyPr>
          <a:lstStyle/>
          <a:p>
            <a:pPr algn="ctr" eaLnBrk="0" hangingPunct="0">
              <a:spcBef>
                <a:spcPct val="50000"/>
              </a:spcBef>
            </a:pPr>
            <a:r>
              <a:rPr lang="en-US" sz="3200" b="1">
                <a:solidFill>
                  <a:srgbClr val="FF0000"/>
                </a:solidFill>
                <a:latin typeface="Arial" pitchFamily="34" charset="0"/>
              </a:rPr>
              <a:t>EVALUATION:</a:t>
            </a:r>
          </a:p>
          <a:p>
            <a:pPr algn="ctr" eaLnBrk="0" hangingPunct="0">
              <a:spcBef>
                <a:spcPct val="50000"/>
              </a:spcBef>
            </a:pPr>
            <a:r>
              <a:rPr lang="en-US" sz="3200">
                <a:latin typeface="Arial" pitchFamily="34" charset="0"/>
              </a:rPr>
              <a:t>Processes for interpretation of data and evidence from assessment practices that determine the program outcomes are achieved or result in actions to improve programme.</a:t>
            </a:r>
          </a:p>
        </p:txBody>
      </p:sp>
    </p:spTree>
    <p:extLst>
      <p:ext uri="{BB962C8B-B14F-4D97-AF65-F5344CB8AC3E}">
        <p14:creationId xmlns:p14="http://schemas.microsoft.com/office/powerpoint/2010/main" val="36636478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eaLnBrk="1" hangingPunct="1">
              <a:defRPr/>
            </a:pPr>
            <a:r>
              <a:rPr lang="en-US" dirty="0" smtClean="0"/>
              <a:t>Rubric</a:t>
            </a:r>
            <a:endParaRPr lang="en-MY" dirty="0"/>
          </a:p>
        </p:txBody>
      </p:sp>
      <p:graphicFrame>
        <p:nvGraphicFramePr>
          <p:cNvPr id="4" name="Content Placeholder 3"/>
          <p:cNvGraphicFramePr>
            <a:graphicFrameLocks noGrp="1"/>
          </p:cNvGraphicFramePr>
          <p:nvPr>
            <p:ph idx="1"/>
          </p:nvPr>
        </p:nvGraphicFramePr>
        <p:xfrm>
          <a:off x="0" y="928688"/>
          <a:ext cx="9144000" cy="5929312"/>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550810">
                <a:tc>
                  <a:txBody>
                    <a:bodyPr/>
                    <a:lstStyle/>
                    <a:p>
                      <a:endParaRPr lang="en-MY" sz="1400" dirty="0">
                        <a:latin typeface="Times New Roman" pitchFamily="18" charset="0"/>
                        <a:cs typeface="Times New Roman" pitchFamily="18" charset="0"/>
                      </a:endParaRP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4 - Exceeds</a:t>
                      </a:r>
                    </a:p>
                    <a:p>
                      <a:r>
                        <a:rPr lang="en-MY" sz="1400" b="1" kern="1200" baseline="0" dirty="0" smtClean="0">
                          <a:solidFill>
                            <a:schemeClr val="lt1"/>
                          </a:solidFill>
                          <a:latin typeface="Times New Roman" pitchFamily="18" charset="0"/>
                          <a:ea typeface="+mn-ea"/>
                          <a:cs typeface="Times New Roman" pitchFamily="18" charset="0"/>
                        </a:rPr>
                        <a:t>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3 - Meets</a:t>
                      </a:r>
                    </a:p>
                    <a:p>
                      <a:r>
                        <a:rPr lang="en-MY" sz="1400" b="1" kern="1200" baseline="0" dirty="0" smtClean="0">
                          <a:solidFill>
                            <a:schemeClr val="lt1"/>
                          </a:solidFill>
                          <a:latin typeface="Times New Roman" pitchFamily="18" charset="0"/>
                          <a:ea typeface="+mn-ea"/>
                          <a:cs typeface="Times New Roman" pitchFamily="18" charset="0"/>
                        </a:rPr>
                        <a:t>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2 - Progressing</a:t>
                      </a:r>
                    </a:p>
                    <a:p>
                      <a:r>
                        <a:rPr lang="en-MY" sz="1400" b="1" kern="1200" baseline="0" dirty="0" smtClean="0">
                          <a:solidFill>
                            <a:schemeClr val="lt1"/>
                          </a:solidFill>
                          <a:latin typeface="Times New Roman" pitchFamily="18" charset="0"/>
                          <a:ea typeface="+mn-ea"/>
                          <a:cs typeface="Times New Roman" pitchFamily="18" charset="0"/>
                        </a:rPr>
                        <a:t>to 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1 - Below</a:t>
                      </a:r>
                    </a:p>
                    <a:p>
                      <a:r>
                        <a:rPr lang="en-MY" sz="1400" b="1" kern="1200" baseline="0" dirty="0" smtClean="0">
                          <a:solidFill>
                            <a:schemeClr val="lt1"/>
                          </a:solidFill>
                          <a:latin typeface="Times New Roman" pitchFamily="18" charset="0"/>
                          <a:ea typeface="+mn-ea"/>
                          <a:cs typeface="Times New Roman" pitchFamily="18" charset="0"/>
                        </a:rPr>
                        <a:t>Expectations</a:t>
                      </a:r>
                    </a:p>
                  </a:txBody>
                  <a:tcPr/>
                </a:tc>
              </a:tr>
              <a:tr h="1231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Content</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Provides ample</a:t>
                      </a:r>
                    </a:p>
                    <a:p>
                      <a:r>
                        <a:rPr lang="en-MY" sz="1400" kern="1200" baseline="0" dirty="0" smtClean="0">
                          <a:solidFill>
                            <a:schemeClr val="dk1"/>
                          </a:solidFill>
                          <a:latin typeface="Times New Roman" pitchFamily="18" charset="0"/>
                          <a:ea typeface="+mn-ea"/>
                          <a:cs typeface="Times New Roman" pitchFamily="18" charset="0"/>
                        </a:rPr>
                        <a:t>supporting detail</a:t>
                      </a:r>
                    </a:p>
                    <a:p>
                      <a:r>
                        <a:rPr lang="en-MY" sz="1400" kern="1200" baseline="0" dirty="0" smtClean="0">
                          <a:solidFill>
                            <a:schemeClr val="dk1"/>
                          </a:solidFill>
                          <a:latin typeface="Times New Roman" pitchFamily="18" charset="0"/>
                          <a:ea typeface="+mn-ea"/>
                          <a:cs typeface="Times New Roman" pitchFamily="18" charset="0"/>
                        </a:rPr>
                        <a:t>to support solution/</a:t>
                      </a:r>
                    </a:p>
                    <a:p>
                      <a:r>
                        <a:rPr lang="en-MY" sz="1400" kern="1200" baseline="0" dirty="0" smtClean="0">
                          <a:solidFill>
                            <a:schemeClr val="dk1"/>
                          </a:solidFill>
                          <a:latin typeface="Times New Roman" pitchFamily="18" charset="0"/>
                          <a:ea typeface="+mn-ea"/>
                          <a:cs typeface="Times New Roman" pitchFamily="18" charset="0"/>
                        </a:rPr>
                        <a:t>argument</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Provides adequate</a:t>
                      </a:r>
                    </a:p>
                    <a:p>
                      <a:r>
                        <a:rPr lang="en-MY" sz="1400" kern="1200" baseline="0" dirty="0" smtClean="0">
                          <a:solidFill>
                            <a:schemeClr val="dk1"/>
                          </a:solidFill>
                          <a:latin typeface="Times New Roman" pitchFamily="18" charset="0"/>
                          <a:ea typeface="+mn-ea"/>
                          <a:cs typeface="Times New Roman" pitchFamily="18" charset="0"/>
                        </a:rPr>
                        <a:t>supporting detail</a:t>
                      </a:r>
                    </a:p>
                    <a:p>
                      <a:r>
                        <a:rPr lang="en-MY" sz="1400" kern="1200" baseline="0" dirty="0" smtClean="0">
                          <a:solidFill>
                            <a:schemeClr val="dk1"/>
                          </a:solidFill>
                          <a:latin typeface="Times New Roman" pitchFamily="18" charset="0"/>
                          <a:ea typeface="+mn-ea"/>
                          <a:cs typeface="Times New Roman" pitchFamily="18" charset="0"/>
                        </a:rPr>
                        <a:t>to support solution/</a:t>
                      </a:r>
                    </a:p>
                    <a:p>
                      <a:r>
                        <a:rPr lang="en-MY" sz="1400" kern="1200" baseline="0" dirty="0" smtClean="0">
                          <a:solidFill>
                            <a:schemeClr val="dk1"/>
                          </a:solidFill>
                          <a:latin typeface="Times New Roman" pitchFamily="18" charset="0"/>
                          <a:ea typeface="+mn-ea"/>
                          <a:cs typeface="Times New Roman" pitchFamily="18" charset="0"/>
                        </a:rPr>
                        <a:t>argument.</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Some details but</a:t>
                      </a:r>
                    </a:p>
                    <a:p>
                      <a:r>
                        <a:rPr lang="en-MY" sz="1400" kern="1200" baseline="0" dirty="0" smtClean="0">
                          <a:solidFill>
                            <a:schemeClr val="dk1"/>
                          </a:solidFill>
                          <a:latin typeface="Times New Roman" pitchFamily="18" charset="0"/>
                          <a:ea typeface="+mn-ea"/>
                          <a:cs typeface="Times New Roman" pitchFamily="18" charset="0"/>
                        </a:rPr>
                        <a:t>may include extraneous</a:t>
                      </a:r>
                    </a:p>
                    <a:p>
                      <a:r>
                        <a:rPr lang="en-MY" sz="1400" kern="1200" baseline="0" dirty="0" smtClean="0">
                          <a:solidFill>
                            <a:schemeClr val="dk1"/>
                          </a:solidFill>
                          <a:latin typeface="Times New Roman" pitchFamily="18" charset="0"/>
                          <a:ea typeface="+mn-ea"/>
                          <a:cs typeface="Times New Roman" pitchFamily="18" charset="0"/>
                        </a:rPr>
                        <a:t>or loosely</a:t>
                      </a:r>
                    </a:p>
                    <a:p>
                      <a:r>
                        <a:rPr lang="en-MY" sz="1400" kern="1200" baseline="0" dirty="0" smtClean="0">
                          <a:solidFill>
                            <a:schemeClr val="dk1"/>
                          </a:solidFill>
                          <a:latin typeface="Times New Roman" pitchFamily="18" charset="0"/>
                          <a:ea typeface="+mn-ea"/>
                          <a:cs typeface="Times New Roman" pitchFamily="18" charset="0"/>
                        </a:rPr>
                        <a:t>related material.</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Inconsistent or few</a:t>
                      </a:r>
                    </a:p>
                    <a:p>
                      <a:r>
                        <a:rPr lang="en-MY" sz="1400" kern="1200" baseline="0" dirty="0" smtClean="0">
                          <a:solidFill>
                            <a:schemeClr val="dk1"/>
                          </a:solidFill>
                          <a:latin typeface="Times New Roman" pitchFamily="18" charset="0"/>
                          <a:ea typeface="+mn-ea"/>
                          <a:cs typeface="Times New Roman" pitchFamily="18" charset="0"/>
                        </a:rPr>
                        <a:t>details that may</a:t>
                      </a:r>
                    </a:p>
                    <a:p>
                      <a:r>
                        <a:rPr lang="en-MY" sz="1400" kern="1200" baseline="0" dirty="0" smtClean="0">
                          <a:solidFill>
                            <a:schemeClr val="dk1"/>
                          </a:solidFill>
                          <a:latin typeface="Times New Roman" pitchFamily="18" charset="0"/>
                          <a:ea typeface="+mn-ea"/>
                          <a:cs typeface="Times New Roman" pitchFamily="18" charset="0"/>
                        </a:rPr>
                        <a:t>interfere with the</a:t>
                      </a:r>
                    </a:p>
                    <a:p>
                      <a:r>
                        <a:rPr lang="en-MY" sz="1400" kern="1200" baseline="0" dirty="0" smtClean="0">
                          <a:solidFill>
                            <a:schemeClr val="dk1"/>
                          </a:solidFill>
                          <a:latin typeface="Times New Roman" pitchFamily="18" charset="0"/>
                          <a:ea typeface="+mn-ea"/>
                          <a:cs typeface="Times New Roman" pitchFamily="18" charset="0"/>
                        </a:rPr>
                        <a:t>meaning of the text.</a:t>
                      </a:r>
                    </a:p>
                  </a:txBody>
                  <a:tcPr/>
                </a:tc>
              </a:tr>
              <a:tr h="1458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Organization</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Organizational</a:t>
                      </a:r>
                    </a:p>
                    <a:p>
                      <a:r>
                        <a:rPr lang="en-MY" sz="1400" kern="1200" baseline="0" dirty="0" smtClean="0">
                          <a:solidFill>
                            <a:schemeClr val="dk1"/>
                          </a:solidFill>
                          <a:latin typeface="Times New Roman" pitchFamily="18" charset="0"/>
                          <a:ea typeface="+mn-ea"/>
                          <a:cs typeface="Times New Roman" pitchFamily="18" charset="0"/>
                        </a:rPr>
                        <a:t>pattern is logical &amp;</a:t>
                      </a:r>
                    </a:p>
                    <a:p>
                      <a:r>
                        <a:rPr lang="en-MY" sz="1400" kern="1200" baseline="0" dirty="0" smtClean="0">
                          <a:solidFill>
                            <a:schemeClr val="dk1"/>
                          </a:solidFill>
                          <a:latin typeface="Times New Roman" pitchFamily="18" charset="0"/>
                          <a:ea typeface="+mn-ea"/>
                          <a:cs typeface="Times New Roman" pitchFamily="18" charset="0"/>
                        </a:rPr>
                        <a:t>conveys completeness</a:t>
                      </a:r>
                    </a:p>
                    <a:p>
                      <a:r>
                        <a:rPr lang="en-MY" sz="1400" kern="1200" baseline="0" dirty="0" smtClean="0">
                          <a:solidFill>
                            <a:schemeClr val="dk1"/>
                          </a:solidFill>
                          <a:latin typeface="Times New Roman" pitchFamily="18" charset="0"/>
                          <a:ea typeface="+mn-ea"/>
                          <a:cs typeface="Times New Roman" pitchFamily="18" charset="0"/>
                        </a:rPr>
                        <a:t>&amp; wholeness.</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Organizational</a:t>
                      </a:r>
                    </a:p>
                    <a:p>
                      <a:r>
                        <a:rPr lang="en-MY" sz="1400" kern="1200" baseline="0" dirty="0" smtClean="0">
                          <a:solidFill>
                            <a:schemeClr val="dk1"/>
                          </a:solidFill>
                          <a:latin typeface="Times New Roman" pitchFamily="18" charset="0"/>
                          <a:ea typeface="+mn-ea"/>
                          <a:cs typeface="Times New Roman" pitchFamily="18" charset="0"/>
                        </a:rPr>
                        <a:t>pattern is logical &amp;</a:t>
                      </a:r>
                    </a:p>
                    <a:p>
                      <a:r>
                        <a:rPr lang="en-MY" sz="1400" kern="1200" baseline="0" dirty="0" smtClean="0">
                          <a:solidFill>
                            <a:schemeClr val="dk1"/>
                          </a:solidFill>
                          <a:latin typeface="Times New Roman" pitchFamily="18" charset="0"/>
                          <a:ea typeface="+mn-ea"/>
                          <a:cs typeface="Times New Roman" pitchFamily="18" charset="0"/>
                        </a:rPr>
                        <a:t>conveys completeness</a:t>
                      </a:r>
                    </a:p>
                    <a:p>
                      <a:r>
                        <a:rPr lang="en-MY" sz="1400" kern="1200" baseline="0" dirty="0" smtClean="0">
                          <a:solidFill>
                            <a:schemeClr val="dk1"/>
                          </a:solidFill>
                          <a:latin typeface="Times New Roman" pitchFamily="18" charset="0"/>
                          <a:ea typeface="+mn-ea"/>
                          <a:cs typeface="Times New Roman" pitchFamily="18" charset="0"/>
                        </a:rPr>
                        <a:t>&amp; wholeness</a:t>
                      </a:r>
                    </a:p>
                    <a:p>
                      <a:r>
                        <a:rPr lang="en-MY" sz="1400" kern="1200" baseline="0" dirty="0" smtClean="0">
                          <a:solidFill>
                            <a:schemeClr val="dk1"/>
                          </a:solidFill>
                          <a:latin typeface="Times New Roman" pitchFamily="18" charset="0"/>
                          <a:ea typeface="+mn-ea"/>
                          <a:cs typeface="Times New Roman" pitchFamily="18" charset="0"/>
                        </a:rPr>
                        <a:t>with few lapses.</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Little completeness</a:t>
                      </a:r>
                    </a:p>
                    <a:p>
                      <a:r>
                        <a:rPr lang="en-MY" sz="1400" kern="1200" baseline="0" dirty="0" smtClean="0">
                          <a:solidFill>
                            <a:schemeClr val="dk1"/>
                          </a:solidFill>
                          <a:latin typeface="Times New Roman" pitchFamily="18" charset="0"/>
                          <a:ea typeface="+mn-ea"/>
                          <a:cs typeface="Times New Roman" pitchFamily="18" charset="0"/>
                        </a:rPr>
                        <a:t>&amp; wholeness,</a:t>
                      </a:r>
                    </a:p>
                    <a:p>
                      <a:r>
                        <a:rPr lang="en-MY" sz="1400" kern="1200" baseline="0" dirty="0" smtClean="0">
                          <a:solidFill>
                            <a:schemeClr val="dk1"/>
                          </a:solidFill>
                          <a:latin typeface="Times New Roman" pitchFamily="18" charset="0"/>
                          <a:ea typeface="+mn-ea"/>
                          <a:cs typeface="Times New Roman" pitchFamily="18" charset="0"/>
                        </a:rPr>
                        <a:t>though organization</a:t>
                      </a:r>
                    </a:p>
                    <a:p>
                      <a:r>
                        <a:rPr lang="en-MY" sz="1400" kern="1200" baseline="0" dirty="0" smtClean="0">
                          <a:solidFill>
                            <a:schemeClr val="dk1"/>
                          </a:solidFill>
                          <a:latin typeface="Times New Roman" pitchFamily="18" charset="0"/>
                          <a:ea typeface="+mn-ea"/>
                          <a:cs typeface="Times New Roman" pitchFamily="18" charset="0"/>
                        </a:rPr>
                        <a:t>attempted.</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Little evidence of</a:t>
                      </a:r>
                    </a:p>
                    <a:p>
                      <a:r>
                        <a:rPr lang="en-MY" sz="1400" kern="1200" baseline="0" dirty="0" smtClean="0">
                          <a:solidFill>
                            <a:schemeClr val="dk1"/>
                          </a:solidFill>
                          <a:latin typeface="Times New Roman" pitchFamily="18" charset="0"/>
                          <a:ea typeface="+mn-ea"/>
                          <a:cs typeface="Times New Roman" pitchFamily="18" charset="0"/>
                        </a:rPr>
                        <a:t>organization or any</a:t>
                      </a:r>
                    </a:p>
                    <a:p>
                      <a:r>
                        <a:rPr lang="en-MY" sz="1400" kern="1200" baseline="0" dirty="0" smtClean="0">
                          <a:solidFill>
                            <a:schemeClr val="dk1"/>
                          </a:solidFill>
                          <a:latin typeface="Times New Roman" pitchFamily="18" charset="0"/>
                          <a:ea typeface="+mn-ea"/>
                          <a:cs typeface="Times New Roman" pitchFamily="18" charset="0"/>
                        </a:rPr>
                        <a:t>sense of wholeness</a:t>
                      </a:r>
                    </a:p>
                    <a:p>
                      <a:r>
                        <a:rPr lang="en-MY" sz="1400" kern="1200" baseline="0" dirty="0" smtClean="0">
                          <a:solidFill>
                            <a:schemeClr val="dk1"/>
                          </a:solidFill>
                          <a:latin typeface="Times New Roman" pitchFamily="18" charset="0"/>
                          <a:ea typeface="+mn-ea"/>
                          <a:cs typeface="Times New Roman" pitchFamily="18" charset="0"/>
                        </a:rPr>
                        <a:t>&amp; completeness.</a:t>
                      </a:r>
                    </a:p>
                  </a:txBody>
                  <a:tcPr/>
                </a:tc>
              </a:tr>
              <a:tr h="168483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Style</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Uses effective</a:t>
                      </a:r>
                    </a:p>
                    <a:p>
                      <a:r>
                        <a:rPr lang="en-MY" sz="1400" kern="1200" baseline="0" dirty="0" smtClean="0">
                          <a:solidFill>
                            <a:schemeClr val="dk1"/>
                          </a:solidFill>
                          <a:latin typeface="Times New Roman" pitchFamily="18" charset="0"/>
                          <a:ea typeface="+mn-ea"/>
                          <a:cs typeface="Times New Roman" pitchFamily="18" charset="0"/>
                        </a:rPr>
                        <a:t>language; makes</a:t>
                      </a:r>
                    </a:p>
                    <a:p>
                      <a:r>
                        <a:rPr lang="en-MY" sz="1400" kern="1200" baseline="0" dirty="0" smtClean="0">
                          <a:solidFill>
                            <a:schemeClr val="dk1"/>
                          </a:solidFill>
                          <a:latin typeface="Times New Roman" pitchFamily="18" charset="0"/>
                          <a:ea typeface="+mn-ea"/>
                          <a:cs typeface="Times New Roman" pitchFamily="18" charset="0"/>
                        </a:rPr>
                        <a:t>engaging,</a:t>
                      </a:r>
                    </a:p>
                    <a:p>
                      <a:r>
                        <a:rPr lang="en-MY" sz="1400" kern="1200" baseline="0" dirty="0" smtClean="0">
                          <a:solidFill>
                            <a:schemeClr val="dk1"/>
                          </a:solidFill>
                          <a:latin typeface="Times New Roman" pitchFamily="18" charset="0"/>
                          <a:ea typeface="+mn-ea"/>
                          <a:cs typeface="Times New Roman" pitchFamily="18" charset="0"/>
                        </a:rPr>
                        <a:t>appropriate word</a:t>
                      </a:r>
                    </a:p>
                    <a:p>
                      <a:r>
                        <a:rPr lang="en-MY" sz="1400" kern="1200" baseline="0" dirty="0" smtClean="0">
                          <a:solidFill>
                            <a:schemeClr val="dk1"/>
                          </a:solidFill>
                          <a:latin typeface="Times New Roman" pitchFamily="18" charset="0"/>
                          <a:ea typeface="+mn-ea"/>
                          <a:cs typeface="Times New Roman" pitchFamily="18" charset="0"/>
                        </a:rPr>
                        <a:t>choices for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Uses effective</a:t>
                      </a:r>
                    </a:p>
                    <a:p>
                      <a:r>
                        <a:rPr lang="en-MY" sz="1400" kern="1200" baseline="0" dirty="0" smtClean="0">
                          <a:solidFill>
                            <a:schemeClr val="dk1"/>
                          </a:solidFill>
                          <a:latin typeface="Times New Roman" pitchFamily="18" charset="0"/>
                          <a:ea typeface="+mn-ea"/>
                          <a:cs typeface="Times New Roman" pitchFamily="18" charset="0"/>
                        </a:rPr>
                        <a:t>language &amp;</a:t>
                      </a:r>
                    </a:p>
                    <a:p>
                      <a:r>
                        <a:rPr lang="en-MY" sz="1400" kern="1200" baseline="0" dirty="0" smtClean="0">
                          <a:solidFill>
                            <a:schemeClr val="dk1"/>
                          </a:solidFill>
                          <a:latin typeface="Times New Roman" pitchFamily="18" charset="0"/>
                          <a:ea typeface="+mn-ea"/>
                          <a:cs typeface="Times New Roman" pitchFamily="18" charset="0"/>
                        </a:rPr>
                        <a:t>appropriate</a:t>
                      </a:r>
                    </a:p>
                    <a:p>
                      <a:r>
                        <a:rPr lang="en-MY" sz="1400" kern="1200" baseline="0" dirty="0" smtClean="0">
                          <a:solidFill>
                            <a:schemeClr val="dk1"/>
                          </a:solidFill>
                          <a:latin typeface="Times New Roman" pitchFamily="18" charset="0"/>
                          <a:ea typeface="+mn-ea"/>
                          <a:cs typeface="Times New Roman" pitchFamily="18" charset="0"/>
                        </a:rPr>
                        <a:t>word choices</a:t>
                      </a:r>
                    </a:p>
                    <a:p>
                      <a:r>
                        <a:rPr lang="en-MY" sz="1400" kern="1200" baseline="0" dirty="0" smtClean="0">
                          <a:solidFill>
                            <a:schemeClr val="dk1"/>
                          </a:solidFill>
                          <a:latin typeface="Times New Roman" pitchFamily="18" charset="0"/>
                          <a:ea typeface="+mn-ea"/>
                          <a:cs typeface="Times New Roman" pitchFamily="18" charset="0"/>
                        </a:rPr>
                        <a:t>for 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Limited &amp;</a:t>
                      </a:r>
                    </a:p>
                    <a:p>
                      <a:r>
                        <a:rPr lang="en-MY" sz="1400" kern="1200" baseline="0" dirty="0" smtClean="0">
                          <a:solidFill>
                            <a:schemeClr val="dk1"/>
                          </a:solidFill>
                          <a:latin typeface="Times New Roman" pitchFamily="18" charset="0"/>
                          <a:ea typeface="+mn-ea"/>
                          <a:cs typeface="Times New Roman" pitchFamily="18" charset="0"/>
                        </a:rPr>
                        <a:t>predictable</a:t>
                      </a:r>
                    </a:p>
                    <a:p>
                      <a:r>
                        <a:rPr lang="en-MY" sz="1400" kern="1200" baseline="0" dirty="0" smtClean="0">
                          <a:solidFill>
                            <a:schemeClr val="dk1"/>
                          </a:solidFill>
                          <a:latin typeface="Times New Roman" pitchFamily="18" charset="0"/>
                          <a:ea typeface="+mn-ea"/>
                          <a:cs typeface="Times New Roman" pitchFamily="18" charset="0"/>
                        </a:rPr>
                        <a:t>vocabulary, perhaps</a:t>
                      </a:r>
                    </a:p>
                    <a:p>
                      <a:r>
                        <a:rPr lang="en-MY" sz="1400" kern="1200" baseline="0" dirty="0" smtClean="0">
                          <a:solidFill>
                            <a:schemeClr val="dk1"/>
                          </a:solidFill>
                          <a:latin typeface="Times New Roman" pitchFamily="18" charset="0"/>
                          <a:ea typeface="+mn-ea"/>
                          <a:cs typeface="Times New Roman" pitchFamily="18" charset="0"/>
                        </a:rPr>
                        <a:t>not appropriate for</a:t>
                      </a:r>
                    </a:p>
                    <a:p>
                      <a:r>
                        <a:rPr lang="en-MY" sz="1400" kern="1200" baseline="0" dirty="0" smtClean="0">
                          <a:solidFill>
                            <a:schemeClr val="dk1"/>
                          </a:solidFill>
                          <a:latin typeface="Times New Roman" pitchFamily="18" charset="0"/>
                          <a:ea typeface="+mn-ea"/>
                          <a:cs typeface="Times New Roman" pitchFamily="18" charset="0"/>
                        </a:rPr>
                        <a:t>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Limited or</a:t>
                      </a:r>
                    </a:p>
                    <a:p>
                      <a:r>
                        <a:rPr lang="en-MY" sz="1400" kern="1200" baseline="0" dirty="0" smtClean="0">
                          <a:solidFill>
                            <a:schemeClr val="dk1"/>
                          </a:solidFill>
                          <a:latin typeface="Times New Roman" pitchFamily="18" charset="0"/>
                          <a:ea typeface="+mn-ea"/>
                          <a:cs typeface="Times New Roman" pitchFamily="18" charset="0"/>
                        </a:rPr>
                        <a:t>inappropriate</a:t>
                      </a:r>
                    </a:p>
                    <a:p>
                      <a:r>
                        <a:rPr lang="en-MY" sz="1400" kern="1200" baseline="0" dirty="0" smtClean="0">
                          <a:solidFill>
                            <a:schemeClr val="dk1"/>
                          </a:solidFill>
                          <a:latin typeface="Times New Roman" pitchFamily="18" charset="0"/>
                          <a:ea typeface="+mn-ea"/>
                          <a:cs typeface="Times New Roman" pitchFamily="18" charset="0"/>
                        </a:rPr>
                        <a:t>vocabulary for the</a:t>
                      </a:r>
                    </a:p>
                    <a:p>
                      <a:r>
                        <a:rPr lang="en-MY" sz="1400" kern="1200" baseline="0" dirty="0" smtClean="0">
                          <a:solidFill>
                            <a:schemeClr val="dk1"/>
                          </a:solidFill>
                          <a:latin typeface="Times New Roman" pitchFamily="18" charset="0"/>
                          <a:ea typeface="+mn-ea"/>
                          <a:cs typeface="Times New Roman" pitchFamily="18" charset="0"/>
                        </a:rPr>
                        <a:t>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r>
              <a:tr h="1004419">
                <a:tc vMerge="1">
                  <a:txBody>
                    <a:bodyPr/>
                    <a:lstStyle/>
                    <a:p>
                      <a:endParaRPr lang="en-MY" sz="1200" dirty="0"/>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Consistently follows</a:t>
                      </a:r>
                    </a:p>
                    <a:p>
                      <a:r>
                        <a:rPr lang="en-MY" sz="1400" kern="1200" baseline="0" dirty="0" smtClean="0">
                          <a:solidFill>
                            <a:schemeClr val="dk1"/>
                          </a:solidFill>
                          <a:latin typeface="Times New Roman" pitchFamily="18" charset="0"/>
                          <a:ea typeface="+mn-ea"/>
                          <a:cs typeface="Times New Roman" pitchFamily="18" charset="0"/>
                        </a:rPr>
                        <a:t>the rules of</a:t>
                      </a:r>
                    </a:p>
                    <a:p>
                      <a:r>
                        <a:rPr lang="en-MY" sz="1400" kern="1200" baseline="0" dirty="0" smtClean="0">
                          <a:solidFill>
                            <a:schemeClr val="dk1"/>
                          </a:solidFill>
                          <a:latin typeface="Times New Roman" pitchFamily="18" charset="0"/>
                          <a:ea typeface="+mn-ea"/>
                          <a:cs typeface="Times New Roman" pitchFamily="18" charset="0"/>
                        </a:rPr>
                        <a:t>standard 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Generally follows</a:t>
                      </a:r>
                    </a:p>
                    <a:p>
                      <a:r>
                        <a:rPr lang="en-MY" sz="1400" kern="1200" baseline="0" dirty="0" smtClean="0">
                          <a:solidFill>
                            <a:schemeClr val="dk1"/>
                          </a:solidFill>
                          <a:latin typeface="Times New Roman" pitchFamily="18" charset="0"/>
                          <a:ea typeface="+mn-ea"/>
                          <a:cs typeface="Times New Roman" pitchFamily="18" charset="0"/>
                        </a:rPr>
                        <a:t>the rules for standard</a:t>
                      </a:r>
                    </a:p>
                    <a:p>
                      <a:r>
                        <a:rPr lang="en-MY" sz="1400" kern="1200" baseline="0" dirty="0" smtClean="0">
                          <a:solidFill>
                            <a:schemeClr val="dk1"/>
                          </a:solidFill>
                          <a:latin typeface="Times New Roman" pitchFamily="18" charset="0"/>
                          <a:ea typeface="+mn-ea"/>
                          <a:cs typeface="Times New Roman" pitchFamily="18" charset="0"/>
                        </a:rPr>
                        <a:t>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Generally does not</a:t>
                      </a:r>
                    </a:p>
                    <a:p>
                      <a:r>
                        <a:rPr lang="en-MY" sz="1400" kern="1200" baseline="0" dirty="0" smtClean="0">
                          <a:solidFill>
                            <a:schemeClr val="dk1"/>
                          </a:solidFill>
                          <a:latin typeface="Times New Roman" pitchFamily="18" charset="0"/>
                          <a:ea typeface="+mn-ea"/>
                          <a:cs typeface="Times New Roman" pitchFamily="18" charset="0"/>
                        </a:rPr>
                        <a:t>follow the rules of</a:t>
                      </a:r>
                    </a:p>
                    <a:p>
                      <a:r>
                        <a:rPr lang="en-MY" sz="1400" kern="1200" baseline="0" dirty="0" smtClean="0">
                          <a:solidFill>
                            <a:schemeClr val="dk1"/>
                          </a:solidFill>
                          <a:latin typeface="Times New Roman" pitchFamily="18" charset="0"/>
                          <a:ea typeface="+mn-ea"/>
                          <a:cs typeface="Times New Roman" pitchFamily="18" charset="0"/>
                        </a:rPr>
                        <a:t>standard 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Does not follow the</a:t>
                      </a:r>
                    </a:p>
                    <a:p>
                      <a:r>
                        <a:rPr lang="en-MY" sz="1400" kern="1200" baseline="0" dirty="0" smtClean="0">
                          <a:solidFill>
                            <a:schemeClr val="dk1"/>
                          </a:solidFill>
                          <a:latin typeface="Times New Roman" pitchFamily="18" charset="0"/>
                          <a:ea typeface="+mn-ea"/>
                          <a:cs typeface="Times New Roman" pitchFamily="18" charset="0"/>
                        </a:rPr>
                        <a:t>rules of standard</a:t>
                      </a:r>
                    </a:p>
                    <a:p>
                      <a:r>
                        <a:rPr lang="en-MY" sz="1400" kern="1200" baseline="0" dirty="0" smtClean="0">
                          <a:solidFill>
                            <a:schemeClr val="dk1"/>
                          </a:solidFill>
                          <a:latin typeface="Times New Roman" pitchFamily="18" charset="0"/>
                          <a:ea typeface="+mn-ea"/>
                          <a:cs typeface="Times New Roman" pitchFamily="18" charset="0"/>
                        </a:rPr>
                        <a:t>English.</a:t>
                      </a:r>
                    </a:p>
                  </a:txBody>
                  <a:tcPr/>
                </a:tc>
              </a:tr>
            </a:tbl>
          </a:graphicData>
        </a:graphic>
      </p:graphicFrame>
      <p:sp>
        <p:nvSpPr>
          <p:cNvPr id="48168" name="TextBox 4"/>
          <p:cNvSpPr txBox="1">
            <a:spLocks noChangeArrowheads="1"/>
          </p:cNvSpPr>
          <p:nvPr/>
        </p:nvSpPr>
        <p:spPr bwMode="auto">
          <a:xfrm>
            <a:off x="6113463" y="428625"/>
            <a:ext cx="2387600" cy="369888"/>
          </a:xfrm>
          <a:prstGeom prst="rect">
            <a:avLst/>
          </a:prstGeom>
          <a:noFill/>
          <a:ln w="9525">
            <a:noFill/>
            <a:miter lim="800000"/>
            <a:headEnd/>
            <a:tailEnd/>
          </a:ln>
        </p:spPr>
        <p:txBody>
          <a:bodyPr wrap="none">
            <a:spAutoFit/>
          </a:bodyPr>
          <a:lstStyle/>
          <a:p>
            <a:r>
              <a:rPr lang="en-US"/>
              <a:t>Adopted from G.Rogers</a:t>
            </a:r>
            <a:endParaRPr lang="en-MY"/>
          </a:p>
        </p:txBody>
      </p:sp>
    </p:spTree>
    <p:extLst>
      <p:ext uri="{BB962C8B-B14F-4D97-AF65-F5344CB8AC3E}">
        <p14:creationId xmlns:p14="http://schemas.microsoft.com/office/powerpoint/2010/main" val="151730244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428625"/>
            <a:ext cx="8101013" cy="1323975"/>
          </a:xfrm>
          <a:solidFill>
            <a:srgbClr val="CCFFCC"/>
          </a:solidFill>
        </p:spPr>
        <p:txBody>
          <a:bodyPr/>
          <a:lstStyle/>
          <a:p>
            <a:pPr eaLnBrk="1" hangingPunct="1"/>
            <a:r>
              <a:rPr lang="en-US" smtClean="0">
                <a:solidFill>
                  <a:schemeClr val="tx1"/>
                </a:solidFill>
              </a:rPr>
              <a:t>Performance Criteria/ Indicators - </a:t>
            </a:r>
            <a:r>
              <a:rPr lang="en-US" sz="2800" smtClean="0"/>
              <a:t>Good Teamwork</a:t>
            </a:r>
          </a:p>
        </p:txBody>
      </p:sp>
      <p:graphicFrame>
        <p:nvGraphicFramePr>
          <p:cNvPr id="38918" name="Group 6"/>
          <p:cNvGraphicFramePr>
            <a:graphicFrameLocks noGrp="1"/>
          </p:cNvGraphicFramePr>
          <p:nvPr/>
        </p:nvGraphicFramePr>
        <p:xfrm>
          <a:off x="714375" y="1981200"/>
          <a:ext cx="8124852" cy="4525964"/>
        </p:xfrm>
        <a:graphic>
          <a:graphicData uri="http://schemas.openxmlformats.org/drawingml/2006/table">
            <a:tbl>
              <a:tblPr/>
              <a:tblGrid>
                <a:gridCol w="8124852"/>
              </a:tblGrid>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Students are able to demonstrate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888">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1.  Positive contribution to the team project (minutes of meeting)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2. Well prepared and participate in discussion (observation)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3.  Volunteer to take responsibility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4.  Prompt and sufficient attendance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5.  Aplomb and decorum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57507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MY"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MY" dirty="0"/>
                    </a:p>
                  </a:txBody>
                  <a:tcPr/>
                </a:tc>
                <a:tc>
                  <a:txBody>
                    <a:bodyPr/>
                    <a:lstStyle/>
                    <a:p>
                      <a:r>
                        <a:rPr lang="en-US" dirty="0" smtClean="0"/>
                        <a:t>PO1</a:t>
                      </a:r>
                      <a:endParaRPr lang="en-MY" dirty="0"/>
                    </a:p>
                  </a:txBody>
                  <a:tcPr/>
                </a:tc>
                <a:tc>
                  <a:txBody>
                    <a:bodyPr/>
                    <a:lstStyle/>
                    <a:p>
                      <a:r>
                        <a:rPr lang="en-US" dirty="0" smtClean="0"/>
                        <a:t>PO2</a:t>
                      </a:r>
                      <a:endParaRPr lang="en-MY" dirty="0"/>
                    </a:p>
                  </a:txBody>
                  <a:tcPr/>
                </a:tc>
                <a:tc>
                  <a:txBody>
                    <a:bodyPr/>
                    <a:lstStyle/>
                    <a:p>
                      <a:r>
                        <a:rPr lang="en-US" dirty="0" smtClean="0"/>
                        <a:t>PO9</a:t>
                      </a:r>
                      <a:endParaRPr lang="en-MY" dirty="0"/>
                    </a:p>
                  </a:txBody>
                  <a:tcPr/>
                </a:tc>
                <a:tc>
                  <a:txBody>
                    <a:bodyPr/>
                    <a:lstStyle/>
                    <a:p>
                      <a:r>
                        <a:rPr lang="en-US" dirty="0" smtClean="0"/>
                        <a:t>PO10</a:t>
                      </a:r>
                      <a:endParaRPr lang="en-MY" dirty="0"/>
                    </a:p>
                  </a:txBody>
                  <a:tcPr/>
                </a:tc>
              </a:tr>
              <a:tr h="370840">
                <a:tc>
                  <a:txBody>
                    <a:bodyPr/>
                    <a:lstStyle/>
                    <a:p>
                      <a:r>
                        <a:rPr lang="en-US" dirty="0" smtClean="0"/>
                        <a:t>CO1</a:t>
                      </a:r>
                      <a:endParaRPr lang="en-MY" dirty="0"/>
                    </a:p>
                  </a:txBody>
                  <a:tcPr/>
                </a:tc>
                <a:tc>
                  <a:txBody>
                    <a:bodyPr/>
                    <a:lstStyle/>
                    <a:p>
                      <a:r>
                        <a:rPr lang="en-US" dirty="0" smtClean="0"/>
                        <a:t>+</a:t>
                      </a:r>
                      <a:endParaRPr lang="en-MY" dirty="0"/>
                    </a:p>
                  </a:txBody>
                  <a:tcPr/>
                </a:tc>
                <a:tc>
                  <a:txBody>
                    <a:bodyPr/>
                    <a:lstStyle/>
                    <a:p>
                      <a:r>
                        <a:rPr lang="en-US" dirty="0" smtClean="0"/>
                        <a:t>+</a:t>
                      </a:r>
                      <a:endParaRPr lang="en-MY" dirty="0"/>
                    </a:p>
                  </a:txBody>
                  <a:tcPr/>
                </a:tc>
                <a:tc>
                  <a:txBody>
                    <a:bodyPr/>
                    <a:lstStyle/>
                    <a:p>
                      <a:endParaRPr lang="en-MY"/>
                    </a:p>
                  </a:txBody>
                  <a:tcPr/>
                </a:tc>
                <a:tc>
                  <a:txBody>
                    <a:bodyPr/>
                    <a:lstStyle/>
                    <a:p>
                      <a:endParaRPr lang="en-MY"/>
                    </a:p>
                  </a:txBody>
                  <a:tcPr/>
                </a:tc>
              </a:tr>
              <a:tr h="370840">
                <a:tc>
                  <a:txBody>
                    <a:bodyPr/>
                    <a:lstStyle/>
                    <a:p>
                      <a:r>
                        <a:rPr lang="en-US" dirty="0" smtClean="0"/>
                        <a:t>CO2</a:t>
                      </a:r>
                      <a:endParaRPr lang="en-MY" dirty="0"/>
                    </a:p>
                  </a:txBody>
                  <a:tcPr/>
                </a:tc>
                <a:tc>
                  <a:txBody>
                    <a:bodyPr/>
                    <a:lstStyle/>
                    <a:p>
                      <a:endParaRPr lang="en-MY"/>
                    </a:p>
                  </a:txBody>
                  <a:tcPr/>
                </a:tc>
                <a:tc>
                  <a:txBody>
                    <a:bodyPr/>
                    <a:lstStyle/>
                    <a:p>
                      <a:r>
                        <a:rPr lang="en-US" dirty="0" smtClean="0"/>
                        <a:t>+</a:t>
                      </a:r>
                      <a:endParaRPr lang="en-MY" dirty="0"/>
                    </a:p>
                  </a:txBody>
                  <a:tcPr/>
                </a:tc>
                <a:tc>
                  <a:txBody>
                    <a:bodyPr/>
                    <a:lstStyle/>
                    <a:p>
                      <a:r>
                        <a:rPr lang="en-US" dirty="0" smtClean="0"/>
                        <a:t>+</a:t>
                      </a:r>
                      <a:endParaRPr lang="en-MY" dirty="0"/>
                    </a:p>
                  </a:txBody>
                  <a:tcPr/>
                </a:tc>
                <a:tc>
                  <a:txBody>
                    <a:bodyPr/>
                    <a:lstStyle/>
                    <a:p>
                      <a:endParaRPr lang="en-MY"/>
                    </a:p>
                  </a:txBody>
                  <a:tcPr/>
                </a:tc>
              </a:tr>
              <a:tr h="370840">
                <a:tc>
                  <a:txBody>
                    <a:bodyPr/>
                    <a:lstStyle/>
                    <a:p>
                      <a:r>
                        <a:rPr lang="en-US" dirty="0" smtClean="0"/>
                        <a:t>CO3</a:t>
                      </a:r>
                      <a:endParaRPr lang="en-MY" dirty="0"/>
                    </a:p>
                  </a:txBody>
                  <a:tcPr/>
                </a:tc>
                <a:tc>
                  <a:txBody>
                    <a:bodyPr/>
                    <a:lstStyle/>
                    <a:p>
                      <a:r>
                        <a:rPr lang="en-US" dirty="0" smtClean="0"/>
                        <a:t>+</a:t>
                      </a:r>
                      <a:endParaRPr lang="en-MY" dirty="0"/>
                    </a:p>
                  </a:txBody>
                  <a:tcPr/>
                </a:tc>
                <a:tc>
                  <a:txBody>
                    <a:bodyPr/>
                    <a:lstStyle/>
                    <a:p>
                      <a:endParaRPr lang="en-MY"/>
                    </a:p>
                  </a:txBody>
                  <a:tcPr/>
                </a:tc>
                <a:tc>
                  <a:txBody>
                    <a:bodyPr/>
                    <a:lstStyle/>
                    <a:p>
                      <a:endParaRPr lang="en-MY"/>
                    </a:p>
                  </a:txBody>
                  <a:tcPr/>
                </a:tc>
                <a:tc>
                  <a:txBody>
                    <a:bodyPr/>
                    <a:lstStyle/>
                    <a:p>
                      <a:r>
                        <a:rPr lang="en-US" dirty="0" smtClean="0"/>
                        <a:t>+</a:t>
                      </a:r>
                      <a:endParaRPr lang="en-MY" dirty="0"/>
                    </a:p>
                  </a:txBody>
                  <a:tcPr/>
                </a:tc>
              </a:tr>
              <a:tr h="370840">
                <a:tc>
                  <a:txBody>
                    <a:bodyPr/>
                    <a:lstStyle/>
                    <a:p>
                      <a:r>
                        <a:rPr lang="en-US" dirty="0" smtClean="0"/>
                        <a:t>CO4</a:t>
                      </a:r>
                      <a:endParaRPr lang="en-MY" dirty="0"/>
                    </a:p>
                  </a:txBody>
                  <a:tcPr/>
                </a:tc>
                <a:tc>
                  <a:txBody>
                    <a:bodyPr/>
                    <a:lstStyle/>
                    <a:p>
                      <a:endParaRPr lang="en-MY"/>
                    </a:p>
                  </a:txBody>
                  <a:tcPr/>
                </a:tc>
                <a:tc>
                  <a:txBody>
                    <a:bodyPr/>
                    <a:lstStyle/>
                    <a:p>
                      <a:endParaRPr lang="en-MY"/>
                    </a:p>
                  </a:txBody>
                  <a:tcPr/>
                </a:tc>
                <a:tc>
                  <a:txBody>
                    <a:bodyPr/>
                    <a:lstStyle/>
                    <a:p>
                      <a:r>
                        <a:rPr lang="en-US" dirty="0" smtClean="0"/>
                        <a:t>+</a:t>
                      </a:r>
                      <a:endParaRPr lang="en-MY" dirty="0"/>
                    </a:p>
                  </a:txBody>
                  <a:tcPr/>
                </a:tc>
                <a:tc>
                  <a:txBody>
                    <a:bodyPr/>
                    <a:lstStyle/>
                    <a:p>
                      <a:r>
                        <a:rPr lang="en-US" dirty="0" smtClean="0"/>
                        <a:t>+</a:t>
                      </a:r>
                      <a:endParaRPr lang="en-MY" dirty="0"/>
                    </a:p>
                  </a:txBody>
                  <a:tcPr/>
                </a:tc>
              </a:tr>
            </a:tbl>
          </a:graphicData>
        </a:graphic>
      </p:graphicFrame>
      <p:sp>
        <p:nvSpPr>
          <p:cNvPr id="5" name="TextBox 4"/>
          <p:cNvSpPr txBox="1"/>
          <p:nvPr/>
        </p:nvSpPr>
        <p:spPr>
          <a:xfrm>
            <a:off x="1619672" y="4653136"/>
            <a:ext cx="5886099" cy="369332"/>
          </a:xfrm>
          <a:prstGeom prst="rect">
            <a:avLst/>
          </a:prstGeom>
          <a:noFill/>
        </p:spPr>
        <p:txBody>
          <a:bodyPr wrap="none" rtlCol="0">
            <a:spAutoFit/>
          </a:bodyPr>
          <a:lstStyle/>
          <a:p>
            <a:r>
              <a:rPr lang="en-US" dirty="0" smtClean="0"/>
              <a:t>How would you design the assessment for the above matrix?</a:t>
            </a:r>
            <a:endParaRPr lang="en-MY" dirty="0"/>
          </a:p>
        </p:txBody>
      </p:sp>
    </p:spTree>
    <p:extLst>
      <p:ext uri="{BB962C8B-B14F-4D97-AF65-F5344CB8AC3E}">
        <p14:creationId xmlns:p14="http://schemas.microsoft.com/office/powerpoint/2010/main" val="948029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MY" dirty="0"/>
          </a:p>
        </p:txBody>
      </p:sp>
      <p:graphicFrame>
        <p:nvGraphicFramePr>
          <p:cNvPr id="4" name="Content Placeholder 3"/>
          <p:cNvGraphicFramePr>
            <a:graphicFrameLocks noGrp="1"/>
          </p:cNvGraphicFramePr>
          <p:nvPr>
            <p:ph idx="1"/>
          </p:nvPr>
        </p:nvGraphicFramePr>
        <p:xfrm>
          <a:off x="457200" y="1600200"/>
          <a:ext cx="4114800" cy="1854200"/>
        </p:xfrm>
        <a:graphic>
          <a:graphicData uri="http://schemas.openxmlformats.org/drawingml/2006/table">
            <a:tbl>
              <a:tblPr firstRow="1" bandRow="1">
                <a:tableStyleId>{5C22544A-7EE6-4342-B048-85BDC9FD1C3A}</a:tableStyleId>
              </a:tblPr>
              <a:tblGrid>
                <a:gridCol w="1371600"/>
                <a:gridCol w="1371600"/>
                <a:gridCol w="1371600"/>
              </a:tblGrid>
              <a:tr h="370840">
                <a:tc>
                  <a:txBody>
                    <a:bodyPr/>
                    <a:lstStyle/>
                    <a:p>
                      <a:r>
                        <a:rPr lang="en-US" dirty="0" smtClean="0"/>
                        <a:t>Table 1</a:t>
                      </a:r>
                      <a:endParaRPr lang="en-MY" dirty="0"/>
                    </a:p>
                  </a:txBody>
                  <a:tcPr/>
                </a:tc>
                <a:tc>
                  <a:txBody>
                    <a:bodyPr/>
                    <a:lstStyle/>
                    <a:p>
                      <a:endParaRPr lang="en-MY"/>
                    </a:p>
                  </a:txBody>
                  <a:tcPr/>
                </a:tc>
                <a:tc>
                  <a:txBody>
                    <a:bodyPr/>
                    <a:lstStyle/>
                    <a:p>
                      <a:endParaRPr lang="en-MY"/>
                    </a:p>
                  </a:txBody>
                  <a:tcPr/>
                </a:tc>
              </a:tr>
              <a:tr h="370840">
                <a:tc>
                  <a:txBody>
                    <a:bodyPr/>
                    <a:lstStyle/>
                    <a:p>
                      <a:r>
                        <a:rPr lang="en-US" dirty="0" smtClean="0"/>
                        <a:t>Q1</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r>
              <a:tr h="370840">
                <a:tc>
                  <a:txBody>
                    <a:bodyPr/>
                    <a:lstStyle/>
                    <a:p>
                      <a:r>
                        <a:rPr lang="en-US" dirty="0" smtClean="0"/>
                        <a:t>Q2</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r>
              <a:tr h="370840">
                <a:tc>
                  <a:txBody>
                    <a:bodyPr/>
                    <a:lstStyle/>
                    <a:p>
                      <a:r>
                        <a:rPr lang="en-US" dirty="0" smtClean="0"/>
                        <a:t>Q3</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r>
              <a:tr h="370840">
                <a:tc>
                  <a:txBody>
                    <a:bodyPr/>
                    <a:lstStyle/>
                    <a:p>
                      <a:r>
                        <a:rPr lang="en-US" dirty="0" smtClean="0"/>
                        <a:t>Q4</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r>
            </a:tbl>
          </a:graphicData>
        </a:graphic>
      </p:graphicFrame>
      <p:graphicFrame>
        <p:nvGraphicFramePr>
          <p:cNvPr id="5" name="Content Placeholder 3"/>
          <p:cNvGraphicFramePr>
            <a:graphicFrameLocks/>
          </p:cNvGraphicFramePr>
          <p:nvPr/>
        </p:nvGraphicFramePr>
        <p:xfrm>
          <a:off x="539552" y="4005064"/>
          <a:ext cx="6858000" cy="18542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r>
                        <a:rPr lang="en-US" dirty="0" smtClean="0"/>
                        <a:t>Table 2</a:t>
                      </a:r>
                      <a:endParaRPr lang="en-MY" dirty="0"/>
                    </a:p>
                  </a:txBody>
                  <a:tcPr/>
                </a:tc>
                <a:tc>
                  <a:txBody>
                    <a:bodyPr/>
                    <a:lstStyle/>
                    <a:p>
                      <a:endParaRPr lang="en-MY"/>
                    </a:p>
                  </a:txBody>
                  <a:tcPr/>
                </a:tc>
                <a:tc>
                  <a:txBody>
                    <a:bodyPr/>
                    <a:lstStyle/>
                    <a:p>
                      <a:endParaRPr lang="en-MY"/>
                    </a:p>
                  </a:txBody>
                  <a:tcPr/>
                </a:tc>
                <a:tc>
                  <a:txBody>
                    <a:bodyPr/>
                    <a:lstStyle/>
                    <a:p>
                      <a:endParaRPr lang="en-MY"/>
                    </a:p>
                  </a:txBody>
                  <a:tcPr/>
                </a:tc>
                <a:tc>
                  <a:txBody>
                    <a:bodyPr/>
                    <a:lstStyle/>
                    <a:p>
                      <a:endParaRPr lang="en-MY"/>
                    </a:p>
                  </a:txBody>
                  <a:tcPr/>
                </a:tc>
              </a:tr>
              <a:tr h="370840">
                <a:tc>
                  <a:txBody>
                    <a:bodyPr/>
                    <a:lstStyle/>
                    <a:p>
                      <a:r>
                        <a:rPr lang="en-US" dirty="0" smtClean="0"/>
                        <a:t>Q1</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r>
              <a:tr h="370840">
                <a:tc>
                  <a:txBody>
                    <a:bodyPr/>
                    <a:lstStyle/>
                    <a:p>
                      <a:r>
                        <a:rPr lang="en-US" dirty="0" smtClean="0"/>
                        <a:t>Q2</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r>
              <a:tr h="370840">
                <a:tc>
                  <a:txBody>
                    <a:bodyPr/>
                    <a:lstStyle/>
                    <a:p>
                      <a:r>
                        <a:rPr lang="en-US" dirty="0" smtClean="0"/>
                        <a:t>Q3</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r>
              <a:tr h="370840">
                <a:tc>
                  <a:txBody>
                    <a:bodyPr/>
                    <a:lstStyle/>
                    <a:p>
                      <a:r>
                        <a:rPr lang="en-US" dirty="0" smtClean="0"/>
                        <a:t>Q4</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r>
            </a:tbl>
          </a:graphicData>
        </a:graphic>
      </p:graphicFrame>
      <p:sp>
        <p:nvSpPr>
          <p:cNvPr id="6" name="TextBox 5"/>
          <p:cNvSpPr txBox="1"/>
          <p:nvPr/>
        </p:nvSpPr>
        <p:spPr>
          <a:xfrm>
            <a:off x="5148064" y="1988840"/>
            <a:ext cx="3434017" cy="923330"/>
          </a:xfrm>
          <a:prstGeom prst="rect">
            <a:avLst/>
          </a:prstGeom>
          <a:noFill/>
        </p:spPr>
        <p:txBody>
          <a:bodyPr wrap="none" rtlCol="0">
            <a:spAutoFit/>
          </a:bodyPr>
          <a:lstStyle/>
          <a:p>
            <a:r>
              <a:rPr lang="en-US" dirty="0" smtClean="0"/>
              <a:t>Discuss on the attainment of COs </a:t>
            </a:r>
          </a:p>
          <a:p>
            <a:r>
              <a:rPr lang="en-US" dirty="0" smtClean="0"/>
              <a:t>and POs (using Exercise 5)for both </a:t>
            </a:r>
          </a:p>
          <a:p>
            <a:r>
              <a:rPr lang="en-US" dirty="0" smtClean="0"/>
              <a:t>Tables, 1&amp;2</a:t>
            </a:r>
            <a:endParaRPr lang="en-MY" dirty="0"/>
          </a:p>
        </p:txBody>
      </p:sp>
    </p:spTree>
    <p:extLst>
      <p:ext uri="{BB962C8B-B14F-4D97-AF65-F5344CB8AC3E}">
        <p14:creationId xmlns:p14="http://schemas.microsoft.com/office/powerpoint/2010/main" val="36493377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MY"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MY" dirty="0"/>
                    </a:p>
                  </a:txBody>
                  <a:tcPr/>
                </a:tc>
                <a:tc>
                  <a:txBody>
                    <a:bodyPr/>
                    <a:lstStyle/>
                    <a:p>
                      <a:r>
                        <a:rPr lang="en-US" dirty="0" smtClean="0"/>
                        <a:t>PO1</a:t>
                      </a:r>
                      <a:endParaRPr lang="en-MY" dirty="0"/>
                    </a:p>
                  </a:txBody>
                  <a:tcPr/>
                </a:tc>
                <a:tc>
                  <a:txBody>
                    <a:bodyPr/>
                    <a:lstStyle/>
                    <a:p>
                      <a:r>
                        <a:rPr lang="en-US" dirty="0" smtClean="0"/>
                        <a:t>PO2</a:t>
                      </a:r>
                      <a:endParaRPr lang="en-MY" dirty="0"/>
                    </a:p>
                  </a:txBody>
                  <a:tcPr/>
                </a:tc>
                <a:tc>
                  <a:txBody>
                    <a:bodyPr/>
                    <a:lstStyle/>
                    <a:p>
                      <a:r>
                        <a:rPr lang="en-US" dirty="0" smtClean="0"/>
                        <a:t>PO3</a:t>
                      </a:r>
                      <a:endParaRPr lang="en-MY" dirty="0"/>
                    </a:p>
                  </a:txBody>
                  <a:tcPr/>
                </a:tc>
              </a:tr>
              <a:tr h="370840">
                <a:tc>
                  <a:txBody>
                    <a:bodyPr/>
                    <a:lstStyle/>
                    <a:p>
                      <a:r>
                        <a:rPr lang="en-US" dirty="0" smtClean="0"/>
                        <a:t>C1</a:t>
                      </a:r>
                      <a:endParaRPr lang="en-MY" dirty="0"/>
                    </a:p>
                  </a:txBody>
                  <a:tcPr/>
                </a:tc>
                <a:tc>
                  <a:txBody>
                    <a:bodyPr/>
                    <a:lstStyle/>
                    <a:p>
                      <a:r>
                        <a:rPr lang="en-US" dirty="0" smtClean="0"/>
                        <a:t>3</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r>
              <a:tr h="370840">
                <a:tc>
                  <a:txBody>
                    <a:bodyPr/>
                    <a:lstStyle/>
                    <a:p>
                      <a:r>
                        <a:rPr lang="en-US" dirty="0" smtClean="0"/>
                        <a:t>C2</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c>
                  <a:txBody>
                    <a:bodyPr/>
                    <a:lstStyle/>
                    <a:p>
                      <a:r>
                        <a:rPr lang="en-US" dirty="0" smtClean="0"/>
                        <a:t>2</a:t>
                      </a:r>
                      <a:endParaRPr lang="en-MY" dirty="0"/>
                    </a:p>
                  </a:txBody>
                  <a:tcPr/>
                </a:tc>
              </a:tr>
              <a:tr h="370840">
                <a:tc>
                  <a:txBody>
                    <a:bodyPr/>
                    <a:lstStyle/>
                    <a:p>
                      <a:r>
                        <a:rPr lang="en-US" dirty="0" smtClean="0"/>
                        <a:t>C3</a:t>
                      </a:r>
                      <a:endParaRPr lang="en-MY" dirty="0"/>
                    </a:p>
                  </a:txBody>
                  <a:tcPr/>
                </a:tc>
                <a:tc>
                  <a:txBody>
                    <a:bodyPr/>
                    <a:lstStyle/>
                    <a:p>
                      <a:r>
                        <a:rPr lang="en-US" dirty="0" smtClean="0"/>
                        <a:t>3</a:t>
                      </a:r>
                      <a:endParaRPr lang="en-MY" dirty="0"/>
                    </a:p>
                  </a:txBody>
                  <a:tcPr/>
                </a:tc>
                <a:tc>
                  <a:txBody>
                    <a:bodyPr/>
                    <a:lstStyle/>
                    <a:p>
                      <a:r>
                        <a:rPr lang="en-US" dirty="0" smtClean="0"/>
                        <a:t>0</a:t>
                      </a:r>
                      <a:endParaRPr lang="en-MY" dirty="0"/>
                    </a:p>
                  </a:txBody>
                  <a:tcPr/>
                </a:tc>
                <a:tc>
                  <a:txBody>
                    <a:bodyPr/>
                    <a:lstStyle/>
                    <a:p>
                      <a:r>
                        <a:rPr lang="en-US" dirty="0" smtClean="0"/>
                        <a:t>3</a:t>
                      </a:r>
                      <a:endParaRPr lang="en-MY" dirty="0"/>
                    </a:p>
                  </a:txBody>
                  <a:tcPr/>
                </a:tc>
              </a:tr>
              <a:tr h="370840">
                <a:tc>
                  <a:txBody>
                    <a:bodyPr/>
                    <a:lstStyle/>
                    <a:p>
                      <a:r>
                        <a:rPr lang="en-US" dirty="0" smtClean="0"/>
                        <a:t>C4</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c>
                  <a:txBody>
                    <a:bodyPr/>
                    <a:lstStyle/>
                    <a:p>
                      <a:r>
                        <a:rPr lang="en-US" dirty="0" smtClean="0"/>
                        <a:t>3</a:t>
                      </a:r>
                      <a:endParaRPr lang="en-MY" dirty="0"/>
                    </a:p>
                  </a:txBody>
                  <a:tcPr/>
                </a:tc>
              </a:tr>
            </a:tbl>
          </a:graphicData>
        </a:graphic>
      </p:graphicFrame>
      <p:sp>
        <p:nvSpPr>
          <p:cNvPr id="5" name="TextBox 4"/>
          <p:cNvSpPr txBox="1"/>
          <p:nvPr/>
        </p:nvSpPr>
        <p:spPr>
          <a:xfrm>
            <a:off x="1907704" y="4509120"/>
            <a:ext cx="6796732" cy="1754326"/>
          </a:xfrm>
          <a:prstGeom prst="rect">
            <a:avLst/>
          </a:prstGeom>
          <a:noFill/>
        </p:spPr>
        <p:txBody>
          <a:bodyPr wrap="none" rtlCol="0">
            <a:spAutoFit/>
          </a:bodyPr>
          <a:lstStyle/>
          <a:p>
            <a:r>
              <a:rPr lang="en-US" dirty="0" smtClean="0"/>
              <a:t>Discuss on the potential problems, if any,  where 3, 2, 1, and 0 refer to </a:t>
            </a:r>
          </a:p>
          <a:p>
            <a:r>
              <a:rPr lang="en-US" dirty="0" smtClean="0"/>
              <a:t>High, Moderate, Low, and No emphasis, respectively. C1..4 </a:t>
            </a:r>
          </a:p>
          <a:p>
            <a:r>
              <a:rPr lang="en-US" dirty="0" smtClean="0"/>
              <a:t>refer to the courses, whereas PO1..3 refer to Programme</a:t>
            </a:r>
          </a:p>
          <a:p>
            <a:r>
              <a:rPr lang="en-US" dirty="0" smtClean="0"/>
              <a:t>Outcomes.</a:t>
            </a:r>
          </a:p>
          <a:p>
            <a:endParaRPr lang="en-US" dirty="0" smtClean="0"/>
          </a:p>
          <a:p>
            <a:r>
              <a:rPr lang="en-US" dirty="0" smtClean="0"/>
              <a:t>How would cohort POs attainment be obtained?</a:t>
            </a:r>
            <a:endParaRPr lang="en-MY" dirty="0"/>
          </a:p>
        </p:txBody>
      </p:sp>
    </p:spTree>
    <p:extLst>
      <p:ext uri="{BB962C8B-B14F-4D97-AF65-F5344CB8AC3E}">
        <p14:creationId xmlns:p14="http://schemas.microsoft.com/office/powerpoint/2010/main" val="6239530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MY"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Delivery</a:t>
                      </a:r>
                      <a:endParaRPr lang="en-MY" dirty="0"/>
                    </a:p>
                  </a:txBody>
                  <a:tcPr/>
                </a:tc>
                <a:tc>
                  <a:txBody>
                    <a:bodyPr/>
                    <a:lstStyle/>
                    <a:p>
                      <a:r>
                        <a:rPr lang="en-US" dirty="0" err="1" smtClean="0"/>
                        <a:t>Assesment</a:t>
                      </a:r>
                      <a:endParaRPr lang="en-MY" dirty="0"/>
                    </a:p>
                  </a:txBody>
                  <a:tcPr/>
                </a:tc>
              </a:tr>
              <a:tr h="370840">
                <a:tc>
                  <a:txBody>
                    <a:bodyPr/>
                    <a:lstStyle/>
                    <a:p>
                      <a:r>
                        <a:rPr lang="en-US" dirty="0" smtClean="0"/>
                        <a:t>Lecture</a:t>
                      </a:r>
                      <a:endParaRPr lang="en-MY" dirty="0"/>
                    </a:p>
                  </a:txBody>
                  <a:tcPr/>
                </a:tc>
                <a:tc>
                  <a:txBody>
                    <a:bodyPr/>
                    <a:lstStyle/>
                    <a:p>
                      <a:endParaRPr lang="en-MY"/>
                    </a:p>
                  </a:txBody>
                  <a:tcPr/>
                </a:tc>
              </a:tr>
              <a:tr h="370840">
                <a:tc>
                  <a:txBody>
                    <a:bodyPr/>
                    <a:lstStyle/>
                    <a:p>
                      <a:r>
                        <a:rPr lang="en-US" dirty="0" smtClean="0"/>
                        <a:t>Laboratory</a:t>
                      </a:r>
                      <a:endParaRPr lang="en-MY" dirty="0"/>
                    </a:p>
                  </a:txBody>
                  <a:tcPr/>
                </a:tc>
                <a:tc>
                  <a:txBody>
                    <a:bodyPr/>
                    <a:lstStyle/>
                    <a:p>
                      <a:endParaRPr lang="en-MY"/>
                    </a:p>
                  </a:txBody>
                  <a:tcPr/>
                </a:tc>
              </a:tr>
              <a:tr h="370840">
                <a:tc>
                  <a:txBody>
                    <a:bodyPr/>
                    <a:lstStyle/>
                    <a:p>
                      <a:r>
                        <a:rPr lang="en-US" dirty="0" smtClean="0"/>
                        <a:t>PBL</a:t>
                      </a:r>
                      <a:endParaRPr lang="en-MY" dirty="0"/>
                    </a:p>
                  </a:txBody>
                  <a:tcPr/>
                </a:tc>
                <a:tc>
                  <a:txBody>
                    <a:bodyPr/>
                    <a:lstStyle/>
                    <a:p>
                      <a:endParaRPr lang="en-MY"/>
                    </a:p>
                  </a:txBody>
                  <a:tcPr/>
                </a:tc>
              </a:tr>
              <a:tr h="370840">
                <a:tc>
                  <a:txBody>
                    <a:bodyPr/>
                    <a:lstStyle/>
                    <a:p>
                      <a:r>
                        <a:rPr lang="en-US" dirty="0" smtClean="0"/>
                        <a:t>Case Method</a:t>
                      </a:r>
                      <a:endParaRPr lang="en-MY" dirty="0"/>
                    </a:p>
                  </a:txBody>
                  <a:tcPr/>
                </a:tc>
                <a:tc>
                  <a:txBody>
                    <a:bodyPr/>
                    <a:lstStyle/>
                    <a:p>
                      <a:endParaRPr lang="en-MY"/>
                    </a:p>
                  </a:txBody>
                  <a:tcPr/>
                </a:tc>
              </a:tr>
              <a:tr h="370840">
                <a:tc>
                  <a:txBody>
                    <a:bodyPr/>
                    <a:lstStyle/>
                    <a:p>
                      <a:r>
                        <a:rPr lang="en-US" dirty="0" smtClean="0"/>
                        <a:t>Project Based</a:t>
                      </a:r>
                      <a:endParaRPr lang="en-MY" dirty="0"/>
                    </a:p>
                  </a:txBody>
                  <a:tcPr/>
                </a:tc>
                <a:tc>
                  <a:txBody>
                    <a:bodyPr/>
                    <a:lstStyle/>
                    <a:p>
                      <a:endParaRPr lang="en-MY" dirty="0"/>
                    </a:p>
                  </a:txBody>
                  <a:tcPr/>
                </a:tc>
              </a:tr>
            </a:tbl>
          </a:graphicData>
        </a:graphic>
      </p:graphicFrame>
      <p:sp>
        <p:nvSpPr>
          <p:cNvPr id="5" name="TextBox 4"/>
          <p:cNvSpPr txBox="1"/>
          <p:nvPr/>
        </p:nvSpPr>
        <p:spPr>
          <a:xfrm>
            <a:off x="1691680" y="4725144"/>
            <a:ext cx="6955494" cy="369332"/>
          </a:xfrm>
          <a:prstGeom prst="rect">
            <a:avLst/>
          </a:prstGeom>
          <a:noFill/>
        </p:spPr>
        <p:txBody>
          <a:bodyPr wrap="none" rtlCol="0">
            <a:spAutoFit/>
          </a:bodyPr>
          <a:lstStyle/>
          <a:p>
            <a:r>
              <a:rPr lang="en-US" dirty="0" smtClean="0"/>
              <a:t>Identify suitable assessment techniques for the different delivery modes.</a:t>
            </a:r>
            <a:endParaRPr lang="en-MY" dirty="0"/>
          </a:p>
        </p:txBody>
      </p:sp>
    </p:spTree>
    <p:extLst>
      <p:ext uri="{BB962C8B-B14F-4D97-AF65-F5344CB8AC3E}">
        <p14:creationId xmlns:p14="http://schemas.microsoft.com/office/powerpoint/2010/main" val="11557262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pPr eaLnBrk="1" hangingPunct="1"/>
            <a:r>
              <a:rPr lang="en-US" smtClean="0"/>
              <a:t>Programme Outcome Assessment Matrix</a:t>
            </a:r>
            <a:endParaRPr lang="en-GB" smtClean="0"/>
          </a:p>
        </p:txBody>
      </p:sp>
      <p:graphicFrame>
        <p:nvGraphicFramePr>
          <p:cNvPr id="16415" name="Group 31"/>
          <p:cNvGraphicFramePr>
            <a:graphicFrameLocks noGrp="1"/>
          </p:cNvGraphicFramePr>
          <p:nvPr>
            <p:ph type="tbl" idx="1"/>
          </p:nvPr>
        </p:nvGraphicFramePr>
        <p:xfrm>
          <a:off x="428625" y="2000250"/>
          <a:ext cx="8229600" cy="1936433"/>
        </p:xfrm>
        <a:graphic>
          <a:graphicData uri="http://schemas.openxmlformats.org/drawingml/2006/table">
            <a:tbl>
              <a:tblPr/>
              <a:tblGrid>
                <a:gridCol w="2743200"/>
                <a:gridCol w="2743200"/>
                <a:gridCol w="2743200"/>
              </a:tblGrid>
              <a:tr h="609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indicators &amp; core courses</a:t>
                      </a:r>
                      <a:endParaRPr kumimoji="0" lang="en-GB" sz="20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1</a:t>
                      </a:r>
                      <a:endParaRPr kumimoji="0" lang="en-GB"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2</a:t>
                      </a:r>
                      <a:endParaRPr kumimoji="0" lang="en-GB"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Project Report</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A</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Course 1</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Course 2</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B</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25" name="Rectangle 25"/>
          <p:cNvSpPr>
            <a:spLocks noChangeArrowheads="1"/>
          </p:cNvSpPr>
          <p:nvPr/>
        </p:nvSpPr>
        <p:spPr bwMode="auto">
          <a:xfrm>
            <a:off x="428625" y="4286250"/>
            <a:ext cx="7467600" cy="1187450"/>
          </a:xfrm>
          <a:prstGeom prst="rect">
            <a:avLst/>
          </a:prstGeom>
          <a:noFill/>
          <a:ln w="9525">
            <a:noFill/>
            <a:miter lim="800000"/>
            <a:headEnd/>
            <a:tailEnd/>
          </a:ln>
        </p:spPr>
        <p:txBody>
          <a:bodyPr>
            <a:spAutoFit/>
          </a:bodyPr>
          <a:lstStyle/>
          <a:p>
            <a:pPr>
              <a:spcBef>
                <a:spcPct val="50000"/>
              </a:spcBef>
            </a:pPr>
            <a:r>
              <a:rPr lang="en-US"/>
              <a:t>A: slightly, B: moderately, C:substantively - base on a review of course materials (syllabus, learning objectives, tests, other assessment…..)</a:t>
            </a:r>
            <a:endParaRPr lang="en-GB"/>
          </a:p>
        </p:txBody>
      </p:sp>
      <p:sp>
        <p:nvSpPr>
          <p:cNvPr id="128026" name="Text Box 26"/>
          <p:cNvSpPr txBox="1">
            <a:spLocks noChangeArrowheads="1"/>
          </p:cNvSpPr>
          <p:nvPr/>
        </p:nvSpPr>
        <p:spPr bwMode="auto">
          <a:xfrm>
            <a:off x="5105400" y="5410200"/>
            <a:ext cx="2489722" cy="923330"/>
          </a:xfrm>
          <a:prstGeom prst="rect">
            <a:avLst/>
          </a:prstGeom>
          <a:solidFill>
            <a:schemeClr val="hlink"/>
          </a:solidFill>
          <a:ln w="9525">
            <a:noFill/>
            <a:miter lim="800000"/>
            <a:headEnd/>
            <a:tailEnd/>
          </a:ln>
        </p:spPr>
        <p:txBody>
          <a:bodyPr wrap="none">
            <a:spAutoFit/>
          </a:bodyPr>
          <a:lstStyle/>
          <a:p>
            <a:r>
              <a:rPr lang="en-US" dirty="0">
                <a:solidFill>
                  <a:srgbClr val="FFFFFF"/>
                </a:solidFill>
              </a:rPr>
              <a:t>Outcome 1: ability to …..</a:t>
            </a:r>
          </a:p>
          <a:p>
            <a:endParaRPr lang="en-US" dirty="0">
              <a:solidFill>
                <a:srgbClr val="FFFFFF"/>
              </a:solidFill>
            </a:endParaRPr>
          </a:p>
          <a:p>
            <a:r>
              <a:rPr lang="en-US" dirty="0">
                <a:solidFill>
                  <a:srgbClr val="FFFFFF"/>
                </a:solidFill>
              </a:rPr>
              <a:t>Outcome 2: ability to …..</a:t>
            </a:r>
            <a:endParaRPr lang="en-GB" dirty="0">
              <a:solidFill>
                <a:srgbClr val="FFFFFF"/>
              </a:solidFill>
            </a:endParaRPr>
          </a:p>
        </p:txBody>
      </p:sp>
    </p:spTree>
    <p:extLst>
      <p:ext uri="{BB962C8B-B14F-4D97-AF65-F5344CB8AC3E}">
        <p14:creationId xmlns:p14="http://schemas.microsoft.com/office/powerpoint/2010/main" val="56263766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Course Assessment Matrix</a:t>
            </a:r>
            <a:endParaRPr lang="en-GB" smtClean="0"/>
          </a:p>
        </p:txBody>
      </p:sp>
      <p:graphicFrame>
        <p:nvGraphicFramePr>
          <p:cNvPr id="15391" name="Group 31"/>
          <p:cNvGraphicFramePr>
            <a:graphicFrameLocks noGrp="1"/>
          </p:cNvGraphicFramePr>
          <p:nvPr>
            <p:ph type="tbl" idx="1"/>
            <p:extLst>
              <p:ext uri="{D42A27DB-BD31-4B8C-83A1-F6EECF244321}">
                <p14:modId xmlns:p14="http://schemas.microsoft.com/office/powerpoint/2010/main" val="2156338363"/>
              </p:ext>
            </p:extLst>
          </p:nvPr>
        </p:nvGraphicFramePr>
        <p:xfrm>
          <a:off x="428625" y="2071688"/>
          <a:ext cx="8229600" cy="2286635"/>
        </p:xfrm>
        <a:graphic>
          <a:graphicData uri="http://schemas.openxmlformats.org/drawingml/2006/table">
            <a:tbl>
              <a:tblPr/>
              <a:tblGrid>
                <a:gridCol w="2743200"/>
                <a:gridCol w="2743200"/>
                <a:gridCol w="2743200"/>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FFFFFF"/>
                          </a:solidFill>
                          <a:effectLst/>
                          <a:latin typeface="Arial" charset="0"/>
                        </a:rPr>
                        <a:t>Outcome-related learning objectives</a:t>
                      </a:r>
                      <a:endParaRPr kumimoji="0" lang="en-GB" sz="2000" b="1" i="0" u="none" strike="noStrike" cap="none" normalizeH="0" baseline="0" dirty="0" smtClean="0">
                        <a:ln>
                          <a:noFill/>
                        </a:ln>
                        <a:solidFill>
                          <a:srgbClr val="FF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FFFFFF"/>
                          </a:solidFill>
                          <a:effectLst/>
                          <a:latin typeface="Arial" charset="0"/>
                        </a:rPr>
                        <a:t>Outcome 1</a:t>
                      </a:r>
                      <a:endParaRPr kumimoji="0" lang="en-GB"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FFFFFF"/>
                          </a:solidFill>
                          <a:effectLst/>
                          <a:latin typeface="Arial" charset="0"/>
                        </a:rPr>
                        <a:t>Outcome 2</a:t>
                      </a:r>
                      <a:endParaRPr kumimoji="0" lang="en-GB"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968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Explain</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A</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Perform calculation</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Identify</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Solve</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C</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53" name="Text Box 29"/>
          <p:cNvSpPr txBox="1">
            <a:spLocks noChangeArrowheads="1"/>
          </p:cNvSpPr>
          <p:nvPr/>
        </p:nvSpPr>
        <p:spPr bwMode="auto">
          <a:xfrm>
            <a:off x="1428750" y="4572000"/>
            <a:ext cx="5408613" cy="457200"/>
          </a:xfrm>
          <a:prstGeom prst="rect">
            <a:avLst/>
          </a:prstGeom>
          <a:noFill/>
          <a:ln w="9525">
            <a:noFill/>
            <a:miter lim="800000"/>
            <a:headEnd/>
            <a:tailEnd/>
          </a:ln>
        </p:spPr>
        <p:txBody>
          <a:bodyPr wrap="none">
            <a:spAutoFit/>
          </a:bodyPr>
          <a:lstStyle/>
          <a:p>
            <a:r>
              <a:rPr lang="en-US"/>
              <a:t>A: slightly, B: moderately, C:substantively</a:t>
            </a:r>
            <a:endParaRPr lang="en-GB"/>
          </a:p>
        </p:txBody>
      </p:sp>
      <p:sp>
        <p:nvSpPr>
          <p:cNvPr id="129054" name="Text Box 30"/>
          <p:cNvSpPr txBox="1">
            <a:spLocks noChangeArrowheads="1"/>
          </p:cNvSpPr>
          <p:nvPr/>
        </p:nvSpPr>
        <p:spPr bwMode="auto">
          <a:xfrm>
            <a:off x="5257800" y="5181600"/>
            <a:ext cx="2489722" cy="923330"/>
          </a:xfrm>
          <a:prstGeom prst="rect">
            <a:avLst/>
          </a:prstGeom>
          <a:solidFill>
            <a:schemeClr val="hlink"/>
          </a:solidFill>
          <a:ln w="9525">
            <a:noFill/>
            <a:miter lim="800000"/>
            <a:headEnd/>
            <a:tailEnd/>
          </a:ln>
        </p:spPr>
        <p:txBody>
          <a:bodyPr wrap="none">
            <a:spAutoFit/>
          </a:bodyPr>
          <a:lstStyle/>
          <a:p>
            <a:r>
              <a:rPr lang="en-US">
                <a:solidFill>
                  <a:srgbClr val="FFFFFF"/>
                </a:solidFill>
              </a:rPr>
              <a:t>Outcome 1: ability to …..</a:t>
            </a:r>
          </a:p>
          <a:p>
            <a:endParaRPr lang="en-US">
              <a:solidFill>
                <a:srgbClr val="FFFFFF"/>
              </a:solidFill>
            </a:endParaRPr>
          </a:p>
          <a:p>
            <a:r>
              <a:rPr lang="en-US">
                <a:solidFill>
                  <a:srgbClr val="FFFFFF"/>
                </a:solidFill>
              </a:rPr>
              <a:t>Outcome 2: ability to …..</a:t>
            </a:r>
            <a:endParaRPr lang="en-GB">
              <a:solidFill>
                <a:srgbClr val="FFFFFF"/>
              </a:solidFill>
            </a:endParaRPr>
          </a:p>
        </p:txBody>
      </p:sp>
    </p:spTree>
    <p:extLst>
      <p:ext uri="{BB962C8B-B14F-4D97-AF65-F5344CB8AC3E}">
        <p14:creationId xmlns:p14="http://schemas.microsoft.com/office/powerpoint/2010/main" val="237219350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Probing on PEO/PLO</a:t>
            </a:r>
            <a:endParaRPr lang="en-US" dirty="0"/>
          </a:p>
        </p:txBody>
      </p:sp>
      <p:sp>
        <p:nvSpPr>
          <p:cNvPr id="3" name="Content Placeholder 2"/>
          <p:cNvSpPr>
            <a:spLocks noGrp="1"/>
          </p:cNvSpPr>
          <p:nvPr>
            <p:ph idx="1"/>
          </p:nvPr>
        </p:nvSpPr>
        <p:spPr/>
        <p:txBody>
          <a:bodyPr>
            <a:normAutofit/>
          </a:bodyPr>
          <a:lstStyle/>
          <a:p>
            <a:r>
              <a:rPr lang="en-US" dirty="0" smtClean="0"/>
              <a:t>What are the PEOs/PLOs?</a:t>
            </a:r>
          </a:p>
          <a:p>
            <a:r>
              <a:rPr lang="en-US" dirty="0" smtClean="0"/>
              <a:t>Who were involved in the development of the PEOs/PLOs?</a:t>
            </a:r>
            <a:endParaRPr lang="en-US" dirty="0" smtClean="0"/>
          </a:p>
          <a:p>
            <a:r>
              <a:rPr lang="en-US" dirty="0" smtClean="0"/>
              <a:t>How were they developed/improved?</a:t>
            </a:r>
            <a:endParaRPr lang="en-US" dirty="0" smtClean="0"/>
          </a:p>
          <a:p>
            <a:r>
              <a:rPr lang="en-US" dirty="0" smtClean="0"/>
              <a:t>To what extent the stakeholders were  involved?</a:t>
            </a:r>
            <a:endParaRPr lang="en-US" dirty="0" smtClean="0"/>
          </a:p>
          <a:p>
            <a:r>
              <a:rPr lang="en-US" dirty="0" smtClean="0"/>
              <a:t>How their </a:t>
            </a:r>
            <a:r>
              <a:rPr lang="en-US" dirty="0" smtClean="0"/>
              <a:t>attainment were</a:t>
            </a:r>
            <a:r>
              <a:rPr lang="en-US" dirty="0" smtClean="0"/>
              <a:t> determined?</a:t>
            </a:r>
            <a:endParaRPr lang="en-US" dirty="0" smtClean="0"/>
          </a:p>
          <a:p>
            <a:r>
              <a:rPr lang="en-US" dirty="0" smtClean="0"/>
              <a:t>What were the improvements introduced?</a:t>
            </a:r>
          </a:p>
          <a:p>
            <a:pPr marL="0" indent="0">
              <a:buNone/>
            </a:pPr>
            <a:endParaRPr lang="en-US" dirty="0"/>
          </a:p>
        </p:txBody>
      </p:sp>
    </p:spTree>
    <p:extLst>
      <p:ext uri="{BB962C8B-B14F-4D97-AF65-F5344CB8AC3E}">
        <p14:creationId xmlns:p14="http://schemas.microsoft.com/office/powerpoint/2010/main" val="240916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9178687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rot="10800000">
            <a:off x="5934044" y="0"/>
            <a:ext cx="3133756" cy="2057400"/>
          </a:xfrm>
          <a:prstGeom prst="downArrow">
            <a:avLst>
              <a:gd name="adj1" fmla="val 50000"/>
              <a:gd name="adj2" fmla="val 5702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anchor="ctr">
            <a:scene3d>
              <a:camera prst="orthographicFront">
                <a:rot lat="0" lon="0" rev="16200000"/>
              </a:camera>
              <a:lightRig rig="threePt" dir="t"/>
            </a:scene3d>
          </a:bodyPr>
          <a:lstStyle/>
          <a:p>
            <a:pPr algn="ctr">
              <a:defRPr/>
            </a:pPr>
            <a:r>
              <a:rPr lang="en-US" sz="3200" b="1" dirty="0" smtClean="0">
                <a:solidFill>
                  <a:schemeClr val="tx1"/>
                </a:solidFill>
              </a:rPr>
              <a:t> </a:t>
            </a:r>
            <a:r>
              <a:rPr lang="en-US" sz="2400" b="1" dirty="0" smtClean="0">
                <a:solidFill>
                  <a:schemeClr val="tx1"/>
                </a:solidFill>
              </a:rPr>
              <a:t>Continual</a:t>
            </a:r>
            <a:r>
              <a:rPr lang="en-US" sz="3200" b="1" dirty="0" smtClean="0">
                <a:solidFill>
                  <a:schemeClr val="tx1"/>
                </a:solidFill>
              </a:rPr>
              <a:t> Quality</a:t>
            </a:r>
            <a:endParaRPr lang="en-US" sz="3200" b="1" dirty="0" smtClean="0">
              <a:solidFill>
                <a:schemeClr val="tx1"/>
              </a:solidFill>
            </a:endParaRPr>
          </a:p>
          <a:p>
            <a:pPr algn="ctr">
              <a:defRPr/>
            </a:pPr>
            <a:r>
              <a:rPr lang="en-US" sz="3200" b="1" dirty="0" smtClean="0">
                <a:solidFill>
                  <a:schemeClr val="tx1"/>
                </a:solidFill>
              </a:rPr>
              <a:t>I</a:t>
            </a:r>
            <a:r>
              <a:rPr lang="en-US" b="1" dirty="0" smtClean="0">
                <a:solidFill>
                  <a:schemeClr val="tx1"/>
                </a:solidFill>
              </a:rPr>
              <a:t>mprovement (8)</a:t>
            </a:r>
            <a:endParaRPr lang="en-US" b="1" dirty="0" smtClean="0">
              <a:solidFill>
                <a:schemeClr val="tx1"/>
              </a:solidFill>
            </a:endParaRPr>
          </a:p>
        </p:txBody>
      </p:sp>
    </p:spTree>
    <p:extLst>
      <p:ext uri="{BB962C8B-B14F-4D97-AF65-F5344CB8AC3E}">
        <p14:creationId xmlns:p14="http://schemas.microsoft.com/office/powerpoint/2010/main" val="26719961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6" presetClass="emph" presetSubtype="0" fill="hold" grpId="0" nodeType="with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Questions</a:t>
            </a:r>
            <a:endParaRPr lang="en-US" dirty="0"/>
          </a:p>
        </p:txBody>
      </p:sp>
      <p:sp>
        <p:nvSpPr>
          <p:cNvPr id="3" name="Content Placeholder 2"/>
          <p:cNvSpPr>
            <a:spLocks noGrp="1"/>
          </p:cNvSpPr>
          <p:nvPr>
            <p:ph idx="1"/>
          </p:nvPr>
        </p:nvSpPr>
        <p:spPr/>
        <p:txBody>
          <a:bodyPr/>
          <a:lstStyle/>
          <a:p>
            <a:r>
              <a:rPr lang="en-US" dirty="0" smtClean="0"/>
              <a:t>How was the curriculum developed?</a:t>
            </a:r>
          </a:p>
          <a:p>
            <a:r>
              <a:rPr lang="en-US" dirty="0" smtClean="0"/>
              <a:t>What is your niche?</a:t>
            </a:r>
          </a:p>
          <a:p>
            <a:r>
              <a:rPr lang="en-US" dirty="0" smtClean="0"/>
              <a:t>How are the </a:t>
            </a:r>
            <a:r>
              <a:rPr lang="en-US" dirty="0" smtClean="0"/>
              <a:t>PLOs </a:t>
            </a:r>
            <a:r>
              <a:rPr lang="en-US" dirty="0" smtClean="0"/>
              <a:t>demonstrated?</a:t>
            </a:r>
          </a:p>
          <a:p>
            <a:r>
              <a:rPr lang="en-US" dirty="0" smtClean="0"/>
              <a:t>How are the FYP titles being identified?</a:t>
            </a:r>
          </a:p>
          <a:p>
            <a:r>
              <a:rPr lang="en-US" dirty="0" smtClean="0"/>
              <a:t>What are your expectations on the FYP</a:t>
            </a:r>
            <a:r>
              <a:rPr lang="en-US" dirty="0" smtClean="0"/>
              <a:t>?</a:t>
            </a:r>
            <a:endParaRPr lang="en-US" dirty="0" smtClean="0"/>
          </a:p>
        </p:txBody>
      </p:sp>
    </p:spTree>
    <p:extLst>
      <p:ext uri="{BB962C8B-B14F-4D97-AF65-F5344CB8AC3E}">
        <p14:creationId xmlns:p14="http://schemas.microsoft.com/office/powerpoint/2010/main" val="8536272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&amp; Learning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Discuss on the possible relationship between taxonomy levels and the different knowledge profile with consideration to the 12 program outcomes</a:t>
            </a:r>
          </a:p>
          <a:p>
            <a:r>
              <a:rPr lang="en-US" dirty="0" smtClean="0"/>
              <a:t>What are typical probing questions in ascertaining that students PLO have been attained?</a:t>
            </a:r>
          </a:p>
          <a:p>
            <a:r>
              <a:rPr lang="en-US" dirty="0" smtClean="0"/>
              <a:t>What are typical probing questions in ascertaining that students CLO have been attained?</a:t>
            </a:r>
          </a:p>
        </p:txBody>
      </p:sp>
      <p:sp>
        <p:nvSpPr>
          <p:cNvPr id="4" name="TextBox 3"/>
          <p:cNvSpPr txBox="1"/>
          <p:nvPr/>
        </p:nvSpPr>
        <p:spPr>
          <a:xfrm>
            <a:off x="4232970" y="89972"/>
            <a:ext cx="1019968" cy="369332"/>
          </a:xfrm>
          <a:prstGeom prst="rect">
            <a:avLst/>
          </a:prstGeom>
          <a:noFill/>
        </p:spPr>
        <p:txBody>
          <a:bodyPr wrap="none" rtlCol="0">
            <a:spAutoFit/>
          </a:bodyPr>
          <a:lstStyle/>
          <a:p>
            <a:r>
              <a:rPr lang="en-US" dirty="0" err="1" smtClean="0"/>
              <a:t>Exerise</a:t>
            </a:r>
            <a:r>
              <a:rPr lang="en-US" dirty="0" smtClean="0"/>
              <a:t> 7</a:t>
            </a:r>
            <a:endParaRPr lang="en-US" dirty="0"/>
          </a:p>
        </p:txBody>
      </p:sp>
    </p:spTree>
    <p:extLst>
      <p:ext uri="{BB962C8B-B14F-4D97-AF65-F5344CB8AC3E}">
        <p14:creationId xmlns:p14="http://schemas.microsoft.com/office/powerpoint/2010/main" val="38358585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71600" y="1066800"/>
          <a:ext cx="7620000" cy="4629150"/>
        </p:xfrm>
        <a:graphic>
          <a:graphicData uri="http://schemas.openxmlformats.org/presentationml/2006/ole">
            <mc:AlternateContent xmlns:mc="http://schemas.openxmlformats.org/markup-compatibility/2006">
              <mc:Choice xmlns:v="urn:schemas-microsoft-com:vml" Requires="v">
                <p:oleObj spid="_x0000_s66563" name="Bitmap Image" r:id="rId4" imgW="8152381" imgH="4629796" progId="PBrush">
                  <p:embed/>
                </p:oleObj>
              </mc:Choice>
              <mc:Fallback>
                <p:oleObj name="Bitmap Image" r:id="rId4" imgW="8152381" imgH="462979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066800"/>
                        <a:ext cx="7620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389" name="Text Box 5"/>
          <p:cNvSpPr txBox="1">
            <a:spLocks noChangeArrowheads="1"/>
          </p:cNvSpPr>
          <p:nvPr/>
        </p:nvSpPr>
        <p:spPr bwMode="auto">
          <a:xfrm>
            <a:off x="1066800" y="381000"/>
            <a:ext cx="7696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accent2"/>
                </a:solidFill>
                <a:effectLst>
                  <a:outerShdw blurRad="38100" dist="38100" dir="2700000" algn="tl">
                    <a:srgbClr val="000000"/>
                  </a:outerShdw>
                </a:effectLst>
                <a:latin typeface="Tahoma" pitchFamily="34" charset="0"/>
              </a:rPr>
              <a:t>Student-Centered Learning</a:t>
            </a:r>
          </a:p>
        </p:txBody>
      </p:sp>
      <p:pic>
        <p:nvPicPr>
          <p:cNvPr id="2052" name="Picture 7" descr="j0356713"/>
          <p:cNvPicPr>
            <a:picLocks noChangeAspect="1" noChangeArrowheads="1" noCrop="1"/>
          </p:cNvPicPr>
          <p:nvPr/>
        </p:nvPicPr>
        <p:blipFill>
          <a:blip r:embed="rId6" cstate="print"/>
          <a:srcRect/>
          <a:stretch>
            <a:fillRect/>
          </a:stretch>
        </p:blipFill>
        <p:spPr bwMode="auto">
          <a:xfrm>
            <a:off x="1981200" y="5334000"/>
            <a:ext cx="1676400" cy="1143000"/>
          </a:xfrm>
          <a:prstGeom prst="rect">
            <a:avLst/>
          </a:prstGeom>
          <a:noFill/>
          <a:ln w="9525">
            <a:noFill/>
            <a:miter lim="800000"/>
            <a:headEnd/>
            <a:tailEnd/>
          </a:ln>
        </p:spPr>
      </p:pic>
    </p:spTree>
    <p:extLst>
      <p:ext uri="{BB962C8B-B14F-4D97-AF65-F5344CB8AC3E}">
        <p14:creationId xmlns:p14="http://schemas.microsoft.com/office/powerpoint/2010/main" val="94249111"/>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833563" y="1385888"/>
            <a:ext cx="9144000" cy="0"/>
          </a:xfrm>
          <a:prstGeom prst="rect">
            <a:avLst/>
          </a:prstGeom>
          <a:noFill/>
          <a:ln w="9525">
            <a:noFill/>
            <a:miter lim="800000"/>
            <a:headEnd/>
            <a:tailEnd/>
          </a:ln>
        </p:spPr>
        <p:txBody>
          <a:bodyPr>
            <a:spAutoFit/>
          </a:bodyPr>
          <a:lstStyle/>
          <a:p>
            <a:endParaRPr lang="en-MY"/>
          </a:p>
        </p:txBody>
      </p:sp>
      <p:graphicFrame>
        <p:nvGraphicFramePr>
          <p:cNvPr id="3074" name="Object 3"/>
          <p:cNvGraphicFramePr>
            <a:graphicFrameLocks noChangeAspect="1"/>
          </p:cNvGraphicFramePr>
          <p:nvPr/>
        </p:nvGraphicFramePr>
        <p:xfrm>
          <a:off x="0" y="17463"/>
          <a:ext cx="9144000" cy="6823075"/>
        </p:xfrm>
        <a:graphic>
          <a:graphicData uri="http://schemas.openxmlformats.org/presentationml/2006/ole">
            <mc:AlternateContent xmlns:mc="http://schemas.openxmlformats.org/markup-compatibility/2006">
              <mc:Choice xmlns:v="urn:schemas-microsoft-com:vml" Requires="v">
                <p:oleObj spid="_x0000_s67587" r:id="rId4" imgW="9240540" imgH="6885714" progId="PBrush">
                  <p:embed/>
                </p:oleObj>
              </mc:Choice>
              <mc:Fallback>
                <p:oleObj r:id="rId4" imgW="9240540" imgH="6885714"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9144000" cy="682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2467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228600"/>
            <a:ext cx="7772400" cy="1143000"/>
          </a:xfrm>
        </p:spPr>
        <p:txBody>
          <a:bodyPr rtlCol="0">
            <a:normAutofit/>
          </a:bodyPr>
          <a:lstStyle/>
          <a:p>
            <a:pPr fontAlgn="auto">
              <a:spcAft>
                <a:spcPts val="0"/>
              </a:spcAft>
              <a:defRPr/>
            </a:pPr>
            <a:r>
              <a:rPr lang="en-US" b="1">
                <a:effectLst>
                  <a:outerShdw blurRad="38100" dist="38100" dir="2700000" algn="tl">
                    <a:srgbClr val="000000"/>
                  </a:outerShdw>
                </a:effectLst>
                <a:latin typeface="Tahoma" pitchFamily="34" charset="0"/>
              </a:rPr>
              <a:t>Learning Style Model</a:t>
            </a:r>
          </a:p>
        </p:txBody>
      </p:sp>
      <p:sp>
        <p:nvSpPr>
          <p:cNvPr id="32771" name="Rectangle 3"/>
          <p:cNvSpPr>
            <a:spLocks noGrp="1" noChangeArrowheads="1"/>
          </p:cNvSpPr>
          <p:nvPr>
            <p:ph type="body" idx="1"/>
          </p:nvPr>
        </p:nvSpPr>
        <p:spPr>
          <a:xfrm>
            <a:off x="1143000" y="2286000"/>
            <a:ext cx="7772400" cy="4114800"/>
          </a:xfrm>
        </p:spPr>
        <p:txBody>
          <a:bodyPr/>
          <a:lstStyle/>
          <a:p>
            <a:pPr>
              <a:lnSpc>
                <a:spcPct val="90000"/>
              </a:lnSpc>
            </a:pPr>
            <a:r>
              <a:rPr lang="en-US" smtClean="0">
                <a:solidFill>
                  <a:srgbClr val="4D4D4D"/>
                </a:solidFill>
              </a:rPr>
              <a:t>Perception            </a:t>
            </a:r>
            <a:r>
              <a:rPr lang="en-US" sz="2000" smtClean="0">
                <a:solidFill>
                  <a:srgbClr val="E40000"/>
                </a:solidFill>
              </a:rPr>
              <a:t>Sensing</a:t>
            </a:r>
            <a:r>
              <a:rPr lang="en-US" smtClean="0">
                <a:solidFill>
                  <a:srgbClr val="E40000"/>
                </a:solidFill>
              </a:rPr>
              <a:t>           </a:t>
            </a:r>
            <a:r>
              <a:rPr lang="en-US" sz="2000" smtClean="0">
                <a:solidFill>
                  <a:srgbClr val="E40000"/>
                </a:solidFill>
              </a:rPr>
              <a:t>Intuitive</a:t>
            </a:r>
          </a:p>
          <a:p>
            <a:pPr>
              <a:lnSpc>
                <a:spcPct val="90000"/>
              </a:lnSpc>
              <a:buFont typeface="Wingdings" pitchFamily="2" charset="2"/>
              <a:buNone/>
            </a:pPr>
            <a:endParaRPr lang="en-US" sz="2000" smtClean="0">
              <a:solidFill>
                <a:srgbClr val="FF0000"/>
              </a:solidFill>
            </a:endParaRPr>
          </a:p>
          <a:p>
            <a:pPr>
              <a:lnSpc>
                <a:spcPct val="90000"/>
              </a:lnSpc>
              <a:buFont typeface="Wingdings" pitchFamily="2" charset="2"/>
              <a:buNone/>
            </a:pPr>
            <a:endParaRPr lang="en-US" sz="2000" smtClean="0">
              <a:solidFill>
                <a:srgbClr val="4D4D4D"/>
              </a:solidFill>
            </a:endParaRPr>
          </a:p>
          <a:p>
            <a:pPr>
              <a:lnSpc>
                <a:spcPct val="90000"/>
              </a:lnSpc>
            </a:pPr>
            <a:r>
              <a:rPr lang="en-US" smtClean="0">
                <a:solidFill>
                  <a:srgbClr val="4D4D4D"/>
                </a:solidFill>
              </a:rPr>
              <a:t>Input Modality        </a:t>
            </a:r>
            <a:r>
              <a:rPr lang="en-US" sz="2000" smtClean="0">
                <a:solidFill>
                  <a:srgbClr val="E40000"/>
                </a:solidFill>
              </a:rPr>
              <a:t>Visual                     Verbal</a:t>
            </a:r>
          </a:p>
          <a:p>
            <a:pPr>
              <a:lnSpc>
                <a:spcPct val="90000"/>
              </a:lnSpc>
            </a:pPr>
            <a:endParaRPr lang="en-US" smtClean="0">
              <a:solidFill>
                <a:srgbClr val="E40000"/>
              </a:solidFill>
            </a:endParaRPr>
          </a:p>
          <a:p>
            <a:pPr>
              <a:lnSpc>
                <a:spcPct val="90000"/>
              </a:lnSpc>
            </a:pPr>
            <a:r>
              <a:rPr lang="en-US" smtClean="0">
                <a:solidFill>
                  <a:srgbClr val="4D4D4D"/>
                </a:solidFill>
              </a:rPr>
              <a:t>Processing             </a:t>
            </a:r>
            <a:r>
              <a:rPr lang="en-US" sz="2000" smtClean="0">
                <a:solidFill>
                  <a:srgbClr val="E40000"/>
                </a:solidFill>
              </a:rPr>
              <a:t>Active                  Reflective</a:t>
            </a:r>
          </a:p>
          <a:p>
            <a:pPr>
              <a:lnSpc>
                <a:spcPct val="90000"/>
              </a:lnSpc>
            </a:pPr>
            <a:endParaRPr lang="en-US" smtClean="0">
              <a:solidFill>
                <a:srgbClr val="4D4D4D"/>
              </a:solidFill>
            </a:endParaRPr>
          </a:p>
          <a:p>
            <a:pPr>
              <a:lnSpc>
                <a:spcPct val="90000"/>
              </a:lnSpc>
            </a:pPr>
            <a:r>
              <a:rPr lang="en-US" smtClean="0">
                <a:solidFill>
                  <a:srgbClr val="4D4D4D"/>
                </a:solidFill>
              </a:rPr>
              <a:t>Understanding     </a:t>
            </a:r>
            <a:r>
              <a:rPr lang="en-US" sz="2000" smtClean="0">
                <a:solidFill>
                  <a:srgbClr val="E40000"/>
                </a:solidFill>
              </a:rPr>
              <a:t>Sequential                 Global</a:t>
            </a:r>
          </a:p>
        </p:txBody>
      </p:sp>
      <p:pic>
        <p:nvPicPr>
          <p:cNvPr id="32772" name="Picture 4" descr="j0356712"/>
          <p:cNvPicPr>
            <a:picLocks noChangeAspect="1" noChangeArrowheads="1" noCrop="1"/>
          </p:cNvPicPr>
          <p:nvPr/>
        </p:nvPicPr>
        <p:blipFill>
          <a:blip r:embed="rId3" cstate="print"/>
          <a:srcRect/>
          <a:stretch>
            <a:fillRect/>
          </a:stretch>
        </p:blipFill>
        <p:spPr bwMode="auto">
          <a:xfrm>
            <a:off x="4800600" y="1219200"/>
            <a:ext cx="1143000" cy="1143000"/>
          </a:xfrm>
          <a:prstGeom prst="rect">
            <a:avLst/>
          </a:prstGeom>
          <a:noFill/>
          <a:ln w="9525">
            <a:noFill/>
            <a:miter lim="800000"/>
            <a:headEnd/>
            <a:tailEnd/>
          </a:ln>
        </p:spPr>
      </p:pic>
      <p:pic>
        <p:nvPicPr>
          <p:cNvPr id="32773" name="Picture 5" descr="j0356784"/>
          <p:cNvPicPr>
            <a:picLocks noChangeAspect="1" noChangeArrowheads="1" noCrop="1"/>
          </p:cNvPicPr>
          <p:nvPr/>
        </p:nvPicPr>
        <p:blipFill>
          <a:blip r:embed="rId4" cstate="print"/>
          <a:srcRect/>
          <a:stretch>
            <a:fillRect/>
          </a:stretch>
        </p:blipFill>
        <p:spPr bwMode="auto">
          <a:xfrm>
            <a:off x="6781800" y="1143000"/>
            <a:ext cx="1235075" cy="1235075"/>
          </a:xfrm>
          <a:prstGeom prst="rect">
            <a:avLst/>
          </a:prstGeom>
          <a:noFill/>
          <a:ln w="9525">
            <a:noFill/>
            <a:miter lim="800000"/>
            <a:headEnd/>
            <a:tailEnd/>
          </a:ln>
        </p:spPr>
      </p:pic>
    </p:spTree>
    <p:extLst>
      <p:ext uri="{BB962C8B-B14F-4D97-AF65-F5344CB8AC3E}">
        <p14:creationId xmlns:p14="http://schemas.microsoft.com/office/powerpoint/2010/main" val="419286526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40" name="Group 76"/>
          <p:cNvGraphicFramePr>
            <a:graphicFrameLocks noGrp="1"/>
          </p:cNvGraphicFramePr>
          <p:nvPr/>
        </p:nvGraphicFramePr>
        <p:xfrm>
          <a:off x="323528" y="533400"/>
          <a:ext cx="8568952" cy="4064000"/>
        </p:xfrm>
        <a:graphic>
          <a:graphicData uri="http://schemas.openxmlformats.org/drawingml/2006/table">
            <a:tbl>
              <a:tblPr/>
              <a:tblGrid>
                <a:gridCol w="4176464"/>
                <a:gridCol w="4392488"/>
              </a:tblGrid>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Visual (Vs) Learners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Verbal (</a:t>
                      </a:r>
                      <a:r>
                        <a:rPr kumimoji="0" lang="en-US" sz="2400" b="1" i="0" u="none" strike="noStrike" cap="none" normalizeH="0" baseline="0" dirty="0" err="1" smtClean="0">
                          <a:ln>
                            <a:noFill/>
                          </a:ln>
                          <a:solidFill>
                            <a:schemeClr val="bg1"/>
                          </a:solidFill>
                          <a:effectLst/>
                          <a:latin typeface="Arial" charset="0"/>
                        </a:rPr>
                        <a:t>Vb</a:t>
                      </a:r>
                      <a:r>
                        <a:rPr kumimoji="0" lang="en-US" sz="2400" b="1" i="0" u="none" strike="noStrike" cap="none" normalizeH="0" baseline="0" dirty="0" smtClean="0">
                          <a:ln>
                            <a:noFill/>
                          </a:ln>
                          <a:solidFill>
                            <a:schemeClr val="bg1"/>
                          </a:solidFill>
                          <a:effectLst/>
                          <a:latin typeface="Arial" charset="0"/>
                        </a:rPr>
                        <a:t>) Learners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
                        <a:tabLst/>
                      </a:pPr>
                      <a:r>
                        <a:rPr kumimoji="0" lang="en-US" sz="2400" b="0" i="0" u="none" strike="noStrike" cap="none" normalizeH="0" baseline="0" dirty="0" smtClean="0">
                          <a:ln>
                            <a:noFill/>
                          </a:ln>
                          <a:solidFill>
                            <a:srgbClr val="4D4D4D"/>
                          </a:solidFill>
                          <a:effectLst/>
                          <a:latin typeface="Arial" charset="0"/>
                        </a:rPr>
                        <a:t> “Show 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EC0"/>
                        </a:buClr>
                        <a:buSzPct val="80000"/>
                        <a:buFont typeface="Wingdings" pitchFamily="2" charset="2"/>
                        <a:buChar char="§"/>
                        <a:tabLst/>
                      </a:pPr>
                      <a:r>
                        <a:rPr kumimoji="0" lang="en-US" sz="2400" b="0" i="0" u="none" strike="noStrike" cap="none" normalizeH="0" baseline="0" dirty="0" smtClean="0">
                          <a:ln>
                            <a:noFill/>
                          </a:ln>
                          <a:solidFill>
                            <a:srgbClr val="4D4D4D"/>
                          </a:solidFill>
                          <a:effectLst/>
                          <a:latin typeface="Arial" charset="0"/>
                        </a:rPr>
                        <a:t> “Explain it to 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pictures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spoken 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diagrams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written words, symbols (seen, but translated by brain into their Oral equivalents)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sketches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schematics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flow charts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plots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MY"/>
                    </a:p>
                  </a:txBody>
                  <a:tcPr/>
                </a:tc>
              </a:tr>
            </a:tbl>
          </a:graphicData>
        </a:graphic>
      </p:graphicFrame>
      <p:pic>
        <p:nvPicPr>
          <p:cNvPr id="33813" name="Picture 77" descr="AG00488_"/>
          <p:cNvPicPr>
            <a:picLocks noChangeAspect="1" noChangeArrowheads="1" noCrop="1"/>
          </p:cNvPicPr>
          <p:nvPr/>
        </p:nvPicPr>
        <p:blipFill>
          <a:blip r:embed="rId3" cstate="print"/>
          <a:srcRect/>
          <a:stretch>
            <a:fillRect/>
          </a:stretch>
        </p:blipFill>
        <p:spPr bwMode="auto">
          <a:xfrm>
            <a:off x="6400800" y="5105400"/>
            <a:ext cx="1844675" cy="1200150"/>
          </a:xfrm>
          <a:prstGeom prst="rect">
            <a:avLst/>
          </a:prstGeom>
          <a:noFill/>
          <a:ln w="9525">
            <a:noFill/>
            <a:miter lim="800000"/>
            <a:headEnd/>
            <a:tailEnd/>
          </a:ln>
        </p:spPr>
      </p:pic>
    </p:spTree>
    <p:extLst>
      <p:ext uri="{BB962C8B-B14F-4D97-AF65-F5344CB8AC3E}">
        <p14:creationId xmlns:p14="http://schemas.microsoft.com/office/powerpoint/2010/main" val="39541756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2" name="Group 44"/>
          <p:cNvGraphicFramePr>
            <a:graphicFrameLocks noGrp="1"/>
          </p:cNvGraphicFramePr>
          <p:nvPr/>
        </p:nvGraphicFramePr>
        <p:xfrm>
          <a:off x="395536" y="381000"/>
          <a:ext cx="8291264" cy="4196081"/>
        </p:xfrm>
        <a:graphic>
          <a:graphicData uri="http://schemas.openxmlformats.org/drawingml/2006/table">
            <a:tbl>
              <a:tblPr/>
              <a:tblGrid>
                <a:gridCol w="4145632"/>
                <a:gridCol w="4145632"/>
              </a:tblGrid>
              <a:tr h="457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Active (A) Learners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Reflective (R) Learners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5000"/>
                        <a:buFont typeface="Wingdings" pitchFamily="2" charset="2"/>
                        <a:buChar char="8"/>
                        <a:tabLst/>
                      </a:pPr>
                      <a:r>
                        <a:rPr kumimoji="0" lang="en-US" sz="2000" b="0" i="0" u="none" strike="noStrike" cap="none" normalizeH="0" baseline="0" dirty="0" smtClean="0">
                          <a:ln>
                            <a:noFill/>
                          </a:ln>
                          <a:solidFill>
                            <a:srgbClr val="4D4D4D"/>
                          </a:solidFill>
                          <a:effectLst/>
                          <a:latin typeface="Arial" charset="0"/>
                        </a:rPr>
                        <a:t> Tend to process actively (doing something physical with presented material, then reflecting on 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process reflectively (thinking about presented material, then doing something with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Think out loud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Work introspectively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“let’s try it out and see how it goes”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“Let’s think it through and then try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jump in prematurely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delay starting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Like group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dirty="0" smtClean="0">
                          <a:ln>
                            <a:noFill/>
                          </a:ln>
                          <a:solidFill>
                            <a:srgbClr val="4D4D4D"/>
                          </a:solidFill>
                          <a:effectLst/>
                          <a:latin typeface="Arial" charset="0"/>
                        </a:rPr>
                        <a:t> Like solo or pair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41" name="Picture 45" descr="j0283665"/>
          <p:cNvPicPr>
            <a:picLocks noChangeAspect="1" noChangeArrowheads="1" noCrop="1"/>
          </p:cNvPicPr>
          <p:nvPr/>
        </p:nvPicPr>
        <p:blipFill>
          <a:blip r:embed="rId3" cstate="print"/>
          <a:srcRect/>
          <a:stretch>
            <a:fillRect/>
          </a:stretch>
        </p:blipFill>
        <p:spPr bwMode="auto">
          <a:xfrm>
            <a:off x="6477000" y="5029200"/>
            <a:ext cx="993775" cy="1028700"/>
          </a:xfrm>
          <a:prstGeom prst="rect">
            <a:avLst/>
          </a:prstGeom>
          <a:noFill/>
          <a:ln w="9525">
            <a:noFill/>
            <a:miter lim="800000"/>
            <a:headEnd/>
            <a:tailEnd/>
          </a:ln>
        </p:spPr>
      </p:pic>
      <p:pic>
        <p:nvPicPr>
          <p:cNvPr id="34842" name="Picture 46" descr="j0172570"/>
          <p:cNvPicPr>
            <a:picLocks noChangeAspect="1" noChangeArrowheads="1" noCrop="1"/>
          </p:cNvPicPr>
          <p:nvPr/>
        </p:nvPicPr>
        <p:blipFill>
          <a:blip r:embed="rId4" cstate="print"/>
          <a:srcRect/>
          <a:stretch>
            <a:fillRect/>
          </a:stretch>
        </p:blipFill>
        <p:spPr bwMode="auto">
          <a:xfrm>
            <a:off x="2590800" y="5105400"/>
            <a:ext cx="1589088" cy="1063625"/>
          </a:xfrm>
          <a:prstGeom prst="rect">
            <a:avLst/>
          </a:prstGeom>
          <a:noFill/>
          <a:ln w="9525">
            <a:noFill/>
            <a:miter lim="800000"/>
            <a:headEnd/>
            <a:tailEnd/>
          </a:ln>
        </p:spPr>
      </p:pic>
    </p:spTree>
    <p:extLst>
      <p:ext uri="{BB962C8B-B14F-4D97-AF65-F5344CB8AC3E}">
        <p14:creationId xmlns:p14="http://schemas.microsoft.com/office/powerpoint/2010/main" val="75474628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1604963"/>
          </a:xfrm>
          <a:solidFill>
            <a:srgbClr val="FFCCFF"/>
          </a:solidFill>
        </p:spPr>
        <p:txBody>
          <a:bodyPr/>
          <a:lstStyle/>
          <a:p>
            <a:pPr eaLnBrk="1" hangingPunct="1"/>
            <a:r>
              <a:rPr lang="ms-MY" smtClean="0">
                <a:solidFill>
                  <a:srgbClr val="009900"/>
                </a:solidFill>
              </a:rPr>
              <a:t>How</a:t>
            </a:r>
            <a:r>
              <a:rPr lang="ms-MY" smtClean="0"/>
              <a:t> will you know what they have achieved it?</a:t>
            </a:r>
            <a:endParaRPr lang="en-US" smtClean="0"/>
          </a:p>
        </p:txBody>
      </p:sp>
      <p:sp>
        <p:nvSpPr>
          <p:cNvPr id="10244" name="Rectangle 4"/>
          <p:cNvSpPr>
            <a:spLocks noChangeArrowheads="1"/>
          </p:cNvSpPr>
          <p:nvPr/>
        </p:nvSpPr>
        <p:spPr bwMode="auto">
          <a:xfrm>
            <a:off x="457200" y="0"/>
            <a:ext cx="7543800" cy="1295400"/>
          </a:xfrm>
          <a:prstGeom prst="rect">
            <a:avLst/>
          </a:prstGeom>
          <a:noFill/>
          <a:ln w="9525">
            <a:noFill/>
            <a:miter lim="800000"/>
            <a:headEnd/>
            <a:tailEnd/>
          </a:ln>
          <a:effectLst/>
        </p:spPr>
        <p:txBody>
          <a:bodyPr anchor="b"/>
          <a:lstStyle/>
          <a:p>
            <a:pPr>
              <a:defRPr/>
            </a:pPr>
            <a:endParaRPr lang="en-US" sz="3600">
              <a:solidFill>
                <a:schemeClr val="tx2"/>
              </a:solidFill>
              <a:effectLst>
                <a:outerShdw blurRad="38100" dist="38100" dir="2700000" algn="tl">
                  <a:srgbClr val="C0C0C0"/>
                </a:outerShdw>
              </a:effectLst>
              <a:latin typeface="Arial" charset="0"/>
            </a:endParaRPr>
          </a:p>
        </p:txBody>
      </p:sp>
      <p:sp>
        <p:nvSpPr>
          <p:cNvPr id="10245" name="Rectangle 5"/>
          <p:cNvSpPr>
            <a:spLocks noChangeArrowheads="1"/>
          </p:cNvSpPr>
          <p:nvPr/>
        </p:nvSpPr>
        <p:spPr bwMode="auto">
          <a:xfrm>
            <a:off x="928688" y="2357438"/>
            <a:ext cx="7605712" cy="4195762"/>
          </a:xfrm>
          <a:prstGeom prst="rect">
            <a:avLst/>
          </a:prstGeom>
          <a:noFill/>
          <a:ln w="9525">
            <a:noFill/>
            <a:miter lim="800000"/>
            <a:headEnd/>
            <a:tailEnd/>
          </a:ln>
          <a:effectLst/>
        </p:spPr>
        <p:txBody>
          <a:bodyPr/>
          <a:lstStyle/>
          <a:p>
            <a:pPr marL="342900" indent="-342900">
              <a:spcBef>
                <a:spcPct val="45000"/>
              </a:spcBef>
              <a:buClr>
                <a:schemeClr val="hlink"/>
              </a:buClr>
              <a:buSzPct val="70000"/>
              <a:buFont typeface="Wingdings" pitchFamily="2" charset="2"/>
              <a:buChar char="n"/>
              <a:defRPr/>
            </a:pPr>
            <a:r>
              <a:rPr lang="en-GB" sz="3200" dirty="0">
                <a:effectLst>
                  <a:outerShdw blurRad="38100" dist="38100" dir="2700000" algn="tl">
                    <a:srgbClr val="C0C0C0"/>
                  </a:outerShdw>
                </a:effectLst>
                <a:latin typeface="Arial" charset="0"/>
              </a:rPr>
              <a:t>Formative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GB" sz="3200" dirty="0" err="1">
                <a:effectLst>
                  <a:outerShdw blurRad="38100" dist="38100" dir="2700000" algn="tl">
                    <a:srgbClr val="C0C0C0"/>
                  </a:outerShdw>
                </a:effectLst>
                <a:latin typeface="Arial" charset="0"/>
              </a:rPr>
              <a:t>Sumative</a:t>
            </a:r>
            <a:r>
              <a:rPr lang="en-GB" sz="3200" dirty="0">
                <a:effectLst>
                  <a:outerShdw blurRad="38100" dist="38100" dir="2700000" algn="tl">
                    <a:srgbClr val="C0C0C0"/>
                  </a:outerShdw>
                </a:effectLst>
                <a:latin typeface="Arial" charset="0"/>
              </a:rPr>
              <a:t>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GB" sz="3200" dirty="0">
                <a:effectLst>
                  <a:outerShdw blurRad="38100" dist="38100" dir="2700000" algn="tl">
                    <a:srgbClr val="C0C0C0"/>
                  </a:outerShdw>
                </a:effectLst>
                <a:latin typeface="Arial" charset="0"/>
              </a:rPr>
              <a:t>Course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Program Assessment</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Assessment Tools</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Direct and Indirect Assessment</a:t>
            </a:r>
          </a:p>
        </p:txBody>
      </p:sp>
      <p:pic>
        <p:nvPicPr>
          <p:cNvPr id="23557" name="Picture 4" descr="j0284132"/>
          <p:cNvPicPr>
            <a:picLocks noChangeAspect="1" noChangeArrowheads="1" noCrop="1"/>
          </p:cNvPicPr>
          <p:nvPr/>
        </p:nvPicPr>
        <p:blipFill>
          <a:blip r:embed="rId2" cstate="print"/>
          <a:srcRect/>
          <a:stretch>
            <a:fillRect/>
          </a:stretch>
        </p:blipFill>
        <p:spPr bwMode="auto">
          <a:xfrm>
            <a:off x="6858000" y="3571875"/>
            <a:ext cx="1905000" cy="1735138"/>
          </a:xfrm>
          <a:prstGeom prst="rect">
            <a:avLst/>
          </a:prstGeom>
          <a:noFill/>
          <a:ln w="9525">
            <a:noFill/>
            <a:miter lim="800000"/>
            <a:headEnd/>
            <a:tailEnd/>
          </a:ln>
        </p:spPr>
      </p:pic>
    </p:spTree>
    <p:extLst>
      <p:ext uri="{BB962C8B-B14F-4D97-AF65-F5344CB8AC3E}">
        <p14:creationId xmlns:p14="http://schemas.microsoft.com/office/powerpoint/2010/main" val="2753994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FFCCFF"/>
          </a:solidFill>
        </p:spPr>
        <p:txBody>
          <a:bodyPr/>
          <a:lstStyle/>
          <a:p>
            <a:pPr eaLnBrk="1" hangingPunct="1"/>
            <a:r>
              <a:rPr lang="ms-MY" smtClean="0">
                <a:solidFill>
                  <a:srgbClr val="56C51F"/>
                </a:solidFill>
              </a:rPr>
              <a:t>How</a:t>
            </a:r>
            <a:r>
              <a:rPr lang="ms-MY" smtClean="0"/>
              <a:t> do you close the loop ?</a:t>
            </a:r>
            <a:endParaRPr lang="en-US" smtClean="0"/>
          </a:p>
        </p:txBody>
      </p:sp>
      <p:sp>
        <p:nvSpPr>
          <p:cNvPr id="24579" name="Rectangle 3"/>
          <p:cNvSpPr>
            <a:spLocks noGrp="1" noChangeArrowheads="1"/>
          </p:cNvSpPr>
          <p:nvPr>
            <p:ph type="body" idx="1"/>
          </p:nvPr>
        </p:nvSpPr>
        <p:spPr>
          <a:xfrm>
            <a:off x="1500188" y="1981200"/>
            <a:ext cx="6958012" cy="4114800"/>
          </a:xfrm>
        </p:spPr>
        <p:txBody>
          <a:bodyPr/>
          <a:lstStyle/>
          <a:p>
            <a:pPr eaLnBrk="1" hangingPunct="1"/>
            <a:r>
              <a:rPr lang="en-US" smtClean="0"/>
              <a:t>Assessment Plan</a:t>
            </a:r>
          </a:p>
          <a:p>
            <a:pPr eaLnBrk="1" hangingPunct="1"/>
            <a:r>
              <a:rPr lang="en-US" smtClean="0"/>
              <a:t>Who is doing what and when</a:t>
            </a:r>
          </a:p>
          <a:p>
            <a:pPr eaLnBrk="1" hangingPunct="1"/>
            <a:r>
              <a:rPr lang="en-US" smtClean="0"/>
              <a:t>Stakeholder participation </a:t>
            </a:r>
          </a:p>
          <a:p>
            <a:pPr eaLnBrk="1" hangingPunct="1"/>
            <a:r>
              <a:rPr lang="en-US" smtClean="0"/>
              <a:t>CQI in place </a:t>
            </a:r>
          </a:p>
          <a:p>
            <a:pPr eaLnBrk="1" hangingPunct="1"/>
            <a:endParaRPr lang="en-US" smtClean="0"/>
          </a:p>
        </p:txBody>
      </p:sp>
    </p:spTree>
    <p:extLst>
      <p:ext uri="{BB962C8B-B14F-4D97-AF65-F5344CB8AC3E}">
        <p14:creationId xmlns:p14="http://schemas.microsoft.com/office/powerpoint/2010/main" val="724310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CIMG4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31900"/>
            <a:ext cx="8229600" cy="4525963"/>
          </a:xfrm>
        </p:spPr>
      </p:pic>
      <p:sp>
        <p:nvSpPr>
          <p:cNvPr id="52226" name="Title 1"/>
          <p:cNvSpPr>
            <a:spLocks noGrp="1"/>
          </p:cNvSpPr>
          <p:nvPr>
            <p:ph type="title"/>
          </p:nvPr>
        </p:nvSpPr>
        <p:spPr>
          <a:xfrm>
            <a:off x="457200" y="100013"/>
            <a:ext cx="8229600" cy="1143000"/>
          </a:xfrm>
        </p:spPr>
        <p:txBody>
          <a:bodyPr/>
          <a:lstStyle/>
          <a:p>
            <a:r>
              <a:rPr lang="en-US">
                <a:latin typeface="Calibri" charset="0"/>
              </a:rPr>
              <a:t>Thank You</a:t>
            </a:r>
          </a:p>
        </p:txBody>
      </p:sp>
      <p:pic>
        <p:nvPicPr>
          <p:cNvPr id="52227" name="Picture 4" descr="D:\User\Downloads\MJII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757863"/>
            <a:ext cx="52212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443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8615</TotalTime>
  <Words>6437</Words>
  <Application>Microsoft Macintosh PowerPoint</Application>
  <PresentationFormat>On-screen Show (4:3)</PresentationFormat>
  <Paragraphs>1213</Paragraphs>
  <Slides>145</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145</vt:i4>
      </vt:variant>
    </vt:vector>
  </HeadingPairs>
  <TitlesOfParts>
    <vt:vector size="148" baseType="lpstr">
      <vt:lpstr>Office Theme</vt:lpstr>
      <vt:lpstr>Bitmap Image</vt:lpstr>
      <vt:lpstr>PBrush</vt:lpstr>
      <vt:lpstr>Training for PEC Program Evaluators</vt:lpstr>
      <vt:lpstr>Program Day 1</vt:lpstr>
      <vt:lpstr>Program Day 2</vt:lpstr>
      <vt:lpstr>Objectives</vt:lpstr>
      <vt:lpstr>Program Day 1</vt:lpstr>
      <vt:lpstr>COMPETENCY OF EVALUATORS</vt:lpstr>
      <vt:lpstr>Expectations of Accreditation</vt:lpstr>
      <vt:lpstr>PowerPoint Presentation</vt:lpstr>
      <vt:lpstr>PowerPoint Presentation</vt:lpstr>
      <vt:lpstr>Plan for Accreditation</vt:lpstr>
      <vt:lpstr>Pre‐Visit Meeting</vt:lpstr>
      <vt:lpstr>PEC Manual 2014 Accreditation Team’s Activities (p11)</vt:lpstr>
      <vt:lpstr>On-site Visit (p13)</vt:lpstr>
      <vt:lpstr>PowerPoint Presentation</vt:lpstr>
      <vt:lpstr>HEI’s Evidence (p14)</vt:lpstr>
      <vt:lpstr>VISIT DAY 1 (p14)</vt:lpstr>
      <vt:lpstr>VISIT DAY 2 (p15)</vt:lpstr>
      <vt:lpstr>List down the parties involved in an accreditation visit</vt:lpstr>
      <vt:lpstr>PowerPoint Presentation</vt:lpstr>
      <vt:lpstr>PowerPoint Presentation</vt:lpstr>
      <vt:lpstr>PowerPoint Presentation</vt:lpstr>
      <vt:lpstr>OBE in a nut shell</vt:lpstr>
      <vt:lpstr>Self Assessment Report</vt:lpstr>
      <vt:lpstr>Thank You</vt:lpstr>
      <vt:lpstr>Program Day 1</vt:lpstr>
      <vt:lpstr>PowerPoint Presentation</vt:lpstr>
      <vt:lpstr>Opening Meeting</vt:lpstr>
      <vt:lpstr>PowerPoint Presentation</vt:lpstr>
      <vt:lpstr>PEC Manual 2014 1. Program Educational Objectives</vt:lpstr>
      <vt:lpstr>PEC Manual 2014 Program Educational Objectives</vt:lpstr>
      <vt:lpstr>PowerPoint Presentation</vt:lpstr>
      <vt:lpstr>PowerPoint Presentation</vt:lpstr>
      <vt:lpstr> PROGRAM EDUCATIONAL OBJECTIVE (PEO)</vt:lpstr>
      <vt:lpstr>PEO</vt:lpstr>
      <vt:lpstr>Thank You</vt:lpstr>
      <vt:lpstr>Program Day 1</vt:lpstr>
      <vt:lpstr>Program Outcomes</vt:lpstr>
      <vt:lpstr>PEC Manual 2014 2. Program Learning Outcomes</vt:lpstr>
      <vt:lpstr>PEC Manual 2014 Program Learning Outcomes</vt:lpstr>
      <vt:lpstr>Washington Accord Graduate Attributes  PROGRAMME OUTCOMES</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PowerPoint Presentation</vt:lpstr>
      <vt:lpstr>Program Outcomes</vt:lpstr>
      <vt:lpstr>Problem Organised Project Work or POPBL (Project Oriented Problem Based Learning)</vt:lpstr>
      <vt:lpstr>Requirements</vt:lpstr>
      <vt:lpstr>Graduates’ Strength </vt:lpstr>
      <vt:lpstr>Instructors/Supervisors </vt:lpstr>
      <vt:lpstr>PO Attainment</vt:lpstr>
      <vt:lpstr>Curricula Models</vt:lpstr>
      <vt:lpstr>Thank You</vt:lpstr>
      <vt:lpstr>Program Day 1</vt:lpstr>
      <vt:lpstr>PEC Manual 2014 3. Curriculum &amp; Learning Process</vt:lpstr>
      <vt:lpstr>PEC Manual 2014 Curriculum &amp; Learning Process</vt:lpstr>
      <vt:lpstr>PEC Manual 2014 Curriculum &amp; Learning Process</vt:lpstr>
      <vt:lpstr>PEC Manual 2014 Curriculum &amp; Learning Process</vt:lpstr>
      <vt:lpstr>PEC Manual 2014 Curriculum &amp; Learning Process</vt:lpstr>
      <vt:lpstr>PEC Manual 2014 Curriculum &amp; Learning Process</vt:lpstr>
      <vt:lpstr>New Bloom’s Taxonomy</vt:lpstr>
      <vt:lpstr>PowerPoint Presentation</vt:lpstr>
      <vt:lpstr>PowerPoint Presentation</vt:lpstr>
      <vt:lpstr>PowerPoint Presentation</vt:lpstr>
      <vt:lpstr>PowerPoint Presentation</vt:lpstr>
      <vt:lpstr> Why are course outcomes important? </vt:lpstr>
      <vt:lpstr>3 components of a learning outcome</vt:lpstr>
      <vt:lpstr>Learning outcomes by adding a condition and standard</vt:lpstr>
      <vt:lpstr>Course Outcomes (CO) Contribution to Programme Outcomes (PO)</vt:lpstr>
      <vt:lpstr>Course Outcomes (CO)Contribution to Programme Outcomes (PO)</vt:lpstr>
      <vt:lpstr>PowerPoint Presentation</vt:lpstr>
      <vt:lpstr>PowerPoint Presentation</vt:lpstr>
      <vt:lpstr>Rubric</vt:lpstr>
      <vt:lpstr>Performance Criteria/ Indicators - Good Teamwork</vt:lpstr>
      <vt:lpstr>Quiz</vt:lpstr>
      <vt:lpstr>Quiz</vt:lpstr>
      <vt:lpstr>Quiz</vt:lpstr>
      <vt:lpstr>Quiz</vt:lpstr>
      <vt:lpstr>Programme Outcome Assessment Matrix</vt:lpstr>
      <vt:lpstr>Course Assessment Matrix</vt:lpstr>
      <vt:lpstr>Probing on PEO/PLO</vt:lpstr>
      <vt:lpstr>Random Questions</vt:lpstr>
      <vt:lpstr>Curriculum &amp; Learning Process</vt:lpstr>
      <vt:lpstr>PowerPoint Presentation</vt:lpstr>
      <vt:lpstr>PowerPoint Presentation</vt:lpstr>
      <vt:lpstr>Learning Style Model</vt:lpstr>
      <vt:lpstr>PowerPoint Presentation</vt:lpstr>
      <vt:lpstr>PowerPoint Presentation</vt:lpstr>
      <vt:lpstr>How will you know what they have achieved it?</vt:lpstr>
      <vt:lpstr>How do you close the loop ?</vt:lpstr>
      <vt:lpstr>Thank You</vt:lpstr>
      <vt:lpstr>Program Day 2</vt:lpstr>
      <vt:lpstr>Direct / Indirect Questions</vt:lpstr>
      <vt:lpstr>PEC Manual 2014 4. Students</vt:lpstr>
      <vt:lpstr>PEC Manual 2014 Students</vt:lpstr>
      <vt:lpstr>PEC Manual 2014 5. Faculty</vt:lpstr>
      <vt:lpstr>PEC Manual 2014 Faculty</vt:lpstr>
      <vt:lpstr>Thank You</vt:lpstr>
      <vt:lpstr>Program Day 2</vt:lpstr>
      <vt:lpstr>PEC Manual 2014 6. Facilities &amp; Infrastructure</vt:lpstr>
      <vt:lpstr>PEC Manual 2014 7. Institutional Support &amp; Financial Resources</vt:lpstr>
      <vt:lpstr>Support Staff</vt:lpstr>
      <vt:lpstr>Thank You</vt:lpstr>
      <vt:lpstr>Thank You</vt:lpstr>
      <vt:lpstr>Program Day 2</vt:lpstr>
      <vt:lpstr>PEC Manual 2014 8. Continuous Quality Improvement</vt:lpstr>
      <vt:lpstr>Industry Stakeholders</vt:lpstr>
      <vt:lpstr>Alumni</vt:lpstr>
      <vt:lpstr>PEC Manual 2014 9. Industry Linkages</vt:lpstr>
      <vt:lpstr>Thank You</vt:lpstr>
      <vt:lpstr>Program Day 2</vt:lpstr>
      <vt:lpstr>Triangulation &amp; Judgement</vt:lpstr>
      <vt:lpstr>Total performance appraisal (p12) (Triangulation &amp; Judgment)</vt:lpstr>
      <vt:lpstr>Scenario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vt:lpstr>
      <vt:lpstr>Chair of Team(s) Presentation</vt:lpstr>
      <vt:lpstr>Accreditation Decision</vt:lpstr>
      <vt:lpstr>At an accreditation visit the HEI was found to:</vt:lpstr>
      <vt:lpstr>Expectations on Evaluators</vt:lpstr>
      <vt:lpstr>Random Observations</vt:lpstr>
      <vt:lpstr>Washington Accord Evaluate the Process</vt:lpstr>
      <vt:lpstr>Washington Accord Evaluate the Standard</vt:lpstr>
      <vt:lpstr>Thank You</vt:lpstr>
    </vt:vector>
  </TitlesOfParts>
  <Company>MJIIT, UTM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Megat Johari Megat Mohd Noor</dc:creator>
  <cp:lastModifiedBy>Megat Johari Megat Mohd Noor</cp:lastModifiedBy>
  <cp:revision>99</cp:revision>
  <dcterms:created xsi:type="dcterms:W3CDTF">2014-09-05T02:49:25Z</dcterms:created>
  <dcterms:modified xsi:type="dcterms:W3CDTF">2014-11-05T03:42:32Z</dcterms:modified>
</cp:coreProperties>
</file>